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6"/>
  </p:notesMasterIdLst>
  <p:sldIdLst>
    <p:sldId id="256" r:id="rId6"/>
    <p:sldId id="257" r:id="rId7"/>
    <p:sldId id="263" r:id="rId8"/>
    <p:sldId id="278" r:id="rId9"/>
    <p:sldId id="285" r:id="rId10"/>
    <p:sldId id="258" r:id="rId11"/>
    <p:sldId id="259" r:id="rId12"/>
    <p:sldId id="273" r:id="rId13"/>
    <p:sldId id="274" r:id="rId14"/>
    <p:sldId id="283" r:id="rId15"/>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9E2480-8B3C-41EC-BB49-16B5188995C5}" v="3" dt="2023-01-23T17:20:51.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8"/>
    <p:restoredTop sz="89051" autoAdjust="0"/>
  </p:normalViewPr>
  <p:slideViewPr>
    <p:cSldViewPr snapToGrid="0">
      <p:cViewPr varScale="1">
        <p:scale>
          <a:sx n="62" d="100"/>
          <a:sy n="62" d="100"/>
        </p:scale>
        <p:origin x="66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0B9E2480-8B3C-41EC-BB49-16B5188995C5}"/>
    <pc:docChg chg="custSel addSld delSld modSld sldOrd">
      <pc:chgData name="Celina Steiger" userId="84c8b75e-439a-494b-a32d-c4b3d6be4b87" providerId="ADAL" clId="{0B9E2480-8B3C-41EC-BB49-16B5188995C5}" dt="2023-01-23T17:26:31.691" v="24" actId="1076"/>
      <pc:docMkLst>
        <pc:docMk/>
      </pc:docMkLst>
      <pc:sldChg chg="addSp delSp modSp mod">
        <pc:chgData name="Celina Steiger" userId="84c8b75e-439a-494b-a32d-c4b3d6be4b87" providerId="ADAL" clId="{0B9E2480-8B3C-41EC-BB49-16B5188995C5}" dt="2023-01-23T17:26:31.691" v="24" actId="1076"/>
        <pc:sldMkLst>
          <pc:docMk/>
          <pc:sldMk cId="3810747870" sldId="257"/>
        </pc:sldMkLst>
        <pc:spChg chg="add mod">
          <ac:chgData name="Celina Steiger" userId="84c8b75e-439a-494b-a32d-c4b3d6be4b87" providerId="ADAL" clId="{0B9E2480-8B3C-41EC-BB49-16B5188995C5}" dt="2023-01-23T17:26:31.691" v="24" actId="1076"/>
          <ac:spMkLst>
            <pc:docMk/>
            <pc:sldMk cId="3810747870" sldId="257"/>
            <ac:spMk id="4" creationId="{6D3A2B68-E16F-B676-61AE-E9D75BD6A9DB}"/>
          </ac:spMkLst>
        </pc:spChg>
        <pc:spChg chg="mod">
          <ac:chgData name="Celina Steiger" userId="84c8b75e-439a-494b-a32d-c4b3d6be4b87" providerId="ADAL" clId="{0B9E2480-8B3C-41EC-BB49-16B5188995C5}" dt="2023-01-23T17:26:23.627" v="21" actId="1076"/>
          <ac:spMkLst>
            <pc:docMk/>
            <pc:sldMk cId="3810747870" sldId="257"/>
            <ac:spMk id="5" creationId="{7DD4B74A-C584-49A8-BF2D-714BD8186218}"/>
          </ac:spMkLst>
        </pc:spChg>
        <pc:spChg chg="mod">
          <ac:chgData name="Celina Steiger" userId="84c8b75e-439a-494b-a32d-c4b3d6be4b87" providerId="ADAL" clId="{0B9E2480-8B3C-41EC-BB49-16B5188995C5}" dt="2023-01-23T17:26:23.627" v="21" actId="1076"/>
          <ac:spMkLst>
            <pc:docMk/>
            <pc:sldMk cId="3810747870" sldId="257"/>
            <ac:spMk id="6" creationId="{A0174344-4A05-4681-BDA9-FC0E94322386}"/>
          </ac:spMkLst>
        </pc:spChg>
        <pc:spChg chg="del">
          <ac:chgData name="Celina Steiger" userId="84c8b75e-439a-494b-a32d-c4b3d6be4b87" providerId="ADAL" clId="{0B9E2480-8B3C-41EC-BB49-16B5188995C5}" dt="2023-01-23T17:16:48.575" v="0" actId="478"/>
          <ac:spMkLst>
            <pc:docMk/>
            <pc:sldMk cId="3810747870" sldId="257"/>
            <ac:spMk id="8" creationId="{8188D6CC-5357-4FDD-8C3D-566DD6A22F87}"/>
          </ac:spMkLst>
        </pc:spChg>
        <pc:spChg chg="mod">
          <ac:chgData name="Celina Steiger" userId="84c8b75e-439a-494b-a32d-c4b3d6be4b87" providerId="ADAL" clId="{0B9E2480-8B3C-41EC-BB49-16B5188995C5}" dt="2023-01-23T17:26:23.627" v="21" actId="1076"/>
          <ac:spMkLst>
            <pc:docMk/>
            <pc:sldMk cId="3810747870" sldId="257"/>
            <ac:spMk id="15" creationId="{011507EA-4D2B-9B2B-ED00-63B94C58B441}"/>
          </ac:spMkLst>
        </pc:spChg>
        <pc:picChg chg="mod">
          <ac:chgData name="Celina Steiger" userId="84c8b75e-439a-494b-a32d-c4b3d6be4b87" providerId="ADAL" clId="{0B9E2480-8B3C-41EC-BB49-16B5188995C5}" dt="2023-01-23T17:26:23.627" v="21" actId="1076"/>
          <ac:picMkLst>
            <pc:docMk/>
            <pc:sldMk cId="3810747870" sldId="257"/>
            <ac:picMk id="10" creationId="{69DDAA7A-FBF9-D914-C327-0F8FB7F5F83C}"/>
          </ac:picMkLst>
        </pc:picChg>
      </pc:sldChg>
      <pc:sldChg chg="modSp mod">
        <pc:chgData name="Celina Steiger" userId="84c8b75e-439a-494b-a32d-c4b3d6be4b87" providerId="ADAL" clId="{0B9E2480-8B3C-41EC-BB49-16B5188995C5}" dt="2023-01-23T17:24:54.699" v="14" actId="6549"/>
        <pc:sldMkLst>
          <pc:docMk/>
          <pc:sldMk cId="1451481623" sldId="259"/>
        </pc:sldMkLst>
        <pc:spChg chg="mod">
          <ac:chgData name="Celina Steiger" userId="84c8b75e-439a-494b-a32d-c4b3d6be4b87" providerId="ADAL" clId="{0B9E2480-8B3C-41EC-BB49-16B5188995C5}" dt="2023-01-23T17:24:54.699" v="14" actId="6549"/>
          <ac:spMkLst>
            <pc:docMk/>
            <pc:sldMk cId="1451481623" sldId="259"/>
            <ac:spMk id="6" creationId="{01F0E1B4-F22D-146A-6012-4DC8631AEC4F}"/>
          </ac:spMkLst>
        </pc:spChg>
      </pc:sldChg>
      <pc:sldChg chg="del">
        <pc:chgData name="Celina Steiger" userId="84c8b75e-439a-494b-a32d-c4b3d6be4b87" providerId="ADAL" clId="{0B9E2480-8B3C-41EC-BB49-16B5188995C5}" dt="2023-01-23T17:19:45.127" v="4" actId="47"/>
        <pc:sldMkLst>
          <pc:docMk/>
          <pc:sldMk cId="2960306972" sldId="260"/>
        </pc:sldMkLst>
      </pc:sldChg>
      <pc:sldChg chg="addSp delSp modSp mod setBg">
        <pc:chgData name="Celina Steiger" userId="84c8b75e-439a-494b-a32d-c4b3d6be4b87" providerId="ADAL" clId="{0B9E2480-8B3C-41EC-BB49-16B5188995C5}" dt="2023-01-23T17:23:54.186" v="13" actId="14100"/>
        <pc:sldMkLst>
          <pc:docMk/>
          <pc:sldMk cId="2742104049" sldId="273"/>
        </pc:sldMkLst>
        <pc:picChg chg="del">
          <ac:chgData name="Celina Steiger" userId="84c8b75e-439a-494b-a32d-c4b3d6be4b87" providerId="ADAL" clId="{0B9E2480-8B3C-41EC-BB49-16B5188995C5}" dt="2023-01-23T17:23:44.131" v="9" actId="478"/>
          <ac:picMkLst>
            <pc:docMk/>
            <pc:sldMk cId="2742104049" sldId="273"/>
            <ac:picMk id="4" creationId="{3039E959-19B6-0791-2BC0-298B5A0D85F8}"/>
          </ac:picMkLst>
        </pc:picChg>
        <pc:picChg chg="add mod">
          <ac:chgData name="Celina Steiger" userId="84c8b75e-439a-494b-a32d-c4b3d6be4b87" providerId="ADAL" clId="{0B9E2480-8B3C-41EC-BB49-16B5188995C5}" dt="2023-01-23T17:23:54.186" v="13" actId="14100"/>
          <ac:picMkLst>
            <pc:docMk/>
            <pc:sldMk cId="2742104049" sldId="273"/>
            <ac:picMk id="5" creationId="{2718182D-E185-1F3D-AEB4-FC2513EEBE49}"/>
          </ac:picMkLst>
        </pc:picChg>
      </pc:sldChg>
      <pc:sldChg chg="setBg">
        <pc:chgData name="Celina Steiger" userId="84c8b75e-439a-494b-a32d-c4b3d6be4b87" providerId="ADAL" clId="{0B9E2480-8B3C-41EC-BB49-16B5188995C5}" dt="2023-01-23T17:20:48.087" v="5"/>
        <pc:sldMkLst>
          <pc:docMk/>
          <pc:sldMk cId="541098309" sldId="274"/>
        </pc:sldMkLst>
      </pc:sldChg>
      <pc:sldChg chg="add ord">
        <pc:chgData name="Celina Steiger" userId="84c8b75e-439a-494b-a32d-c4b3d6be4b87" providerId="ADAL" clId="{0B9E2480-8B3C-41EC-BB49-16B5188995C5}" dt="2023-01-23T17:19:43.313" v="3"/>
        <pc:sldMkLst>
          <pc:docMk/>
          <pc:sldMk cId="312876581"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latin typeface="+mn-lt"/>
                <a:ea typeface="+mn-ea"/>
                <a:cs typeface="Times New Roman"/>
              </a:rPr>
              <a:t>Schoolyard surfaces </a:t>
            </a:r>
            <a:r>
              <a:rPr lang="en-US" sz="1000" kern="1200" dirty="0">
                <a:solidFill>
                  <a:schemeClr val="tx1"/>
                </a:solidFill>
                <a:latin typeface="+mn-lt"/>
                <a:ea typeface="+mn-ea"/>
                <a:cs typeface="Times New Roman"/>
              </a:rPr>
              <a:t>– what types of surfaces are present? Are they pervious or impervious? What direction does water flow throughout the schoolyard? Can you find where water collects (puddles) or drains in a heavy rain? Test it out with some water.</a:t>
            </a:r>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3</a:t>
            </a:fld>
            <a:endParaRPr lang="en-US"/>
          </a:p>
        </p:txBody>
      </p:sp>
    </p:spTree>
    <p:extLst>
      <p:ext uri="{BB962C8B-B14F-4D97-AF65-F5344CB8AC3E}">
        <p14:creationId xmlns:p14="http://schemas.microsoft.com/office/powerpoint/2010/main" val="2327650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Images are not from this school as of Jan 2026 but may be used to prompt discussion and further research around the school.</a:t>
            </a:r>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5</a:t>
            </a:fld>
            <a:endParaRPr lang="en-US"/>
          </a:p>
        </p:txBody>
      </p:sp>
    </p:spTree>
    <p:extLst>
      <p:ext uri="{BB962C8B-B14F-4D97-AF65-F5344CB8AC3E}">
        <p14:creationId xmlns:p14="http://schemas.microsoft.com/office/powerpoint/2010/main" val="4182561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highlight>
                  <a:srgbClr val="FFFF00"/>
                </a:highlight>
              </a:rPr>
              <a:t>STUDENT WORKSHEET </a:t>
            </a:r>
          </a:p>
          <a:p>
            <a:r>
              <a:rPr lang="en-US" dirty="0">
                <a:highlight>
                  <a:srgbClr val="FFFF00"/>
                </a:highlight>
              </a:rPr>
              <a:t>An 8.5x11” version of this is available to print for students</a:t>
            </a:r>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a:solidFill>
                  <a:srgbClr val="000000"/>
                </a:solidFill>
                <a:effectLst/>
                <a:latin typeface="Calibri" panose="020F0502020204030204" pitchFamily="34" charset="0"/>
              </a:rPr>
              <a:t>Please Note:</a:t>
            </a:r>
            <a:r>
              <a:rPr lang="en-US" sz="1800" b="0" i="0">
                <a:solidFill>
                  <a:srgbClr val="000000"/>
                </a:solidFill>
                <a:effectLst/>
                <a:latin typeface="Calibri" panose="020F0502020204030204" pitchFamily="34" charset="0"/>
              </a:rPr>
              <a:t> </a:t>
            </a:r>
            <a:r>
              <a:rPr lang="en-US" sz="1800" b="0" i="1">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a:solidFill>
                  <a:srgbClr val="000000"/>
                </a:solidFill>
                <a:effectLst/>
                <a:latin typeface="Calibri" panose="020F0502020204030204" pitchFamily="34" charset="0"/>
              </a:rPr>
              <a:t> </a:t>
            </a:r>
            <a:endParaRPr lang="en-US"/>
          </a:p>
        </p:txBody>
      </p:sp>
      <p:sp>
        <p:nvSpPr>
          <p:cNvPr id="4" name="Slide Number Placeholder 3"/>
          <p:cNvSpPr>
            <a:spLocks noGrp="1"/>
          </p:cNvSpPr>
          <p:nvPr>
            <p:ph type="sldNum" sz="quarter" idx="5"/>
          </p:nvPr>
        </p:nvSpPr>
        <p:spPr/>
        <p:txBody>
          <a:bodyPr/>
          <a:lstStyle/>
          <a:p>
            <a:fld id="{89F584F7-7948-4C7C-90DF-229A94EFD54E}" type="slidenum">
              <a:rPr lang="en-US" smtClean="0"/>
              <a:t>7</a:t>
            </a:fld>
            <a:endParaRPr lang="en-US"/>
          </a:p>
        </p:txBody>
      </p:sp>
    </p:spTree>
    <p:extLst>
      <p:ext uri="{BB962C8B-B14F-4D97-AF65-F5344CB8AC3E}">
        <p14:creationId xmlns:p14="http://schemas.microsoft.com/office/powerpoint/2010/main" val="494350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1/15/2026</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1/15/2026</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hyperlink" Target="http://www.cityoftacoma.org/cms/One.aspx?portalId=169&amp;pageId=7283"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cityoftacoma.org/cms/One.aspx?portalId=169&amp;pageId=2860#Foss%20Waterway"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Edna Travis Elementary</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1/15/2026</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a:ea typeface="Calibri"/>
                <a:cs typeface="Times New Roman"/>
              </a:rPr>
              <a:t>Stormwater in Our Schoolyard from Lesson 2</a:t>
            </a:r>
            <a:endParaRPr lang="en-US" sz="4200" dirty="0">
              <a:ea typeface="Calibri"/>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a:normAutofit/>
          </a:bodyPr>
          <a:lstStyle/>
          <a:p>
            <a:pPr>
              <a:spcAft>
                <a:spcPts val="600"/>
              </a:spcAft>
            </a:pPr>
            <a:fld id="{81F4AF88-83A5-4B59-BE0B-0BF5E6E5AA9A}" type="datetime1">
              <a:rPr lang="en-US"/>
              <a:pPr>
                <a:spcAft>
                  <a:spcPts val="600"/>
                </a:spcAft>
              </a:pPr>
              <a:t>1/15/2026</a:t>
            </a:fld>
            <a:endParaRPr lang="en-US"/>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pic>
        <p:nvPicPr>
          <p:cNvPr id="10" name="Content Placeholder 9" descr="A picture containing text&#10;&#10;Description automatically generated">
            <a:extLst>
              <a:ext uri="{FF2B5EF4-FFF2-40B4-BE49-F238E27FC236}">
                <a16:creationId xmlns:a16="http://schemas.microsoft.com/office/drawing/2014/main" id="{69DDAA7A-FBF9-D914-C327-0F8FB7F5F8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6200000">
            <a:off x="4799089" y="441738"/>
            <a:ext cx="5962173" cy="7154606"/>
          </a:xfrm>
        </p:spPr>
      </p:pic>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9933020" y="1565483"/>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8759314" y="2341040"/>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5" name="Flowchart: Off-page Connector 192">
            <a:extLst>
              <a:ext uri="{FF2B5EF4-FFF2-40B4-BE49-F238E27FC236}">
                <a16:creationId xmlns:a16="http://schemas.microsoft.com/office/drawing/2014/main" id="{011507EA-4D2B-9B2B-ED00-63B94C58B441}"/>
              </a:ext>
            </a:extLst>
          </p:cNvPr>
          <p:cNvSpPr>
            <a:spLocks noChangeArrowheads="1"/>
          </p:cNvSpPr>
          <p:nvPr/>
        </p:nvSpPr>
        <p:spPr bwMode="auto">
          <a:xfrm>
            <a:off x="8017022" y="3909808"/>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4" name="TextBox 3">
            <a:extLst>
              <a:ext uri="{FF2B5EF4-FFF2-40B4-BE49-F238E27FC236}">
                <a16:creationId xmlns:a16="http://schemas.microsoft.com/office/drawing/2014/main" id="{6D3A2B68-E16F-B676-61AE-E9D75BD6A9DB}"/>
              </a:ext>
            </a:extLst>
          </p:cNvPr>
          <p:cNvSpPr txBox="1"/>
          <p:nvPr/>
        </p:nvSpPr>
        <p:spPr>
          <a:xfrm>
            <a:off x="894080" y="1681729"/>
            <a:ext cx="2926080" cy="2862322"/>
          </a:xfrm>
          <a:prstGeom prst="rect">
            <a:avLst/>
          </a:prstGeom>
          <a:noFill/>
        </p:spPr>
        <p:txBody>
          <a:bodyPr wrap="square">
            <a:spAutoFit/>
          </a:bodyPr>
          <a:lstStyle/>
          <a:p>
            <a:r>
              <a:rPr lang="en-US" b="0" i="0" u="none" strike="noStrike" dirty="0">
                <a:solidFill>
                  <a:srgbClr val="000000"/>
                </a:solidFill>
                <a:effectLst/>
                <a:latin typeface="Calibri" panose="020F0502020204030204" pitchFamily="34" charset="0"/>
              </a:rPr>
              <a:t>This map and points of interest (photos and info) can be used to guide your </a:t>
            </a:r>
            <a:r>
              <a:rPr lang="en-US" b="0" i="0" u="none" strike="noStrike" dirty="0" err="1">
                <a:solidFill>
                  <a:srgbClr val="000000"/>
                </a:solidFill>
                <a:effectLst/>
                <a:latin typeface="Calibri" panose="020F0502020204030204" pitchFamily="34" charset="0"/>
              </a:rPr>
              <a:t>class'</a:t>
            </a:r>
            <a:r>
              <a:rPr lang="en-US" b="0" i="0" u="none" strike="noStrike" dirty="0">
                <a:solidFill>
                  <a:srgbClr val="000000"/>
                </a:solidFill>
                <a:effectLst/>
                <a:latin typeface="Calibri" panose="020F0502020204030204" pitchFamily="34" charset="0"/>
              </a:rPr>
              <a:t> exploration of the schoolyard; questions included are intended for students as desired. The student worksheet for this lesson is separate.</a:t>
            </a:r>
            <a:r>
              <a:rPr lang="en-US" b="0" i="0" dirty="0">
                <a:solidFill>
                  <a:srgbClr val="000000"/>
                </a:solidFill>
                <a:effectLst/>
                <a:latin typeface="Calibri" panose="020F0502020204030204" pitchFamily="34" charset="0"/>
              </a:rPr>
              <a:t>​</a:t>
            </a:r>
            <a:endParaRPr lang="en-US" dirty="0"/>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61578" y="279159"/>
            <a:ext cx="9838690" cy="924984"/>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1/15/2026</a:t>
            </a:fld>
            <a:endParaRPr lang="en-US" sz="1200">
              <a:solidFill>
                <a:prstClr val="black">
                  <a:tint val="75000"/>
                </a:prstClr>
              </a:solidFill>
              <a:latin typeface="Calibri" panose="020F0502020204030204"/>
            </a:endParaRPr>
          </a:p>
        </p:txBody>
      </p:sp>
      <p:pic>
        <p:nvPicPr>
          <p:cNvPr id="6" name="Picture 5" descr="A picture containing sky, outdoor, grass, day&#10;&#10;Description automatically generated">
            <a:extLst>
              <a:ext uri="{FF2B5EF4-FFF2-40B4-BE49-F238E27FC236}">
                <a16:creationId xmlns:a16="http://schemas.microsoft.com/office/drawing/2014/main" id="{71528FD5-A873-FFDB-CA84-0B33D4FF2E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5" y="1097619"/>
            <a:ext cx="5421209" cy="4065907"/>
          </a:xfrm>
          <a:prstGeom prst="rect">
            <a:avLst/>
          </a:prstGeom>
        </p:spPr>
      </p:pic>
      <p:pic>
        <p:nvPicPr>
          <p:cNvPr id="9" name="Picture 8" descr="A picture containing outdoor, grass, ground, sidewalk&#10;&#10;Description automatically generated">
            <a:extLst>
              <a:ext uri="{FF2B5EF4-FFF2-40B4-BE49-F238E27FC236}">
                <a16:creationId xmlns:a16="http://schemas.microsoft.com/office/drawing/2014/main" id="{2F2231DB-0311-3E3F-44CD-D9CC4EA28D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71815" y="1483302"/>
            <a:ext cx="3902238" cy="2926679"/>
          </a:xfrm>
          <a:prstGeom prst="rect">
            <a:avLst/>
          </a:prstGeom>
        </p:spPr>
      </p:pic>
      <p:pic>
        <p:nvPicPr>
          <p:cNvPr id="11" name="Picture 10" descr="A tennis court in front of a building&#10;&#10;Description automatically generated with medium confidence">
            <a:extLst>
              <a:ext uri="{FF2B5EF4-FFF2-40B4-BE49-F238E27FC236}">
                <a16:creationId xmlns:a16="http://schemas.microsoft.com/office/drawing/2014/main" id="{F8C566CB-C179-19B8-CA2A-71D5FFC061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6066" y="3524068"/>
            <a:ext cx="4682630" cy="3511973"/>
          </a:xfrm>
          <a:prstGeom prst="rect">
            <a:avLst/>
          </a:prstGeom>
        </p:spPr>
      </p:pic>
      <p:sp>
        <p:nvSpPr>
          <p:cNvPr id="13" name="Flowchart: Off-page Connector 192">
            <a:extLst>
              <a:ext uri="{FF2B5EF4-FFF2-40B4-BE49-F238E27FC236}">
                <a16:creationId xmlns:a16="http://schemas.microsoft.com/office/drawing/2014/main" id="{BF08EA48-200D-4168-90D4-B7A6B0D121BD}"/>
              </a:ext>
            </a:extLst>
          </p:cNvPr>
          <p:cNvSpPr>
            <a:spLocks noChangeArrowheads="1"/>
          </p:cNvSpPr>
          <p:nvPr/>
        </p:nvSpPr>
        <p:spPr bwMode="auto">
          <a:xfrm>
            <a:off x="4949138" y="951845"/>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5" name="Flowchart: Off-page Connector 192">
            <a:extLst>
              <a:ext uri="{FF2B5EF4-FFF2-40B4-BE49-F238E27FC236}">
                <a16:creationId xmlns:a16="http://schemas.microsoft.com/office/drawing/2014/main" id="{C7C55A8D-F9B6-F468-5313-E643A76DEC31}"/>
              </a:ext>
            </a:extLst>
          </p:cNvPr>
          <p:cNvSpPr>
            <a:spLocks noChangeArrowheads="1"/>
          </p:cNvSpPr>
          <p:nvPr/>
        </p:nvSpPr>
        <p:spPr bwMode="auto">
          <a:xfrm>
            <a:off x="6816458" y="3271770"/>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6" name="Flowchart: Off-page Connector 192">
            <a:extLst>
              <a:ext uri="{FF2B5EF4-FFF2-40B4-BE49-F238E27FC236}">
                <a16:creationId xmlns:a16="http://schemas.microsoft.com/office/drawing/2014/main" id="{39CA85BD-B733-21E5-4E9B-FCE5FD9C1F60}"/>
              </a:ext>
            </a:extLst>
          </p:cNvPr>
          <p:cNvSpPr>
            <a:spLocks noChangeArrowheads="1"/>
          </p:cNvSpPr>
          <p:nvPr/>
        </p:nvSpPr>
        <p:spPr bwMode="auto">
          <a:xfrm>
            <a:off x="11273827" y="1288392"/>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8" name="TextBox 17">
            <a:extLst>
              <a:ext uri="{FF2B5EF4-FFF2-40B4-BE49-F238E27FC236}">
                <a16:creationId xmlns:a16="http://schemas.microsoft.com/office/drawing/2014/main" id="{CAC111EC-4BC3-06CD-8D97-5FDF8AB1BB06}"/>
              </a:ext>
            </a:extLst>
          </p:cNvPr>
          <p:cNvSpPr txBox="1"/>
          <p:nvPr/>
        </p:nvSpPr>
        <p:spPr>
          <a:xfrm>
            <a:off x="124975" y="5407564"/>
            <a:ext cx="5689826" cy="1663597"/>
          </a:xfrm>
          <a:prstGeom prst="rect">
            <a:avLst/>
          </a:prstGeom>
          <a:noFill/>
        </p:spPr>
        <p:txBody>
          <a:bodyPr wrap="square">
            <a:spAutoFit/>
          </a:bodyPr>
          <a:lstStyle/>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A</a:t>
            </a:r>
            <a:r>
              <a:rPr lang="en-US" sz="1800" dirty="0">
                <a:effectLst/>
                <a:latin typeface="Calibri" panose="020F0502020204030204" pitchFamily="34" charset="0"/>
                <a:ea typeface="Calibri" panose="020F0502020204030204" pitchFamily="34" charset="0"/>
                <a:cs typeface="Times New Roman" panose="02020603050405020304" pitchFamily="18" charset="0"/>
              </a:rPr>
              <a:t>. Field surfaces - How pervious is this soil? Test it with some water – If it doesn’t soak in quickly, is it mostly impervious because of being compacted?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Do puddles often form here at the bottom of the hill or other low places?</a:t>
            </a:r>
          </a:p>
        </p:txBody>
      </p:sp>
      <p:sp>
        <p:nvSpPr>
          <p:cNvPr id="20" name="TextBox 19">
            <a:extLst>
              <a:ext uri="{FF2B5EF4-FFF2-40B4-BE49-F238E27FC236}">
                <a16:creationId xmlns:a16="http://schemas.microsoft.com/office/drawing/2014/main" id="{C4BA936A-0F6E-684C-7DB0-B26992F00839}"/>
              </a:ext>
            </a:extLst>
          </p:cNvPr>
          <p:cNvSpPr txBox="1"/>
          <p:nvPr/>
        </p:nvSpPr>
        <p:spPr>
          <a:xfrm>
            <a:off x="5587186" y="1049530"/>
            <a:ext cx="3178378" cy="2256323"/>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 Playground surfaces – Note what directions water flows off these different surfaces.  Are they pervious or impervious?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Can you find where the water would collect or puddle or drain in a heavy rain?</a:t>
            </a: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170844" y="172684"/>
            <a:ext cx="10273030" cy="1107864"/>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1/15/2026</a:t>
            </a:fld>
            <a:endParaRPr lang="en-US" sz="1200">
              <a:solidFill>
                <a:prstClr val="black">
                  <a:tint val="75000"/>
                </a:prstClr>
              </a:solidFill>
              <a:latin typeface="Calibri" panose="020F0502020204030204"/>
            </a:endParaRPr>
          </a:p>
        </p:txBody>
      </p:sp>
      <p:pic>
        <p:nvPicPr>
          <p:cNvPr id="6" name="Picture 5" descr="A picture containing outdoor, ground&#10;&#10;Description automatically generated">
            <a:extLst>
              <a:ext uri="{FF2B5EF4-FFF2-40B4-BE49-F238E27FC236}">
                <a16:creationId xmlns:a16="http://schemas.microsoft.com/office/drawing/2014/main" id="{875955BF-2431-3F91-8EBD-24E193F458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04946" y="2233506"/>
            <a:ext cx="3556000" cy="4741333"/>
          </a:xfrm>
          <a:prstGeom prst="rect">
            <a:avLst/>
          </a:prstGeom>
        </p:spPr>
      </p:pic>
      <p:pic>
        <p:nvPicPr>
          <p:cNvPr id="9" name="Picture 8" descr="A picture containing building, outdoor, stone, cement&#10;&#10;Description automatically generated">
            <a:extLst>
              <a:ext uri="{FF2B5EF4-FFF2-40B4-BE49-F238E27FC236}">
                <a16:creationId xmlns:a16="http://schemas.microsoft.com/office/drawing/2014/main" id="{E901CB24-2C93-FC62-40DB-213EC491C0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9386" y="481294"/>
            <a:ext cx="3544570" cy="4726093"/>
          </a:xfrm>
          <a:prstGeom prst="rect">
            <a:avLst/>
          </a:prstGeom>
        </p:spPr>
      </p:pic>
      <p:sp>
        <p:nvSpPr>
          <p:cNvPr id="15" name="TextBox 14">
            <a:extLst>
              <a:ext uri="{FF2B5EF4-FFF2-40B4-BE49-F238E27FC236}">
                <a16:creationId xmlns:a16="http://schemas.microsoft.com/office/drawing/2014/main" id="{FB839876-4E31-5BF3-3146-CAFA01DF5E13}"/>
              </a:ext>
            </a:extLst>
          </p:cNvPr>
          <p:cNvSpPr txBox="1"/>
          <p:nvPr/>
        </p:nvSpPr>
        <p:spPr>
          <a:xfrm>
            <a:off x="276306" y="1280548"/>
            <a:ext cx="5555586" cy="3693319"/>
          </a:xfrm>
          <a:prstGeom prst="rect">
            <a:avLst/>
          </a:prstGeom>
          <a:noFill/>
        </p:spPr>
        <p:txBody>
          <a:bodyPr wrap="square">
            <a:spAutoFit/>
          </a:bodyPr>
          <a:lstStyle/>
          <a:p>
            <a:pPr algn="l" rtl="0" fontAlgn="base"/>
            <a:r>
              <a:rPr lang="en-US" sz="1800" b="0" i="0" u="none" strike="noStrike" dirty="0">
                <a:solidFill>
                  <a:srgbClr val="000000"/>
                </a:solidFill>
                <a:effectLst/>
                <a:latin typeface="Calibri" panose="020F0502020204030204" pitchFamily="34" charset="0"/>
              </a:rPr>
              <a:t>Retaining wall, outflow, swale and drain – This area is a good example of engineering with water in mind! </a:t>
            </a:r>
            <a:r>
              <a:rPr lang="en-US" sz="1800" b="0" i="0" dirty="0">
                <a:solidFill>
                  <a:srgbClr val="000000"/>
                </a:solidFill>
                <a:effectLst/>
                <a:latin typeface="Calibri" panose="020F0502020204030204" pitchFamily="34" charset="0"/>
              </a:rPr>
              <a:t>​</a:t>
            </a:r>
          </a:p>
          <a:p>
            <a:pPr algn="l" rtl="0" fontAlgn="base"/>
            <a:endParaRPr lang="en-US" sz="1800"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Calibri" panose="020F0502020204030204" pitchFamily="34" charset="0"/>
              </a:rPr>
              <a:t>There is a pipe at the base of the retaining wall that presumably lets out water in heavy rains, into this low area next to the building. This ditch or “swale” seems like it was designed for catching stormwater. There is a </a:t>
            </a:r>
            <a:r>
              <a:rPr lang="en-US" sz="1800" b="0" i="0" u="none" strike="noStrike" dirty="0" err="1">
                <a:solidFill>
                  <a:srgbClr val="000000"/>
                </a:solidFill>
                <a:effectLst/>
                <a:latin typeface="Calibri" panose="020F0502020204030204" pitchFamily="34" charset="0"/>
              </a:rPr>
              <a:t>stormdrain</a:t>
            </a:r>
            <a:r>
              <a:rPr lang="en-US" sz="1800" b="0" i="0" u="none" strike="noStrike" dirty="0">
                <a:solidFill>
                  <a:srgbClr val="000000"/>
                </a:solidFill>
                <a:effectLst/>
                <a:latin typeface="Calibri" panose="020F0502020204030204" pitchFamily="34" charset="0"/>
              </a:rPr>
              <a:t> at one end, but there may be others.</a:t>
            </a:r>
            <a:r>
              <a:rPr lang="en-US" sz="1800" b="0" i="0" dirty="0">
                <a:solidFill>
                  <a:srgbClr val="000000"/>
                </a:solidFill>
                <a:effectLst/>
                <a:latin typeface="Calibri" panose="020F0502020204030204" pitchFamily="34" charset="0"/>
              </a:rPr>
              <a:t>​</a:t>
            </a:r>
          </a:p>
          <a:p>
            <a:pPr algn="l" rtl="0" fontAlgn="base"/>
            <a:endParaRPr lang="en-US" sz="1800"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Calibri" panose="020F0502020204030204" pitchFamily="34" charset="0"/>
              </a:rPr>
              <a:t>How does this area interact with heavy rain? Are there other areas that might help water soak into the ground instead of going into drains? How is this area used? What do students notice here?</a:t>
            </a:r>
            <a:endParaRPr lang="en-US" sz="1800" b="0" i="0" dirty="0">
              <a:solidFill>
                <a:srgbClr val="000000"/>
              </a:solidFill>
              <a:effectLst/>
              <a:latin typeface="Segoe UI" panose="020B0502040204020203" pitchFamily="34" charset="0"/>
            </a:endParaRPr>
          </a:p>
        </p:txBody>
      </p:sp>
      <p:sp>
        <p:nvSpPr>
          <p:cNvPr id="27" name="TextBox 26">
            <a:extLst>
              <a:ext uri="{FF2B5EF4-FFF2-40B4-BE49-F238E27FC236}">
                <a16:creationId xmlns:a16="http://schemas.microsoft.com/office/drawing/2014/main" id="{50A2984B-F015-2D6D-2449-9AE6C86FE34B}"/>
              </a:ext>
            </a:extLst>
          </p:cNvPr>
          <p:cNvSpPr txBox="1"/>
          <p:nvPr/>
        </p:nvSpPr>
        <p:spPr>
          <a:xfrm>
            <a:off x="3405358" y="5515995"/>
            <a:ext cx="269958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dirty="0">
                <a:solidFill>
                  <a:srgbClr val="000000"/>
                </a:solidFill>
                <a:effectLst/>
                <a:latin typeface="Calibri Light" panose="020F0302020204030204" pitchFamily="34" charset="0"/>
                <a:ea typeface="Times New Roman" panose="02020603050405020304" pitchFamily="18" charset="0"/>
              </a:rPr>
              <a:t>Downspouts </a:t>
            </a:r>
            <a:r>
              <a:rPr lang="en-US" sz="1800" dirty="0">
                <a:solidFill>
                  <a:srgbClr val="000000"/>
                </a:solidFill>
                <a:effectLst/>
                <a:latin typeface="Calibri Light" panose="020F0302020204030204" pitchFamily="34" charset="0"/>
                <a:ea typeface="Times New Roman" panose="02020603050405020304" pitchFamily="18" charset="0"/>
              </a:rPr>
              <a:t>- where does water flowing through this downspout go? Where does the water start?</a:t>
            </a:r>
            <a:endParaRPr lang="en-US" sz="1800" dirty="0">
              <a:effectLst/>
              <a:latin typeface="Times New Roman" panose="02020603050405020304" pitchFamily="18" charset="0"/>
              <a:ea typeface="Times New Roman" panose="02020603050405020304" pitchFamily="18" charset="0"/>
            </a:endParaRPr>
          </a:p>
        </p:txBody>
      </p:sp>
      <p:sp>
        <p:nvSpPr>
          <p:cNvPr id="35" name="TextBox 34">
            <a:extLst>
              <a:ext uri="{FF2B5EF4-FFF2-40B4-BE49-F238E27FC236}">
                <a16:creationId xmlns:a16="http://schemas.microsoft.com/office/drawing/2014/main" id="{C76ED3DF-AC8F-5BC7-DEE3-B61B0A4DF179}"/>
              </a:ext>
            </a:extLst>
          </p:cNvPr>
          <p:cNvSpPr txBox="1"/>
          <p:nvPr/>
        </p:nvSpPr>
        <p:spPr>
          <a:xfrm>
            <a:off x="9660946" y="5196266"/>
            <a:ext cx="3017335" cy="2031325"/>
          </a:xfrm>
          <a:prstGeom prst="rect">
            <a:avLst/>
          </a:prstGeom>
          <a:noFill/>
        </p:spPr>
        <p:txBody>
          <a:bodyPr wrap="square" rtlCol="0">
            <a:spAutoFit/>
          </a:bodyPr>
          <a:lstStyle/>
          <a:p>
            <a:r>
              <a:rPr lang="en-US" b="1" dirty="0">
                <a:latin typeface="+mj-lt"/>
              </a:rPr>
              <a:t>Disconnected Downspout </a:t>
            </a:r>
            <a:r>
              <a:rPr lang="en-US" dirty="0">
                <a:latin typeface="+mj-lt"/>
              </a:rPr>
              <a:t>– this downspout is not connected to pipes underground. How can disconnected downspouts help with stormwater runoff problems?</a:t>
            </a:r>
          </a:p>
        </p:txBody>
      </p:sp>
      <p:cxnSp>
        <p:nvCxnSpPr>
          <p:cNvPr id="3" name="Straight Arrow Connector 2">
            <a:extLst>
              <a:ext uri="{FF2B5EF4-FFF2-40B4-BE49-F238E27FC236}">
                <a16:creationId xmlns:a16="http://schemas.microsoft.com/office/drawing/2014/main" id="{3E78F4B9-BCCD-2BD1-CC5C-5DFB0F5F2478}"/>
              </a:ext>
            </a:extLst>
          </p:cNvPr>
          <p:cNvCxnSpPr>
            <a:cxnSpLocks/>
          </p:cNvCxnSpPr>
          <p:nvPr/>
        </p:nvCxnSpPr>
        <p:spPr>
          <a:xfrm flipH="1" flipV="1">
            <a:off x="11948170" y="2598008"/>
            <a:ext cx="165172" cy="3275520"/>
          </a:xfrm>
          <a:prstGeom prst="straightConnector1">
            <a:avLst/>
          </a:prstGeom>
          <a:ln w="76200">
            <a:solidFill>
              <a:srgbClr val="FFFF00"/>
            </a:solidFill>
            <a:tailEnd type="triangle"/>
          </a:ln>
          <a:scene3d>
            <a:camera prst="orthographicFront"/>
            <a:lightRig rig="threePt" dir="t"/>
          </a:scene3d>
          <a:sp3d>
            <a:bevelT w="101600" prst="riblet"/>
          </a:sp3d>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1328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1/15/2026</a:t>
            </a:fld>
            <a:endParaRPr lang="en-US" sz="1200">
              <a:solidFill>
                <a:prstClr val="black">
                  <a:tint val="75000"/>
                </a:prstClr>
              </a:solidFill>
              <a:latin typeface="Calibri" panose="020F0502020204030204"/>
            </a:endParaRPr>
          </a:p>
        </p:txBody>
      </p:sp>
      <p:sp>
        <p:nvSpPr>
          <p:cNvPr id="11" name="Title 1">
            <a:extLst>
              <a:ext uri="{FF2B5EF4-FFF2-40B4-BE49-F238E27FC236}">
                <a16:creationId xmlns:a16="http://schemas.microsoft.com/office/drawing/2014/main" id="{F51ADD12-6AA8-3D32-CA03-04B4DC8B11BC}"/>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Light" panose="020F0302020204030204" pitchFamily="34" charset="0"/>
                <a:ea typeface="Calibri"/>
                <a:cs typeface="Calibri Light" panose="020F0302020204030204" pitchFamily="34" charset="0"/>
              </a:rPr>
              <a:t>Schoolyard Stormwater Points of Interest</a:t>
            </a:r>
            <a:endParaRPr lang="en-US" sz="4200" dirty="0">
              <a:latin typeface="Calibri Light" panose="020F0302020204030204" pitchFamily="34" charset="0"/>
              <a:ea typeface="Calibri"/>
              <a:cs typeface="Calibri Light" panose="020F0302020204030204" pitchFamily="34" charset="0"/>
            </a:endParaRPr>
          </a:p>
        </p:txBody>
      </p:sp>
      <p:pic>
        <p:nvPicPr>
          <p:cNvPr id="17" name="Picture 16" descr="A picture containing ground, outdoor, stone, curb&#10;&#10;Description automatically generated">
            <a:extLst>
              <a:ext uri="{FF2B5EF4-FFF2-40B4-BE49-F238E27FC236}">
                <a16:creationId xmlns:a16="http://schemas.microsoft.com/office/drawing/2014/main" id="{37E893F1-E096-83E9-703B-99CE696921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7249" y="2643676"/>
            <a:ext cx="5277222" cy="3958738"/>
          </a:xfrm>
          <a:prstGeom prst="rect">
            <a:avLst/>
          </a:prstGeom>
        </p:spPr>
      </p:pic>
      <p:pic>
        <p:nvPicPr>
          <p:cNvPr id="21" name="Picture 20" descr="A close up of a tire&#10;&#10;Description automatically generated with low confidence">
            <a:extLst>
              <a:ext uri="{FF2B5EF4-FFF2-40B4-BE49-F238E27FC236}">
                <a16:creationId xmlns:a16="http://schemas.microsoft.com/office/drawing/2014/main" id="{0F57414D-4509-3DEB-2916-32134D6A87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7073" y="1391539"/>
            <a:ext cx="3395327" cy="3506184"/>
          </a:xfrm>
          <a:prstGeom prst="rect">
            <a:avLst/>
          </a:prstGeom>
        </p:spPr>
      </p:pic>
      <p:sp>
        <p:nvSpPr>
          <p:cNvPr id="28" name="TextBox 27">
            <a:extLst>
              <a:ext uri="{FF2B5EF4-FFF2-40B4-BE49-F238E27FC236}">
                <a16:creationId xmlns:a16="http://schemas.microsoft.com/office/drawing/2014/main" id="{90DDFDD8-48B9-11D6-6D06-4EDAE8C31A21}"/>
              </a:ext>
            </a:extLst>
          </p:cNvPr>
          <p:cNvSpPr txBox="1"/>
          <p:nvPr/>
        </p:nvSpPr>
        <p:spPr>
          <a:xfrm>
            <a:off x="445751" y="1228024"/>
            <a:ext cx="2435266" cy="2575178"/>
          </a:xfrm>
          <a:prstGeom prst="rect">
            <a:avLst/>
          </a:prstGeom>
          <a:noFill/>
        </p:spPr>
        <p:txBody>
          <a:bodyPr wrap="square">
            <a:spAutoFit/>
          </a:bodyPr>
          <a:lstStyle/>
          <a:p>
            <a:r>
              <a:rPr lang="en-US" b="1" dirty="0">
                <a:latin typeface="+mj-lt"/>
              </a:rPr>
              <a:t>Storm Drains</a:t>
            </a:r>
            <a:r>
              <a:rPr lang="en-US" dirty="0">
                <a:latin typeface="+mj-lt"/>
              </a:rPr>
              <a:t> - </a:t>
            </a:r>
            <a:r>
              <a:rPr lang="en-US" dirty="0">
                <a:latin typeface="Calibri Light"/>
              </a:rPr>
              <a:t>n</a:t>
            </a:r>
            <a:r>
              <a:rPr lang="en-US" sz="1800" dirty="0">
                <a:latin typeface="Calibri Light"/>
              </a:rPr>
              <a:t>otice the placement of these drains and the surfaces around them. Where else can you find storm drains? What will be picked up by water that falls as rain as it flows into the storm drains?</a:t>
            </a:r>
          </a:p>
        </p:txBody>
      </p:sp>
    </p:spTree>
    <p:extLst>
      <p:ext uri="{BB962C8B-B14F-4D97-AF65-F5344CB8AC3E}">
        <p14:creationId xmlns:p14="http://schemas.microsoft.com/office/powerpoint/2010/main" val="2348499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Travis Elementary	Name: ____________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1/15/2026</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9967465" y="1024633"/>
            <a:ext cx="2304831" cy="527155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430331" y="1828074"/>
            <a:ext cx="1047988" cy="41148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AC368DFF-4E46-5285-A45A-03374A2B8FFF}"/>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rot="16200000">
            <a:off x="3088642" y="381241"/>
            <a:ext cx="6096000" cy="7315200"/>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5418">
                <a:latin typeface="Calibri"/>
                <a:ea typeface="Calibri" panose="020F0502020204030204" pitchFamily="34" charset="0"/>
                <a:cs typeface="Times New Roman"/>
              </a:rPr>
              <a:t>Local Stormwater Systems</a:t>
            </a:r>
            <a:endParaRPr lang="en-US" sz="10836">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1/15/2026</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431864" y="1279453"/>
            <a:ext cx="8108189" cy="110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r>
              <a:rPr lang="en-US" altLang="en-US" sz="2438" b="1">
                <a:solidFill>
                  <a:srgbClr val="000000"/>
                </a:solidFill>
                <a:latin typeface="Calibri" panose="020F0502020204030204" pitchFamily="34" charset="0"/>
                <a:cs typeface="Calibri" panose="020F0502020204030204" pitchFamily="34" charset="0"/>
              </a:rPr>
              <a:t>What happens with the stormwater around your school?</a:t>
            </a:r>
          </a:p>
          <a:p>
            <a:pPr defTabSz="1238555"/>
            <a:endParaRPr lang="en-US" altLang="en-US" sz="1490" b="1">
              <a:solidFill>
                <a:srgbClr val="000000"/>
              </a:solidFill>
              <a:latin typeface="Calibri" panose="020F0502020204030204" pitchFamily="34" charset="0"/>
              <a:cs typeface="Calibri" panose="020F0502020204030204" pitchFamily="34" charset="0"/>
            </a:endParaRPr>
          </a:p>
          <a:p>
            <a:pPr defTabSz="1238555"/>
            <a:r>
              <a:rPr lang="en-US" sz="2438" b="1">
                <a:solidFill>
                  <a:srgbClr val="000000"/>
                </a:solidFill>
                <a:latin typeface="Calibri" panose="020F0502020204030204" pitchFamily="34" charset="0"/>
              </a:rPr>
              <a:t>Where does your stormwater runoff end up?</a:t>
            </a:r>
            <a:r>
              <a:rPr lang="en-US" sz="2438">
                <a:solidFill>
                  <a:srgbClr val="000000"/>
                </a:solidFill>
                <a:latin typeface="Calibri" panose="020F0502020204030204" pitchFamily="34" charset="0"/>
              </a:rPr>
              <a:t> </a:t>
            </a:r>
            <a:r>
              <a:rPr lang="en-US" altLang="en-US" sz="1490">
                <a:solidFill>
                  <a:srgbClr val="000000"/>
                </a:solidFill>
                <a:latin typeface="Calibri" panose="020F0502020204030204" pitchFamily="34" charset="0"/>
                <a:cs typeface="Calibri" panose="020F0502020204030204" pitchFamily="34" charset="0"/>
              </a:rPr>
              <a:t> </a:t>
            </a:r>
            <a:r>
              <a:rPr lang="en-US" altLang="en-US" sz="1084"/>
              <a:t> </a:t>
            </a:r>
            <a:endParaRPr lang="en-US" altLang="en-US" sz="2438"/>
          </a:p>
        </p:txBody>
      </p:sp>
      <p:sp>
        <p:nvSpPr>
          <p:cNvPr id="6" name="TextBox 5">
            <a:extLst>
              <a:ext uri="{FF2B5EF4-FFF2-40B4-BE49-F238E27FC236}">
                <a16:creationId xmlns:a16="http://schemas.microsoft.com/office/drawing/2014/main" id="{01F0E1B4-F22D-146A-6012-4DC8631AEC4F}"/>
              </a:ext>
            </a:extLst>
          </p:cNvPr>
          <p:cNvSpPr txBox="1"/>
          <p:nvPr/>
        </p:nvSpPr>
        <p:spPr>
          <a:xfrm>
            <a:off x="431864" y="2552680"/>
            <a:ext cx="12123551" cy="3970318"/>
          </a:xfrm>
          <a:prstGeom prst="rect">
            <a:avLst/>
          </a:prstGeom>
          <a:noFill/>
        </p:spPr>
        <p:txBody>
          <a:bodyPr wrap="square">
            <a:spAutoFit/>
          </a:bodyPr>
          <a:lstStyle/>
          <a:p>
            <a:pPr algn="l"/>
            <a:r>
              <a:rPr lang="en-US" dirty="0">
                <a:solidFill>
                  <a:srgbClr val="222222"/>
                </a:solidFill>
                <a:latin typeface="Source Sans Pro" panose="020B0503030403020204" pitchFamily="34" charset="0"/>
              </a:rPr>
              <a:t>Stormwater begins travelling east on South 21</a:t>
            </a:r>
            <a:r>
              <a:rPr lang="en-US" baseline="30000" dirty="0">
                <a:solidFill>
                  <a:srgbClr val="222222"/>
                </a:solidFill>
                <a:latin typeface="Source Sans Pro" panose="020B0503030403020204" pitchFamily="34" charset="0"/>
              </a:rPr>
              <a:t>st</a:t>
            </a:r>
            <a:r>
              <a:rPr lang="en-US" dirty="0">
                <a:solidFill>
                  <a:srgbClr val="222222"/>
                </a:solidFill>
                <a:latin typeface="Source Sans Pro" panose="020B0503030403020204" pitchFamily="34" charset="0"/>
              </a:rPr>
              <a:t> Street and continues east. It then travels under Interstate 705 and discharges in Commencement Bay and/or Puget Sound nearby 21</a:t>
            </a:r>
            <a:r>
              <a:rPr lang="en-US" baseline="30000" dirty="0">
                <a:solidFill>
                  <a:srgbClr val="222222"/>
                </a:solidFill>
                <a:latin typeface="Source Sans Pro" panose="020B0503030403020204" pitchFamily="34" charset="0"/>
              </a:rPr>
              <a:t>st</a:t>
            </a:r>
            <a:r>
              <a:rPr lang="en-US" dirty="0">
                <a:solidFill>
                  <a:srgbClr val="222222"/>
                </a:solidFill>
                <a:latin typeface="Source Sans Pro" panose="020B0503030403020204" pitchFamily="34" charset="0"/>
              </a:rPr>
              <a:t>  Street Park. </a:t>
            </a:r>
          </a:p>
          <a:p>
            <a:pPr algn="l"/>
            <a:endParaRPr lang="en-US" dirty="0">
              <a:solidFill>
                <a:srgbClr val="222222"/>
              </a:solidFill>
              <a:latin typeface="Source Sans Pro" panose="020B0503030403020204" pitchFamily="34" charset="0"/>
            </a:endParaRPr>
          </a:p>
          <a:p>
            <a:pPr algn="l"/>
            <a:r>
              <a:rPr lang="en-US" dirty="0">
                <a:solidFill>
                  <a:srgbClr val="222222"/>
                </a:solidFill>
                <a:latin typeface="Source Sans Pro" panose="020B0503030403020204" pitchFamily="34" charset="0"/>
              </a:rPr>
              <a:t>Your school is in Foss Waterway Watershed. </a:t>
            </a:r>
          </a:p>
          <a:p>
            <a:pPr algn="l"/>
            <a:endParaRPr lang="en-US" b="0" i="0" dirty="0">
              <a:solidFill>
                <a:srgbClr val="222222"/>
              </a:solidFill>
              <a:effectLst/>
              <a:latin typeface="Source Sans Pro" panose="020B0503030403020204" pitchFamily="34" charset="0"/>
            </a:endParaRPr>
          </a:p>
          <a:p>
            <a:pPr algn="l"/>
            <a:r>
              <a:rPr lang="en-US" b="0" i="0" dirty="0">
                <a:solidFill>
                  <a:srgbClr val="222222"/>
                </a:solidFill>
                <a:effectLst/>
                <a:latin typeface="Source Sans Pro" panose="020B0503030403020204" pitchFamily="34" charset="0"/>
              </a:rPr>
              <a:t>Foss Waterway is a </a:t>
            </a:r>
            <a:r>
              <a:rPr lang="en-US" b="0" i="0" dirty="0" err="1">
                <a:solidFill>
                  <a:srgbClr val="222222"/>
                </a:solidFill>
                <a:effectLst/>
                <a:latin typeface="Source Sans Pro" panose="020B0503030403020204" pitchFamily="34" charset="0"/>
              </a:rPr>
              <a:t>subwatershed</a:t>
            </a:r>
            <a:r>
              <a:rPr lang="en-US" b="0" i="0" dirty="0">
                <a:solidFill>
                  <a:srgbClr val="222222"/>
                </a:solidFill>
                <a:effectLst/>
                <a:latin typeface="Source Sans Pro" panose="020B0503030403020204" pitchFamily="34" charset="0"/>
              </a:rPr>
              <a:t> of the Puyallup watershed. Covering 5,781 acres in south-central Tacoma this </a:t>
            </a:r>
            <a:r>
              <a:rPr lang="en-US" b="0" i="0" dirty="0" err="1">
                <a:solidFill>
                  <a:srgbClr val="222222"/>
                </a:solidFill>
                <a:effectLst/>
                <a:latin typeface="Source Sans Pro" panose="020B0503030403020204" pitchFamily="34" charset="0"/>
              </a:rPr>
              <a:t>subwatershed</a:t>
            </a:r>
            <a:r>
              <a:rPr lang="en-US" b="0" i="0" dirty="0">
                <a:solidFill>
                  <a:srgbClr val="222222"/>
                </a:solidFill>
                <a:effectLst/>
                <a:latin typeface="Source Sans Pro" panose="020B0503030403020204" pitchFamily="34" charset="0"/>
              </a:rPr>
              <a:t> is mostly residential but contains Tacoma’s industrial businesses located in the </a:t>
            </a:r>
            <a:r>
              <a:rPr lang="en-US" b="0" i="0" dirty="0" err="1">
                <a:solidFill>
                  <a:srgbClr val="222222"/>
                </a:solidFill>
                <a:effectLst/>
                <a:latin typeface="Source Sans Pro" panose="020B0503030403020204" pitchFamily="34" charset="0"/>
              </a:rPr>
              <a:t>Tideflats</a:t>
            </a:r>
            <a:r>
              <a:rPr lang="en-US" b="0" i="0" dirty="0">
                <a:solidFill>
                  <a:srgbClr val="222222"/>
                </a:solidFill>
                <a:effectLst/>
                <a:latin typeface="Source Sans Pro" panose="020B0503030403020204" pitchFamily="34" charset="0"/>
              </a:rPr>
              <a:t> and </a:t>
            </a:r>
            <a:r>
              <a:rPr lang="en-US" b="0" i="0" dirty="0" err="1">
                <a:solidFill>
                  <a:srgbClr val="222222"/>
                </a:solidFill>
                <a:effectLst/>
                <a:latin typeface="Source Sans Pro" panose="020B0503030403020204" pitchFamily="34" charset="0"/>
              </a:rPr>
              <a:t>Nalley</a:t>
            </a:r>
            <a:r>
              <a:rPr lang="en-US" b="0" i="0" dirty="0">
                <a:solidFill>
                  <a:srgbClr val="222222"/>
                </a:solidFill>
                <a:effectLst/>
                <a:latin typeface="Source Sans Pro" panose="020B0503030403020204" pitchFamily="34" charset="0"/>
              </a:rPr>
              <a:t> Valley.</a:t>
            </a:r>
          </a:p>
          <a:p>
            <a:pPr algn="l"/>
            <a:r>
              <a:rPr lang="en-US" b="0" i="0" dirty="0">
                <a:solidFill>
                  <a:srgbClr val="222222"/>
                </a:solidFill>
                <a:effectLst/>
                <a:latin typeface="Source Sans Pro" panose="020B0503030403020204" pitchFamily="34" charset="0"/>
              </a:rPr>
              <a:t> </a:t>
            </a:r>
          </a:p>
          <a:p>
            <a:pPr algn="l"/>
            <a:r>
              <a:rPr lang="en-US" b="0" i="0" dirty="0">
                <a:solidFill>
                  <a:srgbClr val="222222"/>
                </a:solidFill>
                <a:effectLst/>
                <a:latin typeface="Source Sans Pro" panose="020B0503030403020204" pitchFamily="34" charset="0"/>
              </a:rPr>
              <a:t>The Thea Foss and Wheeler-Osgood waterways became designated Superfund cleanup sites in 1983. Waterway cleanup and construction was finished in 2006. The City will monitor the waterway for the next 10 years. Learn more about the </a:t>
            </a:r>
            <a:r>
              <a:rPr lang="en-US" b="0" i="0" u="none" strike="noStrike" dirty="0">
                <a:solidFill>
                  <a:srgbClr val="0A49D1"/>
                </a:solidFill>
                <a:effectLst/>
                <a:latin typeface="Source Sans Pro" panose="020B0503030403020204" pitchFamily="34" charset="0"/>
                <a:hlinkClick r:id="rId3" tooltip="Thea Foss Waterway Cleanup"/>
              </a:rPr>
              <a:t>Thea Foss Waterway Cleanup</a:t>
            </a:r>
            <a:r>
              <a:rPr lang="en-US" b="0" i="0" dirty="0">
                <a:solidFill>
                  <a:srgbClr val="222222"/>
                </a:solidFill>
                <a:effectLst/>
                <a:latin typeface="Source Sans Pro" panose="020B0503030403020204" pitchFamily="34" charset="0"/>
              </a:rPr>
              <a:t>. </a:t>
            </a:r>
          </a:p>
          <a:p>
            <a:r>
              <a:rPr lang="en-US" dirty="0">
                <a:hlinkClick r:id="rId4"/>
              </a:rPr>
              <a:t>https://www.cityoftacoma.org/cms/One.aspx?portalId=169&amp;pageId=2860#Foss%20Waterway</a:t>
            </a:r>
            <a:endParaRPr lang="en-US" dirty="0"/>
          </a:p>
          <a:p>
            <a:br>
              <a:rPr lang="en-US" dirty="0"/>
            </a:br>
            <a:endParaRPr lang="en-US" dirty="0"/>
          </a:p>
        </p:txBody>
      </p:sp>
    </p:spTree>
    <p:extLst>
      <p:ext uri="{BB962C8B-B14F-4D97-AF65-F5344CB8AC3E}">
        <p14:creationId xmlns:p14="http://schemas.microsoft.com/office/powerpoint/2010/main" val="145148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lstStyle/>
          <a:p>
            <a:r>
              <a:rPr lang="en-US" sz="4267" dirty="0"/>
              <a:t>Travis Elementary </a:t>
            </a: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lines and arrows! </a:t>
            </a:r>
            <a:endParaRPr lang="en-US" dirty="0"/>
          </a:p>
        </p:txBody>
      </p:sp>
      <p:pic>
        <p:nvPicPr>
          <p:cNvPr id="5" name="Picture 4">
            <a:extLst>
              <a:ext uri="{FF2B5EF4-FFF2-40B4-BE49-F238E27FC236}">
                <a16:creationId xmlns:a16="http://schemas.microsoft.com/office/drawing/2014/main" id="{2718182D-E185-1F3D-AEB4-FC2513EEBE49}"/>
              </a:ext>
            </a:extLst>
          </p:cNvPr>
          <p:cNvPicPr>
            <a:picLocks noChangeAspect="1"/>
          </p:cNvPicPr>
          <p:nvPr/>
        </p:nvPicPr>
        <p:blipFill>
          <a:blip r:embed="rId2"/>
          <a:stretch>
            <a:fillRect/>
          </a:stretch>
        </p:blipFill>
        <p:spPr>
          <a:xfrm>
            <a:off x="198120" y="1295400"/>
            <a:ext cx="12668069" cy="5808367"/>
          </a:xfrm>
          <a:prstGeom prst="rect">
            <a:avLst/>
          </a:prstGeom>
        </p:spPr>
      </p:pic>
      <p:sp>
        <p:nvSpPr>
          <p:cNvPr id="3" name="Rectangle: Rounded Corners 2">
            <a:extLst>
              <a:ext uri="{FF2B5EF4-FFF2-40B4-BE49-F238E27FC236}">
                <a16:creationId xmlns:a16="http://schemas.microsoft.com/office/drawing/2014/main" id="{B7DD220D-7B79-B551-F612-A3F553613E66}"/>
              </a:ext>
            </a:extLst>
          </p:cNvPr>
          <p:cNvSpPr/>
          <p:nvPr/>
        </p:nvSpPr>
        <p:spPr>
          <a:xfrm>
            <a:off x="667820" y="3852809"/>
            <a:ext cx="1438382" cy="729465"/>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Travis Elementary</a:t>
            </a:r>
          </a:p>
        </p:txBody>
      </p:sp>
    </p:spTree>
    <p:extLst>
      <p:ext uri="{BB962C8B-B14F-4D97-AF65-F5344CB8AC3E}">
        <p14:creationId xmlns:p14="http://schemas.microsoft.com/office/powerpoint/2010/main" val="2742104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151435" y="5928147"/>
            <a:ext cx="7062453" cy="1113943"/>
          </a:xfrm>
        </p:spPr>
        <p:txBody>
          <a:bodyPr>
            <a:normAutofit fontScale="92500" lnSpcReduction="20000"/>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Now follow the </a:t>
            </a:r>
            <a:r>
              <a:rPr lang="en-US" dirty="0">
                <a:latin typeface="Calibri" panose="020F0502020204030204" pitchFamily="34" charset="0"/>
                <a:ea typeface="Calibri" panose="020F0502020204030204" pitchFamily="34" charset="0"/>
                <a:cs typeface="Times New Roman" panose="02020603050405020304" pitchFamily="18" charset="0"/>
              </a:rPr>
              <a:t>pink</a:t>
            </a:r>
            <a:r>
              <a:rPr lang="en-US" dirty="0">
                <a:effectLst/>
                <a:latin typeface="Calibri" panose="020F0502020204030204" pitchFamily="34" charset="0"/>
                <a:ea typeface="Calibri" panose="020F0502020204030204" pitchFamily="34" charset="0"/>
                <a:cs typeface="Times New Roman" panose="02020603050405020304" pitchFamily="18" charset="0"/>
              </a:rPr>
              <a:t> line away from your school (find your school by looking for the star) to see how it gets to the Salish Sea!</a:t>
            </a:r>
          </a:p>
        </p:txBody>
      </p:sp>
      <p:pic>
        <p:nvPicPr>
          <p:cNvPr id="14" name="Picture 13" descr="A picture containing map&#10;&#10;Description automatically generated">
            <a:extLst>
              <a:ext uri="{FF2B5EF4-FFF2-40B4-BE49-F238E27FC236}">
                <a16:creationId xmlns:a16="http://schemas.microsoft.com/office/drawing/2014/main" id="{C364D6FC-FBD9-B1B8-BEE9-7973995A45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435" y="152400"/>
            <a:ext cx="8859304" cy="4933950"/>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894E5096-F01E-09F6-10B1-28FA3E3864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2650" y="3311536"/>
            <a:ext cx="4230370" cy="3615043"/>
          </a:xfrm>
          <a:prstGeom prst="rect">
            <a:avLst/>
          </a:prstGeom>
        </p:spPr>
      </p:pic>
      <p:sp>
        <p:nvSpPr>
          <p:cNvPr id="15" name="5-Point Star 14">
            <a:extLst>
              <a:ext uri="{FF2B5EF4-FFF2-40B4-BE49-F238E27FC236}">
                <a16:creationId xmlns:a16="http://schemas.microsoft.com/office/drawing/2014/main" id="{5A635A59-83D1-9BAA-492C-5BC02756293F}"/>
              </a:ext>
            </a:extLst>
          </p:cNvPr>
          <p:cNvSpPr/>
          <p:nvPr/>
        </p:nvSpPr>
        <p:spPr>
          <a:xfrm>
            <a:off x="1405890" y="3028950"/>
            <a:ext cx="502920" cy="434340"/>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3F7AFE1-5C67-9035-62BA-70796259777C}"/>
              </a:ext>
            </a:extLst>
          </p:cNvPr>
          <p:cNvSpPr/>
          <p:nvPr/>
        </p:nvSpPr>
        <p:spPr>
          <a:xfrm>
            <a:off x="7006590" y="1748790"/>
            <a:ext cx="1062990" cy="9944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12368D2D-BFF1-48B3-2C13-F9BC501DE434}"/>
              </a:ext>
            </a:extLst>
          </p:cNvPr>
          <p:cNvCxnSpPr/>
          <p:nvPr/>
        </p:nvCxnSpPr>
        <p:spPr>
          <a:xfrm>
            <a:off x="7006590" y="2766060"/>
            <a:ext cx="3611245" cy="3162087"/>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33AE5B52-6703-7251-4861-7A9773F9C5EB}"/>
              </a:ext>
            </a:extLst>
          </p:cNvPr>
          <p:cNvCxnSpPr/>
          <p:nvPr/>
        </p:nvCxnSpPr>
        <p:spPr>
          <a:xfrm>
            <a:off x="8069580" y="2743200"/>
            <a:ext cx="2548255" cy="318494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41098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1/15/2026</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B3678EA-B1B1-4771-8F43-97160D9DD230}">
  <ds:schemaRefs>
    <ds:schemaRef ds:uri="188c5fa1-f80e-45c6-a801-680064d87fe8"/>
    <ds:schemaRef ds:uri="http://purl.org/dc/terms/"/>
    <ds:schemaRef ds:uri="http://purl.org/dc/elements/1.1/"/>
    <ds:schemaRef ds:uri="http://schemas.microsoft.com/office/2006/documentManagement/types"/>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72dab5ac-ebd7-4489-96fd-5e04b1b08638"/>
    <ds:schemaRef ds:uri="http://purl.org/dc/dcmitype/"/>
  </ds:schemaRefs>
</ds:datastoreItem>
</file>

<file path=customXml/itemProps3.xml><?xml version="1.0" encoding="utf-8"?>
<ds:datastoreItem xmlns:ds="http://schemas.openxmlformats.org/officeDocument/2006/customXml" ds:itemID="{F2D131BB-8766-487A-B10A-B2C51495A5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102</TotalTime>
  <Words>969</Words>
  <Application>Microsoft Office PowerPoint</Application>
  <PresentationFormat>Custom</PresentationFormat>
  <Paragraphs>74</Paragraphs>
  <Slides>10</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Arial</vt:lpstr>
      <vt:lpstr>Calibri</vt:lpstr>
      <vt:lpstr>Calibri Light</vt:lpstr>
      <vt:lpstr>Segoe UI</vt:lpstr>
      <vt:lpstr>Source Sans Pro</vt:lpstr>
      <vt:lpstr>Symbol</vt:lpstr>
      <vt:lpstr>Times New Roman</vt:lpstr>
      <vt:lpstr>office theme</vt:lpstr>
      <vt:lpstr>1_Office Theme</vt:lpstr>
      <vt:lpstr>Community Waters School Guide:  Edna Travis Elementary</vt:lpstr>
      <vt:lpstr>Stormwater in Our Schoolyard from Lesson 2</vt:lpstr>
      <vt:lpstr>Schoolyard stormwater points of interest</vt:lpstr>
      <vt:lpstr>Schoolyard stormwater points of interest</vt:lpstr>
      <vt:lpstr>Schoolyard Stormwater Points of Interest</vt:lpstr>
      <vt:lpstr>Mapping Your Schoolyard – Travis Elementary Name: ____________ Date: _________</vt:lpstr>
      <vt:lpstr>Local Stormwater Systems</vt:lpstr>
      <vt:lpstr>Travis Elementary Where does your school’s stormwater go?  Follow the lines and arrows! </vt:lpstr>
      <vt:lpstr>PowerPoint Presentation</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68</cp:revision>
  <dcterms:created xsi:type="dcterms:W3CDTF">2021-06-30T19:40:51Z</dcterms:created>
  <dcterms:modified xsi:type="dcterms:W3CDTF">2026-01-15T20:54:05Z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