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84" r:id="rId10"/>
    <p:sldId id="258" r:id="rId11"/>
    <p:sldId id="259" r:id="rId12"/>
    <p:sldId id="273" r:id="rId13"/>
    <p:sldId id="285"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175C83-60F2-49B8-8824-C411D51A2888}" v="2" dt="2026-01-15T17:13:17.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78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0T00:01:46.937"/>
    </inkml:context>
    <inkml:brush xml:id="br0">
      <inkml:brushProperty name="width" value="0.05" units="cm"/>
      <inkml:brushProperty name="height" value="0.05" units="cm"/>
      <inkml:brushProperty name="color" value="#FFC114"/>
    </inkml:brush>
  </inkml:definitions>
  <inkml:trace contextRef="#ctx0" brushRef="#br0">0 781 24575,'36'-3'0,"0"-1"0,0-2 0,0-2 0,53-18 0,-32 9 0,404-124 0,-318 101 0,-26 5 0,2 5 0,143-16 0,155-11 0,1 1 0,-77 4 0,13 0 0,272-42 0,-434 55 0,-77 14 0,0 4 0,137-6 0,546 25 0,-383 5 0,3754-3 0,-3999 6 0,0 6 0,326 69 0,-260-21 0,140 26 0,-156-52 0,533 70 0,-473-58 0,15 1 0,-251-41 0,47 13 0,4 1 0,96 13 0,187 25 0,-163-21 0,56 5 0,190 16 0,-419-52 0,233 28 0,101 17 0,-250-35 0,1-6 0,209-11 0,-132-2 0,-108 5 0,108-5 0,-203 3 0,0 1 0,0-1 0,0 0 0,1-1 0,-1 1 0,0 0 0,0 0 0,1 0 0,-1-1 0,0 1 0,0-1 0,0 1 0,0-1 0,0 1 0,0-1 0,0 0 0,0 1 0,0-1 0,0 0 0,0 0 0,0 0 0,1-1 0,-2 1 0,0 0 0,0 0 0,0 0 0,0 0 0,0 0 0,-1 1 0,1-1 0,0 0 0,0 0 0,-1 0 0,1 0 0,-1 0 0,1 0 0,-1 0 0,1 1 0,-1-1 0,1 0 0,-1 0 0,0 1 0,1-1 0,-2 0 0,-51-38 0,47 35 0,-71-47 0,-95-56 0,125 88 0,39 16 0,0 0 0,-1 0 0,1-1 0,0 0 0,1 0 0,-8-6 0,14 10 0,1 0 0,0 0 0,0-1 0,-1 1 0,1 0 0,0 0 0,-1 0 0,1-1 0,0 1 0,0 0 0,-1 0 0,1-1 0,0 1 0,0 0 0,0 0 0,0-1 0,-1 1 0,1 0 0,0-1 0,0 1 0,0 0 0,0-1 0,0 1 0,0 0 0,0-1 0,0 1 0,0 0 0,0-1 0,0 1 0,0 0 0,0-1 0,0 1 0,0 0 0,0-1 0,0 1 0,0 0 0,0-1 0,1 1 0,-1 0 0,0-1 0,17-6 0,22 2 0,-22 5 0,0 1 0,0 0 0,31 8 0,-37-6 0,0 0 0,0-1 0,0-1 0,0 1 0,0-2 0,0 0 0,1 0 0,-1-1 0,0 0 0,0-1 0,13-3 0,16-12 0,0-1 0,50-32 0,-87 48 0,-1 0 0,1 0 0,0 1 0,-1-1 0,1 1 0,0 0 0,0 0 0,0 0 0,0 0 0,0 1 0,0-1 0,0 1 0,0-1 0,0 1 0,0 0 0,3 1 0,-4 0 0,0 0 0,0 0 0,0 0 0,-1 0 0,1 1 0,-1-1 0,1 1 0,-1-1 0,1 1 0,-1-1 0,0 1 0,0 0 0,0 0 0,0 0 0,0-1 0,0 1 0,0 0 0,0 0 0,-1 0 0,1 0 0,-1 0 0,0 1 0,0-1 0,1 3 0,3 46 0,-2-1 0,-7 72 0,1-6 0,3-24 0,3 104 0,2-169-1365,2-3-5461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2T00:06:00.331"/>
    </inkml:context>
    <inkml:brush xml:id="br0">
      <inkml:brushProperty name="width" value="0.1" units="cm"/>
      <inkml:brushProperty name="height" value="0.1" units="cm"/>
      <inkml:brushProperty name="color" value="#FFC114"/>
    </inkml:brush>
  </inkml:definitions>
  <inkml:trace contextRef="#ctx0" brushRef="#br0">1 1071 24575,'-1'-53'0,"3"0"0,13-80 0,-11 112 0,-3 12 0,1-1 0,0 0 0,1 1 0,-1-1 0,2 1 0,4-11 0,-6 18 0,0-1 0,0 0 0,0 1 0,0 0 0,1-1 0,-1 1 0,1 0 0,-1 0 0,1 0 0,0 0 0,-1 1 0,1-1 0,0 1 0,0 0 0,0-1 0,0 2 0,1-1 0,-1 0 0,0 0 0,0 1 0,1 0 0,-1 0 0,4 0 0,23 2 0,-1 1 0,0 1 0,48 14 0,-40-9 0,59 8 0,-23-10 0,294 14 0,1055-21 0,-1396 2 0,0 0 0,-1 2 0,1 1 0,24 9 0,-22-7 0,0 0 0,55 5 0,428-10 0,-250-4 0,-258 1 0,1 1 0,-1 0 0,1 0 0,0 1 0,-1-1 0,1 1 0,-1-1 0,0 1 0,1 0 0,-1 1 0,0-1 0,1 0 0,-1 1 0,0 0 0,0 0 0,3 2 0,-3 0 0,-1-1 0,1 1 0,-1 0 0,0 0 0,0 0 0,0 0 0,-1 0 0,1 0 0,-1 0 0,0 1 0,0-1 0,0 7 0,17 86 0,-7-42 0,-3 0 0,3 87 0,-12 334 0,1-473 0,0 1 0,0-1 0,0 0 0,0 0 0,0 1 0,1-1 0,0 0 0,-1 0 0,1 0 0,0 1 0,1-1 0,-1 0 0,0-1 0,1 1 0,0 0 0,0 0 0,0-1 0,0 1 0,0-1 0,0 1 0,4 2 0,-1-3 0,0 1 0,0-1 0,1 0 0,-1 0 0,1-1 0,-1 0 0,1 0 0,0 0 0,-1-1 0,1 1 0,9-2 0,-4 1 0,7 1 0,0-2 0,0 0 0,0 0 0,0-2 0,23-6 0,-37 8 0,0-1 0,1 0 0,-1 0 0,0 0 0,0 0 0,0-1 0,0 0 0,-1 1 0,1-1 0,-1-1 0,0 1 0,0 0 0,0-1 0,0 0 0,0 0 0,-1 1 0,1-1 0,-1-1 0,0 1 0,-1 0 0,1-1 0,-1 1 0,0 0 0,0-1 0,1-8 0,2-41 0,-6-102 0,-2 45 0,4-524 0,1 623 0,1 0 0,0 0 0,0 1 0,1-1 0,0 0 0,10-20 0,-7 18 0,-1 0 0,0 0 0,4-28 0,-2 1 0,15-48 0,3-16 0,-21 87 0,1 0 0,12-28 0,-11 32 0,-1 0 0,0 0 0,-1-1 0,0 1 0,1-20 0,11-80-1365,-12 85-5461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2T00:06:13.990"/>
    </inkml:context>
    <inkml:brush xml:id="br0">
      <inkml:brushProperty name="width" value="0.1" units="cm"/>
      <inkml:brushProperty name="height" value="0.1" units="cm"/>
      <inkml:brushProperty name="color" value="#FFC114"/>
    </inkml:brush>
  </inkml:definitions>
  <inkml:trace contextRef="#ctx0" brushRef="#br0">1 1 24575,'1'4'0,"1"0"0,0 1 0,0-1 0,0 0 0,1 0 0,-1 0 0,1-1 0,0 1 0,0 0 0,0-1 0,1 0 0,6 6 0,8 8 0,115 145 0,-114-134 0,-1 1 0,-2 0 0,0 2 0,-3 0 0,0 0 0,10 42 0,-18-42 0,0 0 0,-3-1 0,0 1 0,-5 55 0,1-12 0,1-63 0,1 1 0,-2-1 0,0 1 0,0-1 0,-1 0 0,0 0 0,-1 0 0,-10 20 0,-3-1 0,-35 45 0,33-50 0,2 1 0,-22 41 0,31-50 0,1 0 0,1 0 0,1 1 0,0 0 0,-3 26 0,-3 18 0,6-34 0,0 1 0,0 37 0,5-39 0,-1 0 0,-2 1 0,-7 34 0,4-35 0,2-1 0,1 2 0,1-1 0,2 0 0,0 0 0,2 0 0,1 0 0,1 0 0,1 0 0,2-1 0,13 38 0,-19-62 0,-1 0 0,1 1 0,0-1 0,0 0 0,0 0 0,0 0 0,0 0 0,1 0 0,-1 0 0,0 0 0,1 0 0,0-1 0,-1 1 0,1 0 0,0-1 0,0 0 0,0 1 0,0-1 0,0 0 0,0 0 0,0 0 0,0 0 0,0 0 0,0 0 0,1-1 0,-1 1 0,0-1 0,1 0 0,-1 0 0,0 0 0,3 0 0,3-2 0,0-1 0,0 0 0,0 0 0,-1 0 0,1-1 0,-1-1 0,9-6 0,-8 6 0,0-1 0,1 1 0,0 1 0,13-6 0,8 5 0,1 1 0,0 1 0,1 1 0,-1 2 0,37 4 0,21 0 0,-63-2 0,0 1 0,-1 2 0,1 1 0,-1 0 0,37 17 0,36 8 0,-82-26 0,0 1 0,0 0 0,23 14 0,-23-11 0,0-1 0,0-1 0,19 6 0,-20-8 0,1 1 0,-1 1 0,26 15 0,32 14 0,-41-26 0,0-2 0,50 5 0,-56-10 0,0 2 0,0 0 0,-1 1 0,1 2 0,33 14 0,23 22 0,-2 4 0,145 115 0,-201-146 0,-1-2 0,35 17 0,6 5 0,-37-22 0,42 17 0,12 6 0,1-2 0,-65-30 0,0 1 0,0 1 0,0 0 0,-1 1 0,15 12 0,-21-15-18,-1 0 0,1-1-1,0 0 1,18 7 0,-6-3-1256,-6-3-5552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2T00:06:38.311"/>
    </inkml:context>
    <inkml:brush xml:id="br0">
      <inkml:brushProperty name="width" value="0.1" units="cm"/>
      <inkml:brushProperty name="height" value="0.1" units="cm"/>
      <inkml:brushProperty name="color" value="#FFC114"/>
    </inkml:brush>
  </inkml:definitions>
  <inkml:trace contextRef="#ctx0" brushRef="#br0">1 241 24575,'11'10'0,"1"-1"0,1 0 0,-1-1 0,2 0 0,15 6 0,-12-5 0,0 0 0,23 17 0,-21-11 0,4 4 0,1 0 0,1-1 0,1-2 0,47 23 0,-66-36 0,-1-1 0,1 0 0,0 0 0,-1 0 0,1 0 0,0-1 0,0-1 0,0 1 0,0-1 0,0 0 0,0 0 0,0-1 0,0 0 0,0 0 0,-1-1 0,1 0 0,0 0 0,-1-1 0,1 1 0,-1-1 0,0-1 0,0 1 0,0-1 0,0 0 0,-1-1 0,8-6 0,8-9 0,-16 17 0,-1-1 0,0 0 0,1 0 0,-2 0 0,1-1 0,0 1 0,-1-1 0,0 0 0,0 1 0,-1-1 0,1-1 0,-1 1 0,2-7 0,6-26 0,8-55 0,-16 80 0,0 0 0,1 0 0,0 1 0,1-1 0,0 1 0,10-19 0,-11 25 0,1 0 0,1 0 0,-1 0 0,1 0 0,0 1 0,0 0 0,1 0 0,0 0 0,0 1 0,0 0 0,0 0 0,13-6 0,-1 3 0,0 0 0,0 2 0,1 0 0,0 1 0,0 0 0,26 0 0,122 5 0,-72 2 0,-77-3 0,0-1 0,1 2 0,0 0 0,0 1 0,20 4 0,-33-4 0,1 0 0,-1 1 0,0-1 0,-1 1 0,1 0 0,0 1 0,-1-1 0,0 1 0,1 0 0,-2 0 0,1 1 0,0 0 0,-1 0 0,0 0 0,6 9 0,5 12 0,-2 1 0,-1 0 0,-1 1 0,10 37 0,-8-25 0,-3-13 0,2 0 0,23 37 0,-21-41 0,81 156 0,-84-160 0,-2 1 0,0 0 0,7 27 0,-8-24 0,0-1 0,17 32 0,-15-32 0,0 1 0,-2 1 0,0-1 0,-2 1 0,4 30 0,3 4 0,71 274 0,-78-314 0,0 0 0,1 0 0,0 0 0,2-1 0,0 0 0,1-1 0,0 0 0,2-1 0,0 0 0,0 0 0,23 18 0,-7-9 0,1-1 0,1-2 0,1 0 0,66 30 0,-67-34 0,-1 0 0,47 39 0,-14-10 0,62 53 0,8 6 0,148 93 0,-246-173 0,-1 2 0,-2 1 0,48 54 0,-18-19 0,-34-32 0,41 60 0,-59-77 0,14 13 0,1 0 0,2-1 0,0-1 0,33 23 0,-59-48 0,154 126 0,-131-108 0,41 25 0,-46-32 0,-1 0 0,0 1 0,-1 1 0,0 0 0,20 22 0,-22-15 0,-1 1 0,0 1 0,13 32 0,-13-26 0,25 42 0,10 8 0,59 137 0,-87-172 0,7 32 0,-24-62 0,1 0 0,0 0 0,1 0 0,1-1 0,0 1 0,1-1 0,0-1 0,13 17 0,-3-7 0,28 44 0,-4-7 0,1 7 0,-32-48 0,1 0 0,0-1 0,1-1 0,18 19 0,-10-13 0,-2 1 0,0 1 0,23 42 0,-26-42 0,-3 0 0,-1-1 0,-1 1 0,-1 1 0,6 24 0,22 56 0,-22-68 0,12 48 0,-18-54 0,1 0 0,28 57 0,-20-55 0,82 134 0,-90-148 0,0 0 0,0 0 0,8 26 0,-12-27 0,1 0 0,1 0 0,1 0 0,14 20 0,21 33 0,-35-54 0,1 1 0,0-2 0,21 26 0,-21-29 0,0 1 0,-1 0 0,-1 1 0,0 0 0,8 19 0,-8-15 0,0-1 0,23 33 0,-21-35 0,-1 0 0,-1 1 0,0 0 0,9 26 0,15 34 0,6-12 0,40 84 0,-40-79 0,5 10 0,-25-34 0,58 127 0,-49-102 0,-22-57 0,-1 1 0,1-1 0,1 0 0,1 0 0,13 20 0,7 5 0,39 78 0,-11-19 0,79 113 0,-105-169 0,-18-27 0,0 1 0,16 31 0,-9-7 0,-10-19 0,1-1 0,1 1 0,1-2 0,18 25 0,-13-21-273,-1 0 0,-2 1 0,0 0 0,15 39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49435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latin typeface="Calibri Light"/>
                <a:cs typeface="Calibri"/>
              </a:rPr>
              <a:t>water travels east</a:t>
            </a:r>
            <a:r>
              <a:rPr lang="en-US" sz="1200" dirty="0">
                <a:solidFill>
                  <a:srgbClr val="000000"/>
                </a:solidFill>
                <a:latin typeface="Calibri Light"/>
                <a:ea typeface="+mn-lt"/>
                <a:cs typeface="+mn-lt"/>
              </a:rPr>
              <a:t> towards North </a:t>
            </a:r>
            <a:r>
              <a:rPr lang="en-US" sz="1200" dirty="0" err="1">
                <a:solidFill>
                  <a:srgbClr val="000000"/>
                </a:solidFill>
                <a:latin typeface="Calibri Light"/>
                <a:ea typeface="+mn-lt"/>
                <a:cs typeface="+mn-lt"/>
              </a:rPr>
              <a:t>Vassault</a:t>
            </a:r>
            <a:r>
              <a:rPr lang="en-US" sz="1200" dirty="0">
                <a:solidFill>
                  <a:srgbClr val="000000"/>
                </a:solidFill>
                <a:latin typeface="Calibri Light"/>
                <a:ea typeface="+mn-lt"/>
                <a:cs typeface="+mn-lt"/>
              </a:rPr>
              <a:t>. The stormwater then continues north to 26th St and west to N. Narrows. The last stretch is northwest to Gold Creek, where it enters the Narrows.</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8</a:t>
            </a:fld>
            <a:endParaRPr lang="en-US"/>
          </a:p>
        </p:txBody>
      </p:sp>
    </p:spTree>
    <p:extLst>
      <p:ext uri="{BB962C8B-B14F-4D97-AF65-F5344CB8AC3E}">
        <p14:creationId xmlns:p14="http://schemas.microsoft.com/office/powerpoint/2010/main" val="869404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latin typeface="Calibri Light"/>
                <a:cs typeface="Calibri"/>
              </a:rPr>
              <a:t>water travels east</a:t>
            </a:r>
            <a:r>
              <a:rPr lang="en-US" sz="1200" dirty="0">
                <a:solidFill>
                  <a:srgbClr val="000000"/>
                </a:solidFill>
                <a:latin typeface="Calibri Light"/>
                <a:ea typeface="+mn-lt"/>
                <a:cs typeface="+mn-lt"/>
              </a:rPr>
              <a:t> towards North </a:t>
            </a:r>
            <a:r>
              <a:rPr lang="en-US" sz="1200" dirty="0" err="1">
                <a:solidFill>
                  <a:srgbClr val="000000"/>
                </a:solidFill>
                <a:latin typeface="Calibri Light"/>
                <a:ea typeface="+mn-lt"/>
                <a:cs typeface="+mn-lt"/>
              </a:rPr>
              <a:t>Vassault</a:t>
            </a:r>
            <a:r>
              <a:rPr lang="en-US" sz="1200" dirty="0">
                <a:solidFill>
                  <a:srgbClr val="000000"/>
                </a:solidFill>
                <a:latin typeface="Calibri Light"/>
                <a:ea typeface="+mn-lt"/>
                <a:cs typeface="+mn-lt"/>
              </a:rPr>
              <a:t>. The stormwater then continues north to 26th St and west to N. Narrows. The last stretch is northwest to Gold Creek, where it enters the Narrows.</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9</a:t>
            </a:fld>
            <a:endParaRPr lang="en-US"/>
          </a:p>
        </p:txBody>
      </p:sp>
    </p:spTree>
    <p:extLst>
      <p:ext uri="{BB962C8B-B14F-4D97-AF65-F5344CB8AC3E}">
        <p14:creationId xmlns:p14="http://schemas.microsoft.com/office/powerpoint/2010/main" val="1647285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1/15/2026</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tacoma.org/cms/One.aspx?portalId=169&amp;pageId=2860#Northeast%20Tacom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1.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customXml" Target="../ink/ink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customXml" Target="../ink/ink2.xml"/><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customXml" Target="../ink/ink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Lowell Elementary @ Skyline</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1/15/2026</a:t>
            </a:fld>
            <a:endParaRPr lang="en-US"/>
          </a:p>
        </p:txBody>
      </p:sp>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Stormwater in Our Schoolyard (lesson 2)</a:t>
            </a:r>
            <a:endParaRPr lang="en-US" sz="4200" dirty="0">
              <a:latin typeface="Calibri Light" panose="020F0302020204030204" pitchFamily="34" charset="0"/>
              <a:ea typeface="Calibri"/>
              <a:cs typeface="Calibri Light" panose="020F0302020204030204" pitchFamily="34" charset="0"/>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1/15/2026</a:t>
            </a:fld>
            <a:endParaRPr lang="en-US"/>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9" name="Content Placeholder 8">
            <a:extLst>
              <a:ext uri="{FF2B5EF4-FFF2-40B4-BE49-F238E27FC236}">
                <a16:creationId xmlns:a16="http://schemas.microsoft.com/office/drawing/2014/main" id="{04059768-4382-A4FE-1C86-CD2EA52D3FA5}"/>
              </a:ext>
            </a:extLst>
          </p:cNvPr>
          <p:cNvPicPr>
            <a:picLocks noGrp="1" noChangeAspect="1"/>
          </p:cNvPicPr>
          <p:nvPr>
            <p:ph idx="1"/>
          </p:nvPr>
        </p:nvPicPr>
        <p:blipFill rotWithShape="1">
          <a:blip r:embed="rId2"/>
          <a:srcRect t="3299"/>
          <a:stretch/>
        </p:blipFill>
        <p:spPr>
          <a:xfrm>
            <a:off x="3745870" y="1200086"/>
            <a:ext cx="7991494" cy="5548611"/>
          </a:xfrm>
          <a:prstGeom prst="rect">
            <a:avLst/>
          </a:prstGeom>
        </p:spPr>
      </p:pic>
      <p:sp>
        <p:nvSpPr>
          <p:cNvPr id="20" name="Flowchart: Off-page Connector 131">
            <a:extLst>
              <a:ext uri="{FF2B5EF4-FFF2-40B4-BE49-F238E27FC236}">
                <a16:creationId xmlns:a16="http://schemas.microsoft.com/office/drawing/2014/main" id="{708C8ADF-D1D2-D106-4B71-A305923B3D03}"/>
              </a:ext>
            </a:extLst>
          </p:cNvPr>
          <p:cNvSpPr>
            <a:spLocks noChangeArrowheads="1"/>
          </p:cNvSpPr>
          <p:nvPr/>
        </p:nvSpPr>
        <p:spPr bwMode="auto">
          <a:xfrm>
            <a:off x="7323437" y="3082335"/>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b="1" dirty="0">
              <a:latin typeface="Arial" panose="020B0604020202020204" pitchFamily="34" charset="0"/>
            </a:endParaRPr>
          </a:p>
        </p:txBody>
      </p:sp>
      <p:sp>
        <p:nvSpPr>
          <p:cNvPr id="23" name="Flowchart: Off-page Connector 131">
            <a:extLst>
              <a:ext uri="{FF2B5EF4-FFF2-40B4-BE49-F238E27FC236}">
                <a16:creationId xmlns:a16="http://schemas.microsoft.com/office/drawing/2014/main" id="{C9A1E3DB-9557-1345-61D0-E7E755DBE4C4}"/>
              </a:ext>
            </a:extLst>
          </p:cNvPr>
          <p:cNvSpPr>
            <a:spLocks noChangeArrowheads="1"/>
          </p:cNvSpPr>
          <p:nvPr/>
        </p:nvSpPr>
        <p:spPr bwMode="auto">
          <a:xfrm>
            <a:off x="7024199" y="2771930"/>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B</a:t>
            </a:r>
            <a:endParaRPr lang="en-US" altLang="en-US" sz="2601" b="1" dirty="0">
              <a:latin typeface="Arial" panose="020B0604020202020204" pitchFamily="34" charset="0"/>
            </a:endParaRPr>
          </a:p>
        </p:txBody>
      </p:sp>
      <p:sp>
        <p:nvSpPr>
          <p:cNvPr id="28" name="Flowchart: Off-page Connector 131">
            <a:extLst>
              <a:ext uri="{FF2B5EF4-FFF2-40B4-BE49-F238E27FC236}">
                <a16:creationId xmlns:a16="http://schemas.microsoft.com/office/drawing/2014/main" id="{7BCCD8E6-21ED-6D17-E75B-3E54FB003E93}"/>
              </a:ext>
            </a:extLst>
          </p:cNvPr>
          <p:cNvSpPr>
            <a:spLocks noChangeArrowheads="1"/>
          </p:cNvSpPr>
          <p:nvPr/>
        </p:nvSpPr>
        <p:spPr bwMode="auto">
          <a:xfrm>
            <a:off x="7356617" y="4885952"/>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D</a:t>
            </a:r>
            <a:endParaRPr lang="en-US" altLang="en-US" sz="2601" b="1" dirty="0">
              <a:latin typeface="Arial" panose="020B0604020202020204" pitchFamily="34" charset="0"/>
            </a:endParaRPr>
          </a:p>
        </p:txBody>
      </p:sp>
      <p:sp>
        <p:nvSpPr>
          <p:cNvPr id="29" name="Flowchart: Off-page Connector 131">
            <a:extLst>
              <a:ext uri="{FF2B5EF4-FFF2-40B4-BE49-F238E27FC236}">
                <a16:creationId xmlns:a16="http://schemas.microsoft.com/office/drawing/2014/main" id="{35EC1404-09D1-125F-E4D8-B1FF55016D04}"/>
              </a:ext>
            </a:extLst>
          </p:cNvPr>
          <p:cNvSpPr>
            <a:spLocks noChangeArrowheads="1"/>
          </p:cNvSpPr>
          <p:nvPr/>
        </p:nvSpPr>
        <p:spPr bwMode="auto">
          <a:xfrm>
            <a:off x="7116820" y="2029915"/>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D</a:t>
            </a:r>
            <a:endParaRPr lang="en-US" altLang="en-US" sz="2601" b="1" dirty="0">
              <a:latin typeface="Arial" panose="020B0604020202020204" pitchFamily="34" charset="0"/>
            </a:endParaRPr>
          </a:p>
        </p:txBody>
      </p:sp>
      <p:sp>
        <p:nvSpPr>
          <p:cNvPr id="30" name="Flowchart: Off-page Connector 131">
            <a:extLst>
              <a:ext uri="{FF2B5EF4-FFF2-40B4-BE49-F238E27FC236}">
                <a16:creationId xmlns:a16="http://schemas.microsoft.com/office/drawing/2014/main" id="{A8EED205-FD8A-9A68-AFE4-E2473A579D72}"/>
              </a:ext>
            </a:extLst>
          </p:cNvPr>
          <p:cNvSpPr>
            <a:spLocks noChangeArrowheads="1"/>
          </p:cNvSpPr>
          <p:nvPr/>
        </p:nvSpPr>
        <p:spPr bwMode="auto">
          <a:xfrm>
            <a:off x="7920320" y="1429969"/>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D</a:t>
            </a:r>
            <a:endParaRPr lang="en-US" altLang="en-US" sz="2601" b="1" dirty="0">
              <a:latin typeface="Arial" panose="020B0604020202020204" pitchFamily="34" charset="0"/>
            </a:endParaRPr>
          </a:p>
        </p:txBody>
      </p:sp>
      <p:sp>
        <p:nvSpPr>
          <p:cNvPr id="31" name="Flowchart: Off-page Connector 131">
            <a:extLst>
              <a:ext uri="{FF2B5EF4-FFF2-40B4-BE49-F238E27FC236}">
                <a16:creationId xmlns:a16="http://schemas.microsoft.com/office/drawing/2014/main" id="{FA1D1B61-7613-6B6E-0F99-13E2C435450F}"/>
              </a:ext>
            </a:extLst>
          </p:cNvPr>
          <p:cNvSpPr>
            <a:spLocks noChangeArrowheads="1"/>
          </p:cNvSpPr>
          <p:nvPr/>
        </p:nvSpPr>
        <p:spPr bwMode="auto">
          <a:xfrm>
            <a:off x="8930395" y="2544465"/>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F</a:t>
            </a:r>
            <a:endParaRPr lang="en-US" altLang="en-US" sz="2601" b="1" dirty="0">
              <a:latin typeface="Arial" panose="020B0604020202020204" pitchFamily="34" charset="0"/>
            </a:endParaRPr>
          </a:p>
        </p:txBody>
      </p:sp>
      <p:sp>
        <p:nvSpPr>
          <p:cNvPr id="4" name="TextBox 3">
            <a:extLst>
              <a:ext uri="{FF2B5EF4-FFF2-40B4-BE49-F238E27FC236}">
                <a16:creationId xmlns:a16="http://schemas.microsoft.com/office/drawing/2014/main" id="{B910BE41-6CF2-15C9-3CDD-02E391699F78}"/>
              </a:ext>
            </a:extLst>
          </p:cNvPr>
          <p:cNvSpPr txBox="1"/>
          <p:nvPr/>
        </p:nvSpPr>
        <p:spPr>
          <a:xfrm>
            <a:off x="516164" y="1424699"/>
            <a:ext cx="2950363"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This map and points of interest (photos and info) can be used to guide your classes’ exploration of the schoolyard. You will find the student worksheet for this lesson following the teacher guide version.  Please use the extra space on the pages to add your own notes and questions!</a:t>
            </a:r>
            <a:endParaRPr lang="en-US" dirty="0"/>
          </a:p>
          <a:p>
            <a:pPr algn="l"/>
            <a:endParaRPr lang="en-US" dirty="0">
              <a:cs typeface="Calibri"/>
            </a:endParaRPr>
          </a:p>
        </p:txBody>
      </p:sp>
      <p:sp>
        <p:nvSpPr>
          <p:cNvPr id="32" name="Flowchart: Off-page Connector 131">
            <a:extLst>
              <a:ext uri="{FF2B5EF4-FFF2-40B4-BE49-F238E27FC236}">
                <a16:creationId xmlns:a16="http://schemas.microsoft.com/office/drawing/2014/main" id="{7F7127FB-CAC6-D084-0851-3F073C324122}"/>
              </a:ext>
            </a:extLst>
          </p:cNvPr>
          <p:cNvSpPr>
            <a:spLocks noChangeArrowheads="1"/>
          </p:cNvSpPr>
          <p:nvPr/>
        </p:nvSpPr>
        <p:spPr bwMode="auto">
          <a:xfrm>
            <a:off x="7864642" y="3770421"/>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E</a:t>
            </a:r>
            <a:endParaRPr lang="en-US" altLang="en-US" sz="2601" b="1" dirty="0">
              <a:latin typeface="Arial" panose="020B0604020202020204" pitchFamily="34" charset="0"/>
            </a:endParaRPr>
          </a:p>
        </p:txBody>
      </p:sp>
      <p:sp>
        <p:nvSpPr>
          <p:cNvPr id="24" name="Flowchart: Off-page Connector 131">
            <a:extLst>
              <a:ext uri="{FF2B5EF4-FFF2-40B4-BE49-F238E27FC236}">
                <a16:creationId xmlns:a16="http://schemas.microsoft.com/office/drawing/2014/main" id="{3E793650-64FC-A140-E0B8-1E7BA7043693}"/>
              </a:ext>
            </a:extLst>
          </p:cNvPr>
          <p:cNvSpPr>
            <a:spLocks noChangeArrowheads="1"/>
          </p:cNvSpPr>
          <p:nvPr/>
        </p:nvSpPr>
        <p:spPr bwMode="auto">
          <a:xfrm>
            <a:off x="4685970" y="2396146"/>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a:t>
            </a:r>
            <a:endParaRPr lang="en-US" altLang="en-US" sz="2601" b="1" dirty="0">
              <a:latin typeface="Arial" panose="020B0604020202020204" pitchFamily="34" charset="0"/>
            </a:endParaRPr>
          </a:p>
        </p:txBody>
      </p:sp>
      <p:sp>
        <p:nvSpPr>
          <p:cNvPr id="21" name="Flowchart: Off-page Connector 131">
            <a:extLst>
              <a:ext uri="{FF2B5EF4-FFF2-40B4-BE49-F238E27FC236}">
                <a16:creationId xmlns:a16="http://schemas.microsoft.com/office/drawing/2014/main" id="{445AE3F1-89A9-D754-7B0A-E30A4BE7E8B7}"/>
              </a:ext>
            </a:extLst>
          </p:cNvPr>
          <p:cNvSpPr>
            <a:spLocks noChangeArrowheads="1"/>
          </p:cNvSpPr>
          <p:nvPr/>
        </p:nvSpPr>
        <p:spPr bwMode="auto">
          <a:xfrm>
            <a:off x="4410265" y="3415895"/>
            <a:ext cx="419733" cy="458724"/>
          </a:xfrm>
          <a:prstGeom prst="flowChartOffpageConnector">
            <a:avLst/>
          </a:prstGeom>
          <a:solidFill>
            <a:srgbClr val="00B0F0">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ct val="0"/>
              </a:spcAft>
            </a:pPr>
            <a:r>
              <a:rPr lang="en-US" altLang="en-US" sz="1734" b="1" dirty="0">
                <a:solidFill>
                  <a:srgbClr val="000000"/>
                </a:solidFill>
                <a:latin typeface="Calibri" panose="020F0502020204030204" pitchFamily="34" charset="0"/>
                <a:cs typeface="Times New Roman" panose="02020603050405020304" pitchFamily="18" charset="0"/>
              </a:rPr>
              <a:t>C</a:t>
            </a:r>
            <a:endParaRPr lang="en-US" altLang="en-US" sz="2601" b="1" dirty="0">
              <a:latin typeface="Arial" panose="020B0604020202020204" pitchFamily="34" charset="0"/>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51ADD12-6AA8-3D32-CA03-04B4DC8B11BC}"/>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pic>
        <p:nvPicPr>
          <p:cNvPr id="17" name="Picture 16" descr="A picture containing ground, outdoor, stone, curb&#10;&#10;Description automatically generated">
            <a:extLst>
              <a:ext uri="{FF2B5EF4-FFF2-40B4-BE49-F238E27FC236}">
                <a16:creationId xmlns:a16="http://schemas.microsoft.com/office/drawing/2014/main" id="{37E893F1-E096-83E9-703B-99CE696921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4891" y="3923862"/>
            <a:ext cx="3731508" cy="2799212"/>
          </a:xfrm>
          <a:prstGeom prst="rect">
            <a:avLst/>
          </a:prstGeom>
        </p:spPr>
      </p:pic>
      <p:pic>
        <p:nvPicPr>
          <p:cNvPr id="19" name="Picture 18" descr="A picture containing outdoor, ground, blue&#10;&#10;Description automatically generated">
            <a:extLst>
              <a:ext uri="{FF2B5EF4-FFF2-40B4-BE49-F238E27FC236}">
                <a16:creationId xmlns:a16="http://schemas.microsoft.com/office/drawing/2014/main" id="{830A86D0-B379-3BD7-B4CA-4F4E6C096C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2153" y="1257975"/>
            <a:ext cx="4536128" cy="3614502"/>
          </a:xfrm>
          <a:prstGeom prst="rect">
            <a:avLst/>
          </a:prstGeom>
        </p:spPr>
      </p:pic>
      <p:pic>
        <p:nvPicPr>
          <p:cNvPr id="21" name="Picture 20" descr="A close up of a tire&#10;&#10;Description automatically generated with low confidence">
            <a:extLst>
              <a:ext uri="{FF2B5EF4-FFF2-40B4-BE49-F238E27FC236}">
                <a16:creationId xmlns:a16="http://schemas.microsoft.com/office/drawing/2014/main" id="{0F57414D-4509-3DEB-2916-32134D6A8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1086" y="1257975"/>
            <a:ext cx="2405313" cy="2483846"/>
          </a:xfrm>
          <a:prstGeom prst="rect">
            <a:avLst/>
          </a:prstGeom>
        </p:spPr>
      </p:pic>
      <p:pic>
        <p:nvPicPr>
          <p:cNvPr id="25" name="Picture 24" descr="A picture containing ground, outdoor, green&#10;&#10;Description automatically generated">
            <a:extLst>
              <a:ext uri="{FF2B5EF4-FFF2-40B4-BE49-F238E27FC236}">
                <a16:creationId xmlns:a16="http://schemas.microsoft.com/office/drawing/2014/main" id="{0F7E094D-BB45-61D4-9665-82ACBFF13A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8551" y="3304340"/>
            <a:ext cx="2699588" cy="3599450"/>
          </a:xfrm>
          <a:prstGeom prst="rect">
            <a:avLst/>
          </a:prstGeom>
        </p:spPr>
      </p:pic>
      <p:sp>
        <p:nvSpPr>
          <p:cNvPr id="27" name="TextBox 26">
            <a:extLst>
              <a:ext uri="{FF2B5EF4-FFF2-40B4-BE49-F238E27FC236}">
                <a16:creationId xmlns:a16="http://schemas.microsoft.com/office/drawing/2014/main" id="{50A2984B-F015-2D6D-2449-9AE6C86FE34B}"/>
              </a:ext>
            </a:extLst>
          </p:cNvPr>
          <p:cNvSpPr txBox="1"/>
          <p:nvPr/>
        </p:nvSpPr>
        <p:spPr>
          <a:xfrm>
            <a:off x="5328551" y="2031313"/>
            <a:ext cx="2699588" cy="12385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dirty="0">
                <a:solidFill>
                  <a:srgbClr val="000000"/>
                </a:solidFill>
                <a:effectLst/>
                <a:latin typeface="Calibri Light" panose="020F0302020204030204" pitchFamily="34" charset="0"/>
                <a:ea typeface="Times New Roman" panose="02020603050405020304" pitchFamily="18" charset="0"/>
              </a:rPr>
              <a:t>B. Downspout </a:t>
            </a:r>
            <a:r>
              <a:rPr lang="en-US" sz="1800" dirty="0">
                <a:solidFill>
                  <a:srgbClr val="000000"/>
                </a:solidFill>
                <a:effectLst/>
                <a:latin typeface="Calibri Light" panose="020F0302020204030204" pitchFamily="34" charset="0"/>
                <a:ea typeface="Times New Roman" panose="02020603050405020304" pitchFamily="18" charset="0"/>
              </a:rPr>
              <a:t>- where does water flowing through this downspout go? Where does the water start?</a:t>
            </a:r>
            <a:endParaRPr lang="en-US" sz="1800" dirty="0">
              <a:effectLst/>
              <a:latin typeface="Times New Roman" panose="02020603050405020304" pitchFamily="18" charset="0"/>
              <a:ea typeface="Times New Roman" panose="02020603050405020304" pitchFamily="18" charset="0"/>
            </a:endParaRPr>
          </a:p>
        </p:txBody>
      </p:sp>
      <p:sp>
        <p:nvSpPr>
          <p:cNvPr id="28" name="TextBox 27">
            <a:extLst>
              <a:ext uri="{FF2B5EF4-FFF2-40B4-BE49-F238E27FC236}">
                <a16:creationId xmlns:a16="http://schemas.microsoft.com/office/drawing/2014/main" id="{90DDFDD8-48B9-11D6-6D06-4EDAE8C31A21}"/>
              </a:ext>
            </a:extLst>
          </p:cNvPr>
          <p:cNvSpPr txBox="1"/>
          <p:nvPr/>
        </p:nvSpPr>
        <p:spPr>
          <a:xfrm>
            <a:off x="445751" y="1228024"/>
            <a:ext cx="2435266" cy="2575178"/>
          </a:xfrm>
          <a:prstGeom prst="rect">
            <a:avLst/>
          </a:prstGeom>
          <a:noFill/>
        </p:spPr>
        <p:txBody>
          <a:bodyPr wrap="square">
            <a:spAutoFit/>
          </a:bodyPr>
          <a:lstStyle/>
          <a:p>
            <a:r>
              <a:rPr lang="en-US" b="1" dirty="0">
                <a:latin typeface="+mj-lt"/>
              </a:rPr>
              <a:t>A. Storm Drains</a:t>
            </a:r>
            <a:r>
              <a:rPr lang="en-US" dirty="0">
                <a:latin typeface="+mj-lt"/>
              </a:rPr>
              <a:t> - </a:t>
            </a:r>
            <a:r>
              <a:rPr lang="en-US" dirty="0">
                <a:latin typeface="Calibri Light"/>
              </a:rPr>
              <a:t>n</a:t>
            </a:r>
            <a:r>
              <a:rPr lang="en-US" sz="1800" dirty="0">
                <a:latin typeface="Calibri Light"/>
              </a:rPr>
              <a:t>otice the placement of these drains and the surfaces around them. Where else can you find storm drains? What will be picked up by water that falls as rain as it flows into the storm drains?</a:t>
            </a:r>
          </a:p>
        </p:txBody>
      </p:sp>
      <p:sp>
        <p:nvSpPr>
          <p:cNvPr id="35" name="TextBox 34">
            <a:extLst>
              <a:ext uri="{FF2B5EF4-FFF2-40B4-BE49-F238E27FC236}">
                <a16:creationId xmlns:a16="http://schemas.microsoft.com/office/drawing/2014/main" id="{C76ED3DF-AC8F-5BC7-DEE3-B61B0A4DF179}"/>
              </a:ext>
            </a:extLst>
          </p:cNvPr>
          <p:cNvSpPr txBox="1"/>
          <p:nvPr/>
        </p:nvSpPr>
        <p:spPr>
          <a:xfrm>
            <a:off x="8142153" y="5104065"/>
            <a:ext cx="4536128" cy="1200329"/>
          </a:xfrm>
          <a:prstGeom prst="rect">
            <a:avLst/>
          </a:prstGeom>
          <a:noFill/>
        </p:spPr>
        <p:txBody>
          <a:bodyPr wrap="square" rtlCol="0">
            <a:spAutoFit/>
          </a:bodyPr>
          <a:lstStyle/>
          <a:p>
            <a:r>
              <a:rPr lang="en-US" b="1" dirty="0">
                <a:latin typeface="+mj-lt"/>
              </a:rPr>
              <a:t>C. Disconnected Downspout </a:t>
            </a:r>
            <a:r>
              <a:rPr lang="en-US" dirty="0">
                <a:latin typeface="+mj-lt"/>
              </a:rPr>
              <a:t>– this downspout is not connected to pipes underground. How can disconnected downspouts help with stormwater runoff problems?</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9DA1726-CF75-5CE0-58AA-C78E7EE34630}"/>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pic>
        <p:nvPicPr>
          <p:cNvPr id="15" name="Picture 14" descr="A picture containing ground, tree, sky, outdoor&#10;&#10;Description automatically generated">
            <a:extLst>
              <a:ext uri="{FF2B5EF4-FFF2-40B4-BE49-F238E27FC236}">
                <a16:creationId xmlns:a16="http://schemas.microsoft.com/office/drawing/2014/main" id="{A88F05BD-9ECC-48BE-9D88-3FB251484B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697" y="3456811"/>
            <a:ext cx="4546601" cy="3409951"/>
          </a:xfrm>
          <a:prstGeom prst="rect">
            <a:avLst/>
          </a:prstGeom>
        </p:spPr>
      </p:pic>
      <p:pic>
        <p:nvPicPr>
          <p:cNvPr id="17" name="Picture 16" descr="A picture containing outdoor, sky, ground, day&#10;&#10;Description automatically generated">
            <a:extLst>
              <a:ext uri="{FF2B5EF4-FFF2-40B4-BE49-F238E27FC236}">
                <a16:creationId xmlns:a16="http://schemas.microsoft.com/office/drawing/2014/main" id="{6609088B-5065-31EB-D22E-7FDD59139C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2132" r="7013"/>
          <a:stretch/>
        </p:blipFill>
        <p:spPr>
          <a:xfrm>
            <a:off x="8340391" y="1189806"/>
            <a:ext cx="4227774" cy="2314265"/>
          </a:xfrm>
          <a:prstGeom prst="rect">
            <a:avLst/>
          </a:prstGeom>
        </p:spPr>
      </p:pic>
      <p:pic>
        <p:nvPicPr>
          <p:cNvPr id="19" name="Picture 18" descr="A picture containing sky, grass, outdoor, building&#10;&#10;Description automatically generated">
            <a:extLst>
              <a:ext uri="{FF2B5EF4-FFF2-40B4-BE49-F238E27FC236}">
                <a16:creationId xmlns:a16="http://schemas.microsoft.com/office/drawing/2014/main" id="{33B42B5C-CB7A-BD7C-F910-3A51D7D41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0782" y="3456810"/>
            <a:ext cx="2557463" cy="3409951"/>
          </a:xfrm>
          <a:prstGeom prst="rect">
            <a:avLst/>
          </a:prstGeom>
        </p:spPr>
      </p:pic>
      <p:pic>
        <p:nvPicPr>
          <p:cNvPr id="21" name="Picture 20" descr="A picture containing sky, tree, outdoor, ground&#10;&#10;Description automatically generated">
            <a:extLst>
              <a:ext uri="{FF2B5EF4-FFF2-40B4-BE49-F238E27FC236}">
                <a16:creationId xmlns:a16="http://schemas.microsoft.com/office/drawing/2014/main" id="{48064CB7-7C86-E84A-C7CA-BDDF86845F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697" y="1189806"/>
            <a:ext cx="2828504" cy="2121378"/>
          </a:xfrm>
          <a:prstGeom prst="rect">
            <a:avLst/>
          </a:prstGeom>
        </p:spPr>
      </p:pic>
      <p:pic>
        <p:nvPicPr>
          <p:cNvPr id="25" name="Picture 24" descr="A basketball court with trees in the background&#10;&#10;Description automatically generated with medium confidence">
            <a:extLst>
              <a:ext uri="{FF2B5EF4-FFF2-40B4-BE49-F238E27FC236}">
                <a16:creationId xmlns:a16="http://schemas.microsoft.com/office/drawing/2014/main" id="{580BBB28-5527-E95E-C5C7-BAA570EF95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40391" y="3696462"/>
            <a:ext cx="4227774" cy="3170300"/>
          </a:xfrm>
          <a:prstGeom prst="rect">
            <a:avLst/>
          </a:prstGeom>
        </p:spPr>
      </p:pic>
      <p:sp>
        <p:nvSpPr>
          <p:cNvPr id="29" name="TextBox 28">
            <a:extLst>
              <a:ext uri="{FF2B5EF4-FFF2-40B4-BE49-F238E27FC236}">
                <a16:creationId xmlns:a16="http://schemas.microsoft.com/office/drawing/2014/main" id="{7749D917-5FB8-4C2F-EC05-E26BA01167CB}"/>
              </a:ext>
            </a:extLst>
          </p:cNvPr>
          <p:cNvSpPr txBox="1"/>
          <p:nvPr/>
        </p:nvSpPr>
        <p:spPr>
          <a:xfrm>
            <a:off x="3526469" y="1399673"/>
            <a:ext cx="474862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mj-lt"/>
                <a:cs typeface="Times New Roman"/>
              </a:rPr>
              <a:t>D. Schoolyard surfaces </a:t>
            </a:r>
            <a:r>
              <a:rPr lang="en-US" dirty="0">
                <a:latin typeface="+mj-lt"/>
                <a:cs typeface="Times New Roman"/>
              </a:rPr>
              <a:t>– what types of surfaces are present? Are they pervious or impervious? What direction does water flow throughout the schoolyard? Can you find where water collects (puddles) or drains in a heavy rain? Test it out with some water.</a:t>
            </a: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1/15/2026</a:t>
            </a:fld>
            <a:endParaRPr lang="en-US" sz="1200">
              <a:solidFill>
                <a:prstClr val="black">
                  <a:tint val="75000"/>
                </a:prstClr>
              </a:solidFill>
              <a:latin typeface="Calibri" panose="020F0502020204030204"/>
            </a:endParaRPr>
          </a:p>
        </p:txBody>
      </p:sp>
      <p:sp>
        <p:nvSpPr>
          <p:cNvPr id="11" name="Title 1">
            <a:extLst>
              <a:ext uri="{FF2B5EF4-FFF2-40B4-BE49-F238E27FC236}">
                <a16:creationId xmlns:a16="http://schemas.microsoft.com/office/drawing/2014/main" id="{F9DA1726-CF75-5CE0-58AA-C78E7EE34630}"/>
              </a:ext>
            </a:extLst>
          </p:cNvPr>
          <p:cNvSpPr>
            <a:spLocks noGrp="1"/>
          </p:cNvSpPr>
          <p:nvPr>
            <p:ph type="title"/>
          </p:nvPr>
        </p:nvSpPr>
        <p:spPr>
          <a:xfrm>
            <a:off x="444085" y="396358"/>
            <a:ext cx="10913393" cy="861617"/>
          </a:xfrm>
        </p:spPr>
        <p:txBody>
          <a:bodyPr>
            <a:normAutofit/>
          </a:bodyPr>
          <a:lstStyle/>
          <a:p>
            <a:r>
              <a:rPr lang="en-US" altLang="en-US" sz="4200" dirty="0" bmk="_Hlk497297497">
                <a:latin typeface="Calibri Light" panose="020F0302020204030204" pitchFamily="34" charset="0"/>
                <a:ea typeface="Calibri"/>
                <a:cs typeface="Calibri Light" panose="020F0302020204030204" pitchFamily="34" charset="0"/>
              </a:rPr>
              <a:t>Schoolyard Stormwater Points of Interest</a:t>
            </a:r>
            <a:endParaRPr lang="en-US" sz="4200" dirty="0">
              <a:latin typeface="Calibri Light" panose="020F0302020204030204" pitchFamily="34" charset="0"/>
              <a:ea typeface="Calibri"/>
              <a:cs typeface="Calibri Light" panose="020F0302020204030204" pitchFamily="34" charset="0"/>
            </a:endParaRPr>
          </a:p>
        </p:txBody>
      </p:sp>
      <p:sp>
        <p:nvSpPr>
          <p:cNvPr id="5" name="TextBox 4">
            <a:extLst>
              <a:ext uri="{FF2B5EF4-FFF2-40B4-BE49-F238E27FC236}">
                <a16:creationId xmlns:a16="http://schemas.microsoft.com/office/drawing/2014/main" id="{E7D21641-DFE6-9AF1-CA43-A7781A62D7CD}"/>
              </a:ext>
            </a:extLst>
          </p:cNvPr>
          <p:cNvSpPr txBox="1"/>
          <p:nvPr/>
        </p:nvSpPr>
        <p:spPr>
          <a:xfrm>
            <a:off x="4201798" y="2375340"/>
            <a:ext cx="3268754" cy="2153731"/>
          </a:xfrm>
          <a:prstGeom prst="rect">
            <a:avLst/>
          </a:prstGeom>
          <a:noFill/>
        </p:spPr>
        <p:txBody>
          <a:bodyPr wrap="square">
            <a:spAutoFit/>
          </a:bodyPr>
          <a:lstStyle/>
          <a:p>
            <a:pPr marL="0" marR="0">
              <a:lnSpc>
                <a:spcPct val="107000"/>
              </a:lnSpc>
              <a:spcBef>
                <a:spcPts val="0"/>
              </a:spcBef>
              <a:spcAft>
                <a:spcPts val="800"/>
              </a:spcAft>
            </a:pPr>
            <a:r>
              <a:rPr lang="en-US" b="1" dirty="0">
                <a:effectLst/>
                <a:latin typeface="Calibri Light" panose="020F0302020204030204" pitchFamily="34" charset="0"/>
                <a:ea typeface="Calibri" panose="020F0502020204030204" pitchFamily="34" charset="0"/>
                <a:cs typeface="Calibri Light" panose="020F0302020204030204" pitchFamily="34" charset="0"/>
              </a:rPr>
              <a:t>E. Garden Beds </a:t>
            </a:r>
            <a:r>
              <a:rPr lang="en-US" dirty="0">
                <a:effectLst/>
                <a:latin typeface="Calibri Light" panose="020F0302020204030204" pitchFamily="34" charset="0"/>
                <a:ea typeface="Calibri" panose="020F0502020204030204" pitchFamily="34" charset="0"/>
                <a:cs typeface="Calibri Light" panose="020F0302020204030204" pitchFamily="34" charset="0"/>
              </a:rPr>
              <a:t>- </a:t>
            </a:r>
            <a:r>
              <a:rPr lang="en-US" dirty="0">
                <a:latin typeface="Calibri Light" panose="020F0302020204030204" pitchFamily="34" charset="0"/>
                <a:ea typeface="Calibri" panose="020F0502020204030204" pitchFamily="34" charset="0"/>
                <a:cs typeface="Calibri Light" panose="020F0302020204030204" pitchFamily="34" charset="0"/>
              </a:rPr>
              <a:t>h</a:t>
            </a:r>
            <a:r>
              <a:rPr lang="en-US" dirty="0">
                <a:effectLst/>
                <a:latin typeface="Calibri Light" panose="020F0302020204030204" pitchFamily="34" charset="0"/>
                <a:ea typeface="Calibri" panose="020F0502020204030204" pitchFamily="34" charset="0"/>
                <a:cs typeface="Calibri Light" panose="020F0302020204030204" pitchFamily="34" charset="0"/>
              </a:rPr>
              <a:t>ow does this area interact with heavy rain? Are there other areas that might help water soak into the ground instead of going into drains? How is this area used? What do you notice here?</a:t>
            </a:r>
          </a:p>
        </p:txBody>
      </p:sp>
      <p:pic>
        <p:nvPicPr>
          <p:cNvPr id="8" name="Picture 7" descr="A picture containing sky, outdoor, ground, dirt&#10;&#10;Description automatically generated">
            <a:extLst>
              <a:ext uri="{FF2B5EF4-FFF2-40B4-BE49-F238E27FC236}">
                <a16:creationId xmlns:a16="http://schemas.microsoft.com/office/drawing/2014/main" id="{B198287A-B74D-6C43-36D3-095070F0A5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084" y="4073159"/>
            <a:ext cx="3459835" cy="2594876"/>
          </a:xfrm>
          <a:prstGeom prst="rect">
            <a:avLst/>
          </a:prstGeom>
        </p:spPr>
      </p:pic>
      <p:pic>
        <p:nvPicPr>
          <p:cNvPr id="10" name="Picture 9" descr="A picture containing grass, outdoor, sky, fence&#10;&#10;Description automatically generated">
            <a:extLst>
              <a:ext uri="{FF2B5EF4-FFF2-40B4-BE49-F238E27FC236}">
                <a16:creationId xmlns:a16="http://schemas.microsoft.com/office/drawing/2014/main" id="{BF1AB41B-A44D-5CC4-77A8-B3D0864F2D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410" y="1324478"/>
            <a:ext cx="3471509" cy="2603054"/>
          </a:xfrm>
          <a:prstGeom prst="rect">
            <a:avLst/>
          </a:prstGeom>
        </p:spPr>
      </p:pic>
      <p:sp>
        <p:nvSpPr>
          <p:cNvPr id="15" name="TextBox 14">
            <a:extLst>
              <a:ext uri="{FF2B5EF4-FFF2-40B4-BE49-F238E27FC236}">
                <a16:creationId xmlns:a16="http://schemas.microsoft.com/office/drawing/2014/main" id="{9ACDAD9E-5415-74CF-53A7-8E952D164D03}"/>
              </a:ext>
            </a:extLst>
          </p:cNvPr>
          <p:cNvSpPr txBox="1"/>
          <p:nvPr/>
        </p:nvSpPr>
        <p:spPr>
          <a:xfrm>
            <a:off x="7768431" y="5062616"/>
            <a:ext cx="4869782" cy="1200329"/>
          </a:xfrm>
          <a:prstGeom prst="rect">
            <a:avLst/>
          </a:prstGeom>
          <a:noFill/>
        </p:spPr>
        <p:txBody>
          <a:bodyPr wrap="square">
            <a:spAutoFit/>
          </a:bodyPr>
          <a:lstStyle/>
          <a:p>
            <a:pPr marL="0" marR="0" fontAlgn="base">
              <a:spcBef>
                <a:spcPts val="0"/>
              </a:spcBef>
              <a:spcAft>
                <a:spcPts val="0"/>
              </a:spcAft>
            </a:pPr>
            <a:r>
              <a:rPr lang="en-US" b="1" dirty="0">
                <a:solidFill>
                  <a:srgbClr val="000000"/>
                </a:solidFill>
                <a:effectLst/>
                <a:latin typeface="+mj-lt"/>
                <a:ea typeface="Times New Roman" panose="02020603050405020304" pitchFamily="18" charset="0"/>
              </a:rPr>
              <a:t>F. Field surface</a:t>
            </a:r>
            <a:r>
              <a:rPr lang="en-US" dirty="0">
                <a:solidFill>
                  <a:srgbClr val="000000"/>
                </a:solidFill>
                <a:effectLst/>
                <a:latin typeface="+mj-lt"/>
                <a:ea typeface="Times New Roman" panose="02020603050405020304" pitchFamily="18" charset="0"/>
              </a:rPr>
              <a:t> – Do puddles often form here? How pervious is the soil in the field? Test it with some water. If water doesn’t soak in quickly, why might that be?</a:t>
            </a:r>
            <a:endParaRPr lang="en-US" dirty="0">
              <a:effectLst/>
              <a:latin typeface="+mj-lt"/>
              <a:ea typeface="Times New Roman" panose="02020603050405020304" pitchFamily="18" charset="0"/>
            </a:endParaRPr>
          </a:p>
        </p:txBody>
      </p:sp>
      <p:pic>
        <p:nvPicPr>
          <p:cNvPr id="17" name="Picture 16" descr="A picture containing sky, outdoor, grass, tree&#10;&#10;Description automatically generated">
            <a:extLst>
              <a:ext uri="{FF2B5EF4-FFF2-40B4-BE49-F238E27FC236}">
                <a16:creationId xmlns:a16="http://schemas.microsoft.com/office/drawing/2014/main" id="{F5B12502-CC17-C0FE-5EE6-67B957FDE0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8431" y="1324478"/>
            <a:ext cx="4803959" cy="3602969"/>
          </a:xfrm>
          <a:prstGeom prst="rect">
            <a:avLst/>
          </a:prstGeom>
        </p:spPr>
      </p:pic>
    </p:spTree>
    <p:extLst>
      <p:ext uri="{BB962C8B-B14F-4D97-AF65-F5344CB8AC3E}">
        <p14:creationId xmlns:p14="http://schemas.microsoft.com/office/powerpoint/2010/main" val="409863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264615" y="0"/>
            <a:ext cx="12387673"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Lowell @ Skyline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1/15/2026</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10611816" y="990841"/>
            <a:ext cx="2128368" cy="5044900"/>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264616" y="990841"/>
            <a:ext cx="1258928" cy="4943030"/>
          </a:xfrm>
          <a:prstGeom prst="rect">
            <a:avLst/>
          </a:prstGeom>
        </p:spPr>
      </p:pic>
      <p:pic>
        <p:nvPicPr>
          <p:cNvPr id="4" name="Picture 3">
            <a:extLst>
              <a:ext uri="{FF2B5EF4-FFF2-40B4-BE49-F238E27FC236}">
                <a16:creationId xmlns:a16="http://schemas.microsoft.com/office/drawing/2014/main" id="{A62CA965-C13E-02C5-B742-D03728672C7E}"/>
              </a:ext>
            </a:extLst>
          </p:cNvPr>
          <p:cNvPicPr>
            <a:picLocks noChangeAspect="1"/>
          </p:cNvPicPr>
          <p:nvPr/>
        </p:nvPicPr>
        <p:blipFill rotWithShape="1">
          <a:blip r:embed="rId5">
            <a:alphaModFix amt="50000"/>
            <a:extLst>
              <a:ext uri="{BEBA8EAE-BF5A-486C-A8C5-ECC9F3942E4B}">
                <a14:imgProps xmlns:a14="http://schemas.microsoft.com/office/drawing/2010/main">
                  <a14:imgLayer r:embed="rId6">
                    <a14:imgEffect>
                      <a14:saturation sat="33000"/>
                    </a14:imgEffect>
                  </a14:imgLayer>
                </a14:imgProps>
              </a:ext>
            </a:extLst>
          </a:blip>
          <a:srcRect l="21687" t="10559" r="14291" b="9208"/>
          <a:stretch/>
        </p:blipFill>
        <p:spPr bwMode="auto">
          <a:xfrm rot="5400000">
            <a:off x="3431905" y="-704404"/>
            <a:ext cx="5271550" cy="86658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4200" dirty="0">
                <a:latin typeface="Calibri Light" panose="020F0302020204030204" pitchFamily="34" charset="0"/>
                <a:ea typeface="Calibri" panose="020F0502020204030204" pitchFamily="34" charset="0"/>
                <a:cs typeface="Calibri Light" panose="020F0302020204030204" pitchFamily="34" charset="0"/>
              </a:rPr>
              <a:t>Local Stormwater Systems (lesson 3)</a:t>
            </a:r>
            <a:endParaRPr lang="en-US" sz="4200" dirty="0">
              <a:latin typeface="Calibri Light" panose="020F0302020204030204" pitchFamily="34" charset="0"/>
              <a:cs typeface="Calibri Light" panose="020F0302020204030204" pitchFamily="34" charset="0"/>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1/15/2026</a:t>
            </a:fld>
            <a:endParaRPr lang="en-US"/>
          </a:p>
        </p:txBody>
      </p:sp>
      <p:sp>
        <p:nvSpPr>
          <p:cNvPr id="5" name="TextBox 1">
            <a:extLst>
              <a:ext uri="{FF2B5EF4-FFF2-40B4-BE49-F238E27FC236}">
                <a16:creationId xmlns:a16="http://schemas.microsoft.com/office/drawing/2014/main" id="{517A5CBA-D40E-5F8A-53B5-EC7801CCC5F6}"/>
              </a:ext>
            </a:extLst>
          </p:cNvPr>
          <p:cNvSpPr txBox="1"/>
          <p:nvPr/>
        </p:nvSpPr>
        <p:spPr>
          <a:xfrm>
            <a:off x="431864" y="1136681"/>
            <a:ext cx="11244563" cy="5786199"/>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rgbClr val="000000"/>
                </a:solidFill>
                <a:latin typeface="Calibri Light"/>
                <a:cs typeface="Calibri"/>
              </a:rPr>
              <a:t>What happens with the stormwater around your school? </a:t>
            </a:r>
            <a:endParaRPr lang="en-US" dirty="0"/>
          </a:p>
          <a:p>
            <a:endParaRPr lang="en-US" sz="2000" b="1" dirty="0">
              <a:solidFill>
                <a:srgbClr val="000000"/>
              </a:solidFill>
              <a:latin typeface="Calibri Light"/>
              <a:cs typeface="Calibri"/>
            </a:endParaRPr>
          </a:p>
          <a:p>
            <a:r>
              <a:rPr lang="en-US" sz="1600" dirty="0">
                <a:solidFill>
                  <a:srgbClr val="000000"/>
                </a:solidFill>
                <a:latin typeface="Calibri Light"/>
                <a:cs typeface="Calibri"/>
              </a:rPr>
              <a:t>Water that flows into the storm drains and catch basins near your school empties into stormwater pipes underground. The water travels east</a:t>
            </a:r>
            <a:r>
              <a:rPr lang="en-US" sz="1600" dirty="0">
                <a:solidFill>
                  <a:srgbClr val="000000"/>
                </a:solidFill>
                <a:latin typeface="Calibri Light"/>
                <a:ea typeface="+mn-lt"/>
                <a:cs typeface="+mn-lt"/>
              </a:rPr>
              <a:t> towards North </a:t>
            </a:r>
            <a:r>
              <a:rPr lang="en-US" sz="1600" dirty="0" err="1">
                <a:solidFill>
                  <a:srgbClr val="000000"/>
                </a:solidFill>
                <a:latin typeface="Calibri Light"/>
                <a:ea typeface="+mn-lt"/>
                <a:cs typeface="+mn-lt"/>
              </a:rPr>
              <a:t>Vassault</a:t>
            </a:r>
            <a:r>
              <a:rPr lang="en-US" sz="1600" dirty="0">
                <a:solidFill>
                  <a:srgbClr val="000000"/>
                </a:solidFill>
                <a:latin typeface="Calibri Light"/>
                <a:ea typeface="+mn-lt"/>
                <a:cs typeface="+mn-lt"/>
              </a:rPr>
              <a:t>. The stormwater then continues north to 26th St and west to N. Narrows. The last stretch is northwest to Gold Creek, where it enters the Narrows.</a:t>
            </a:r>
            <a:endParaRPr lang="en-US" sz="1600" dirty="0">
              <a:latin typeface="Calibri Light"/>
              <a:ea typeface="Calibri Light"/>
              <a:cs typeface="Calibri"/>
            </a:endParaRPr>
          </a:p>
          <a:p>
            <a:endParaRPr lang="en-US" sz="1600" dirty="0">
              <a:solidFill>
                <a:srgbClr val="222222"/>
              </a:solidFill>
              <a:latin typeface="Calibri Light"/>
              <a:ea typeface="Calibri Light"/>
              <a:cs typeface="Calibri"/>
            </a:endParaRPr>
          </a:p>
          <a:p>
            <a:r>
              <a:rPr lang="en-US" sz="1600" dirty="0">
                <a:latin typeface="Calibri Light"/>
                <a:ea typeface="+mn-lt"/>
                <a:cs typeface="+mn-lt"/>
              </a:rPr>
              <a:t>The school is in the </a:t>
            </a:r>
            <a:r>
              <a:rPr lang="en-US" sz="1600" b="1" dirty="0">
                <a:latin typeface="Calibri Light"/>
                <a:ea typeface="+mn-lt"/>
                <a:cs typeface="+mn-lt"/>
              </a:rPr>
              <a:t>Western Slopes watershed</a:t>
            </a:r>
            <a:r>
              <a:rPr lang="en-US" sz="1600" dirty="0">
                <a:latin typeface="Calibri Light"/>
                <a:ea typeface="+mn-lt"/>
                <a:cs typeface="+mn-lt"/>
              </a:rPr>
              <a:t>. Western Slopes is a </a:t>
            </a:r>
            <a:r>
              <a:rPr lang="en-US" sz="1600" dirty="0" err="1">
                <a:latin typeface="Calibri Light"/>
                <a:ea typeface="+mn-lt"/>
                <a:cs typeface="+mn-lt"/>
              </a:rPr>
              <a:t>subwatershed</a:t>
            </a:r>
            <a:r>
              <a:rPr lang="en-US" sz="1600" dirty="0">
                <a:latin typeface="Calibri Light"/>
                <a:ea typeface="+mn-lt"/>
                <a:cs typeface="+mn-lt"/>
              </a:rPr>
              <a:t> of the </a:t>
            </a:r>
            <a:r>
              <a:rPr lang="en-US" sz="1600" b="1" dirty="0">
                <a:latin typeface="Calibri Light"/>
                <a:ea typeface="+mn-lt"/>
                <a:cs typeface="+mn-lt"/>
              </a:rPr>
              <a:t>Clover-Chambers Creek watershed</a:t>
            </a:r>
            <a:r>
              <a:rPr lang="en-US" sz="1600" dirty="0">
                <a:latin typeface="Calibri Light"/>
                <a:ea typeface="+mn-lt"/>
                <a:cs typeface="+mn-lt"/>
              </a:rPr>
              <a:t>. Covering 2,090 acres, Western Slopes is located in northwest Tacoma. Although mostly residential with steep slopes it also contains part of the 6th Avenue commercial area as well as Point Defiance Park.</a:t>
            </a:r>
            <a:endParaRPr lang="en-US" sz="1600" dirty="0">
              <a:latin typeface="Calibri Light"/>
              <a:ea typeface="Calibri Light"/>
              <a:cs typeface="Calibri"/>
            </a:endParaRPr>
          </a:p>
          <a:p>
            <a:endParaRPr lang="en-US" sz="1600" dirty="0">
              <a:latin typeface="Calibri Light"/>
              <a:ea typeface="Calibri Light"/>
              <a:cs typeface="Calibri"/>
            </a:endParaRPr>
          </a:p>
          <a:p>
            <a:r>
              <a:rPr lang="en-US" sz="1600" dirty="0">
                <a:latin typeface="Calibri Light"/>
                <a:ea typeface="+mn-lt"/>
                <a:cs typeface="+mn-lt"/>
              </a:rPr>
              <a:t>Underground springs and groundwater near the surface are characteristic of </a:t>
            </a:r>
          </a:p>
          <a:p>
            <a:r>
              <a:rPr lang="en-US" sz="1600" dirty="0">
                <a:latin typeface="Calibri Light"/>
                <a:ea typeface="+mn-lt"/>
                <a:cs typeface="+mn-lt"/>
              </a:rPr>
              <a:t>the steep slopes in this area. The Western Slopes </a:t>
            </a:r>
            <a:r>
              <a:rPr lang="en-US" sz="1600" dirty="0" err="1">
                <a:latin typeface="Calibri Light"/>
                <a:ea typeface="+mn-lt"/>
                <a:cs typeface="+mn-lt"/>
              </a:rPr>
              <a:t>subwatershed</a:t>
            </a:r>
            <a:r>
              <a:rPr lang="en-US" sz="1600" dirty="0">
                <a:latin typeface="Calibri Light"/>
                <a:ea typeface="+mn-lt"/>
                <a:cs typeface="+mn-lt"/>
              </a:rPr>
              <a:t> drains directly</a:t>
            </a:r>
            <a:endParaRPr lang="en-US" dirty="0">
              <a:latin typeface="Calibri" panose="020F0502020204030204"/>
              <a:ea typeface="+mn-lt"/>
              <a:cs typeface="+mn-lt"/>
            </a:endParaRPr>
          </a:p>
          <a:p>
            <a:r>
              <a:rPr lang="en-US" sz="1600" dirty="0">
                <a:latin typeface="Calibri Light"/>
                <a:ea typeface="+mn-lt"/>
                <a:cs typeface="+mn-lt"/>
              </a:rPr>
              <a:t>to the Narrows Passage via two small creeks - Gold Creek and Narrows Creek.</a:t>
            </a:r>
            <a:endParaRPr lang="en-US" sz="1600" dirty="0">
              <a:latin typeface="Calibri Light"/>
              <a:ea typeface="Calibri Light"/>
              <a:cs typeface="Calibri"/>
            </a:endParaRPr>
          </a:p>
          <a:p>
            <a:endParaRPr lang="en-US" sz="1600" dirty="0">
              <a:solidFill>
                <a:srgbClr val="222222"/>
              </a:solidFill>
              <a:latin typeface="Calibri Light"/>
              <a:ea typeface="+mn-lt"/>
              <a:cs typeface="Calibri"/>
            </a:endParaRPr>
          </a:p>
          <a:p>
            <a:r>
              <a:rPr lang="en-US" sz="1600" dirty="0">
                <a:solidFill>
                  <a:srgbClr val="222222"/>
                </a:solidFill>
                <a:latin typeface="Calibri Light"/>
                <a:ea typeface="+mn-lt"/>
                <a:cs typeface="+mn-lt"/>
              </a:rPr>
              <a:t>This image shows where the Narrows flows into the Salish Sea (Puget Sound).</a:t>
            </a:r>
            <a:endParaRPr lang="en-US" sz="1600" dirty="0">
              <a:latin typeface="Calibri Light"/>
              <a:ea typeface="+mn-lt"/>
              <a:cs typeface="Calibri" panose="020F0502020204030204"/>
            </a:endParaRPr>
          </a:p>
          <a:p>
            <a:r>
              <a:rPr lang="en-US" sz="1600" dirty="0">
                <a:latin typeface="Calibri Light"/>
                <a:ea typeface="+mn-lt"/>
                <a:cs typeface="Calibri Light"/>
              </a:rPr>
              <a:t>Note the color difference in the water, likely from sediment and other </a:t>
            </a:r>
            <a:endParaRPr lang="en-US" sz="1600" dirty="0">
              <a:latin typeface="Calibri Light"/>
              <a:ea typeface="+mn-lt"/>
              <a:cs typeface="Calibri" panose="020F0502020204030204"/>
            </a:endParaRPr>
          </a:p>
          <a:p>
            <a:r>
              <a:rPr lang="en-US" sz="1600" dirty="0">
                <a:latin typeface="Calibri Light"/>
                <a:ea typeface="+mn-lt"/>
                <a:cs typeface="Calibri Light"/>
              </a:rPr>
              <a:t>pollutants flowing out from Commencement Bay to the east.</a:t>
            </a:r>
            <a:endParaRPr lang="en-US" sz="1600" dirty="0">
              <a:latin typeface="Calibri Light"/>
              <a:ea typeface="+mn-lt"/>
              <a:cs typeface="+mn-lt"/>
            </a:endParaRPr>
          </a:p>
          <a:p>
            <a:endParaRPr lang="en-US" sz="1400" dirty="0">
              <a:highlight>
                <a:srgbClr val="00FF00"/>
              </a:highlight>
              <a:latin typeface="Calibri Light"/>
              <a:ea typeface="+mn-lt"/>
              <a:cs typeface="Calibri"/>
            </a:endParaRPr>
          </a:p>
          <a:p>
            <a:endParaRPr lang="en-US" sz="1400" dirty="0">
              <a:highlight>
                <a:srgbClr val="00FF00"/>
              </a:highlight>
              <a:latin typeface="Calibri Light"/>
              <a:ea typeface="+mn-lt"/>
              <a:cs typeface="Calibri"/>
            </a:endParaRPr>
          </a:p>
          <a:p>
            <a:endParaRPr lang="en-US" sz="1000" i="1" dirty="0">
              <a:highlight>
                <a:srgbClr val="00FF00"/>
              </a:highlight>
              <a:latin typeface="Calibri Light"/>
              <a:ea typeface="+mn-lt"/>
              <a:cs typeface="Calibri"/>
            </a:endParaRPr>
          </a:p>
          <a:p>
            <a:r>
              <a:rPr lang="en-US" sz="1000" i="1" dirty="0">
                <a:latin typeface="Calibri Light"/>
                <a:ea typeface="+mn-lt"/>
                <a:cs typeface="Calibri"/>
              </a:rPr>
              <a:t>(City of Tacoma website: </a:t>
            </a:r>
            <a:endParaRPr lang="en-US" sz="1000" dirty="0">
              <a:solidFill>
                <a:srgbClr val="000000"/>
              </a:solidFill>
              <a:latin typeface="Calibri Light"/>
              <a:ea typeface="+mn-lt"/>
              <a:cs typeface="Calibri"/>
            </a:endParaRPr>
          </a:p>
          <a:p>
            <a:r>
              <a:rPr lang="en-US" sz="1000" i="1" dirty="0">
                <a:solidFill>
                  <a:srgbClr val="0563C1"/>
                </a:solidFill>
                <a:latin typeface="Calibri Light"/>
                <a:ea typeface="+mn-lt"/>
                <a:cs typeface="Calibri"/>
                <a:hlinkClick r:id="rId3"/>
              </a:rPr>
              <a:t>https://www.cityoftacoma.org/cms/One.aspx?portalId=169&amp;pageId=2860#Northeast%20Tacoma</a:t>
            </a:r>
            <a:r>
              <a:rPr lang="en-US" sz="1000" i="1" dirty="0">
                <a:latin typeface="Calibri Light"/>
                <a:ea typeface="+mn-lt"/>
                <a:cs typeface="Calibri"/>
              </a:rPr>
              <a:t> )</a:t>
            </a:r>
            <a:r>
              <a:rPr lang="en-US" sz="1000" dirty="0">
                <a:latin typeface="Calibri Light"/>
                <a:ea typeface="+mn-lt"/>
                <a:cs typeface="Calibri"/>
              </a:rPr>
              <a:t> </a:t>
            </a:r>
            <a:endParaRPr lang="en-US" sz="1000" dirty="0">
              <a:latin typeface="Calibri Light"/>
              <a:ea typeface="+mn-lt"/>
              <a:cs typeface="+mn-lt"/>
            </a:endParaRPr>
          </a:p>
          <a:p>
            <a:endParaRPr lang="en-US" dirty="0">
              <a:solidFill>
                <a:srgbClr val="000000"/>
              </a:solidFill>
              <a:latin typeface="Calibri Light"/>
              <a:ea typeface="Calibri"/>
              <a:cs typeface="Calibri"/>
            </a:endParaRPr>
          </a:p>
        </p:txBody>
      </p:sp>
      <p:pic>
        <p:nvPicPr>
          <p:cNvPr id="1028" name="Picture 4">
            <a:extLst>
              <a:ext uri="{FF2B5EF4-FFF2-40B4-BE49-F238E27FC236}">
                <a16:creationId xmlns:a16="http://schemas.microsoft.com/office/drawing/2014/main" id="{BA1D435A-5A03-D9F1-0417-5D1D0753F6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0482" y="3528069"/>
            <a:ext cx="4965950" cy="325203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0C226D1C-E94F-E801-35B9-1030DEA4F78F}"/>
                  </a:ext>
                </a:extLst>
              </p14:cNvPr>
              <p14:cNvContentPartPr/>
              <p14:nvPr/>
            </p14:nvContentPartPr>
            <p14:xfrm rot="520834">
              <a:off x="3461714" y="4896365"/>
              <a:ext cx="5863252" cy="430327"/>
            </p14:xfrm>
          </p:contentPart>
        </mc:Choice>
        <mc:Fallback xmlns="">
          <p:pic>
            <p:nvPicPr>
              <p:cNvPr id="3" name="Ink 2">
                <a:extLst>
                  <a:ext uri="{FF2B5EF4-FFF2-40B4-BE49-F238E27FC236}">
                    <a16:creationId xmlns:a16="http://schemas.microsoft.com/office/drawing/2014/main" id="{0C226D1C-E94F-E801-35B9-1030DEA4F78F}"/>
                  </a:ext>
                </a:extLst>
              </p:cNvPr>
              <p:cNvPicPr/>
              <p:nvPr/>
            </p:nvPicPr>
            <p:blipFill>
              <a:blip r:embed="rId6"/>
              <a:stretch>
                <a:fillRect/>
              </a:stretch>
            </p:blipFill>
            <p:spPr>
              <a:xfrm rot="520834">
                <a:off x="3452714" y="4887370"/>
                <a:ext cx="5880892" cy="447957"/>
              </a:xfrm>
              <a:prstGeom prst="rect">
                <a:avLst/>
              </a:prstGeom>
            </p:spPr>
          </p:pic>
        </mc:Fallback>
      </mc:AlternateContent>
    </p:spTree>
    <p:extLst>
      <p:ext uri="{BB962C8B-B14F-4D97-AF65-F5344CB8AC3E}">
        <p14:creationId xmlns:p14="http://schemas.microsoft.com/office/powerpoint/2010/main" val="14514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168313"/>
            <a:ext cx="12806680" cy="1295400"/>
          </a:xfrm>
        </p:spPr>
        <p:txBody>
          <a:bodyPr>
            <a:normAutofit/>
          </a:bodyPr>
          <a:lstStyle/>
          <a:p>
            <a:r>
              <a:rPr lang="en-US" sz="4200" dirty="0"/>
              <a:t>Lowell Elementary at Skyline </a:t>
            </a:r>
            <a:br>
              <a:rPr lang="en-US" sz="4267" dirty="0"/>
            </a:br>
            <a:r>
              <a:rPr lang="en-US" sz="2560" dirty="0">
                <a:latin typeface="Calibri" panose="020F0502020204030204" pitchFamily="34" charset="0"/>
                <a:ea typeface="Calibri" panose="020F0502020204030204" pitchFamily="34" charset="0"/>
                <a:cs typeface="Times New Roman" panose="02020603050405020304" pitchFamily="18" charset="0"/>
              </a:rPr>
              <a:t>Where does your school’s stormwater go? Follow the lines and arrows! </a:t>
            </a:r>
            <a:endParaRPr lang="en-US" dirty="0"/>
          </a:p>
        </p:txBody>
      </p:sp>
      <p:pic>
        <p:nvPicPr>
          <p:cNvPr id="4" name="Picture 3">
            <a:extLst>
              <a:ext uri="{FF2B5EF4-FFF2-40B4-BE49-F238E27FC236}">
                <a16:creationId xmlns:a16="http://schemas.microsoft.com/office/drawing/2014/main" id="{168912E9-4B39-349A-DA2B-3483BC868A64}"/>
              </a:ext>
            </a:extLst>
          </p:cNvPr>
          <p:cNvPicPr>
            <a:picLocks noChangeAspect="1"/>
          </p:cNvPicPr>
          <p:nvPr/>
        </p:nvPicPr>
        <p:blipFill>
          <a:blip r:embed="rId3"/>
          <a:stretch>
            <a:fillRect/>
          </a:stretch>
        </p:blipFill>
        <p:spPr>
          <a:xfrm>
            <a:off x="1698977" y="1451810"/>
            <a:ext cx="9606846" cy="5695076"/>
          </a:xfrm>
          <a:prstGeom prst="rect">
            <a:avLst/>
          </a:prstGeom>
        </p:spPr>
      </p:pic>
      <p:sp>
        <p:nvSpPr>
          <p:cNvPr id="5" name="Star: 5 Points 4">
            <a:extLst>
              <a:ext uri="{FF2B5EF4-FFF2-40B4-BE49-F238E27FC236}">
                <a16:creationId xmlns:a16="http://schemas.microsoft.com/office/drawing/2014/main" id="{63186FC6-7D0F-D90F-0BF8-CFC45723A669}"/>
              </a:ext>
            </a:extLst>
          </p:cNvPr>
          <p:cNvSpPr/>
          <p:nvPr/>
        </p:nvSpPr>
        <p:spPr>
          <a:xfrm>
            <a:off x="3260556" y="3471110"/>
            <a:ext cx="348917" cy="372979"/>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58FA5D0-E374-A8AA-026F-186C997720B2}"/>
              </a:ext>
            </a:extLst>
          </p:cNvPr>
          <p:cNvPicPr>
            <a:picLocks noChangeAspect="1"/>
          </p:cNvPicPr>
          <p:nvPr/>
        </p:nvPicPr>
        <p:blipFill>
          <a:blip r:embed="rId3"/>
          <a:stretch>
            <a:fillRect/>
          </a:stretch>
        </p:blipFill>
        <p:spPr>
          <a:xfrm>
            <a:off x="6378211" y="2943225"/>
            <a:ext cx="5793821" cy="3893950"/>
          </a:xfrm>
          <a:prstGeom prst="rect">
            <a:avLst/>
          </a:prstGeom>
        </p:spPr>
      </p:pic>
      <p:sp>
        <p:nvSpPr>
          <p:cNvPr id="13" name="TextBox 12">
            <a:extLst>
              <a:ext uri="{FF2B5EF4-FFF2-40B4-BE49-F238E27FC236}">
                <a16:creationId xmlns:a16="http://schemas.microsoft.com/office/drawing/2014/main" id="{09299AA0-52FC-236C-ACE1-E07E73B22586}"/>
              </a:ext>
            </a:extLst>
          </p:cNvPr>
          <p:cNvSpPr txBox="1"/>
          <p:nvPr/>
        </p:nvSpPr>
        <p:spPr>
          <a:xfrm>
            <a:off x="7315367" y="1896697"/>
            <a:ext cx="4856664" cy="923330"/>
          </a:xfrm>
          <a:prstGeom prst="rect">
            <a:avLst/>
          </a:prstGeom>
          <a:noFill/>
        </p:spPr>
        <p:txBody>
          <a:bodyPr wrap="square">
            <a:spAutoFit/>
          </a:bodyPr>
          <a:lstStyle/>
          <a:p>
            <a:r>
              <a:rPr lang="en-US" b="0" i="0" u="none" strike="noStrike" dirty="0">
                <a:solidFill>
                  <a:srgbClr val="000000"/>
                </a:solidFill>
                <a:effectLst/>
                <a:latin typeface="Calibri Light" panose="020F0302020204030204" pitchFamily="34" charset="0"/>
              </a:rPr>
              <a:t>Can you figure out how the stormwater from your school and neighborhood gets from the Narrows to the Salish Sea to the Pacific Ocean?</a:t>
            </a:r>
            <a:r>
              <a:rPr lang="en-US" b="0" i="0" dirty="0">
                <a:solidFill>
                  <a:srgbClr val="000000"/>
                </a:solidFill>
                <a:effectLst/>
                <a:latin typeface="Calibri Light" panose="020F0302020204030204" pitchFamily="34" charset="0"/>
              </a:rPr>
              <a:t>​</a:t>
            </a:r>
            <a:endParaRPr lang="en-US" dirty="0"/>
          </a:p>
        </p:txBody>
      </p:sp>
      <p:sp>
        <p:nvSpPr>
          <p:cNvPr id="15" name="TextBox 14">
            <a:extLst>
              <a:ext uri="{FF2B5EF4-FFF2-40B4-BE49-F238E27FC236}">
                <a16:creationId xmlns:a16="http://schemas.microsoft.com/office/drawing/2014/main" id="{0A920749-75A0-35A0-1C53-DF63E2EFDEDB}"/>
              </a:ext>
            </a:extLst>
          </p:cNvPr>
          <p:cNvSpPr txBox="1"/>
          <p:nvPr/>
        </p:nvSpPr>
        <p:spPr>
          <a:xfrm>
            <a:off x="620045" y="669481"/>
            <a:ext cx="11551987" cy="954107"/>
          </a:xfrm>
          <a:prstGeom prst="rect">
            <a:avLst/>
          </a:prstGeom>
          <a:noFill/>
        </p:spPr>
        <p:txBody>
          <a:bodyPr wrap="square">
            <a:spAutoFit/>
          </a:bodyPr>
          <a:lstStyle/>
          <a:p>
            <a:r>
              <a:rPr lang="en-US" sz="2800" b="0" i="0" u="none" strike="noStrike" dirty="0">
                <a:solidFill>
                  <a:srgbClr val="000000"/>
                </a:solidFill>
                <a:effectLst/>
                <a:latin typeface="Calibri Light" panose="020F0302020204030204" pitchFamily="34" charset="0"/>
              </a:rPr>
              <a:t>Now follow the yellow line away from your school (find your school by looking for the star) to see how it gets to the Narrows!</a:t>
            </a:r>
            <a:r>
              <a:rPr lang="en-US" sz="2800" b="0" i="0" dirty="0">
                <a:solidFill>
                  <a:srgbClr val="000000"/>
                </a:solidFill>
                <a:effectLst/>
                <a:latin typeface="Calibri Light" panose="020F0302020204030204" pitchFamily="34" charset="0"/>
              </a:rPr>
              <a:t>​</a:t>
            </a:r>
            <a:endParaRPr lang="en-US" sz="2800" dirty="0"/>
          </a:p>
        </p:txBody>
      </p:sp>
      <p:sp>
        <p:nvSpPr>
          <p:cNvPr id="16" name="Star: 5 Points 15">
            <a:extLst>
              <a:ext uri="{FF2B5EF4-FFF2-40B4-BE49-F238E27FC236}">
                <a16:creationId xmlns:a16="http://schemas.microsoft.com/office/drawing/2014/main" id="{0EBCC5F9-7B2A-F343-CEAB-D1824DDDDC17}"/>
              </a:ext>
            </a:extLst>
          </p:cNvPr>
          <p:cNvSpPr/>
          <p:nvPr/>
        </p:nvSpPr>
        <p:spPr>
          <a:xfrm>
            <a:off x="11372303" y="5806273"/>
            <a:ext cx="210098" cy="18649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4A78FDAE-8D75-D224-3414-3DC952665946}"/>
              </a:ext>
            </a:extLst>
          </p:cNvPr>
          <p:cNvGrpSpPr/>
          <p:nvPr/>
        </p:nvGrpSpPr>
        <p:grpSpPr>
          <a:xfrm>
            <a:off x="620045" y="1898956"/>
            <a:ext cx="5188217" cy="5029458"/>
            <a:chOff x="620045" y="1898956"/>
            <a:chExt cx="5188217" cy="5029458"/>
          </a:xfrm>
        </p:grpSpPr>
        <p:grpSp>
          <p:nvGrpSpPr>
            <p:cNvPr id="25" name="Group 24">
              <a:extLst>
                <a:ext uri="{FF2B5EF4-FFF2-40B4-BE49-F238E27FC236}">
                  <a16:creationId xmlns:a16="http://schemas.microsoft.com/office/drawing/2014/main" id="{EAF40B1D-EED9-0D20-13D6-725064C2BE03}"/>
                </a:ext>
              </a:extLst>
            </p:cNvPr>
            <p:cNvGrpSpPr/>
            <p:nvPr/>
          </p:nvGrpSpPr>
          <p:grpSpPr>
            <a:xfrm>
              <a:off x="620045" y="1898956"/>
              <a:ext cx="5188217" cy="5029458"/>
              <a:chOff x="458120" y="1904870"/>
              <a:chExt cx="5188217" cy="5029458"/>
            </a:xfrm>
          </p:grpSpPr>
          <p:pic>
            <p:nvPicPr>
              <p:cNvPr id="3" name="Picture 2">
                <a:extLst>
                  <a:ext uri="{FF2B5EF4-FFF2-40B4-BE49-F238E27FC236}">
                    <a16:creationId xmlns:a16="http://schemas.microsoft.com/office/drawing/2014/main" id="{B59C865F-DD44-868C-E240-922036EBDE32}"/>
                  </a:ext>
                </a:extLst>
              </p:cNvPr>
              <p:cNvPicPr>
                <a:picLocks noChangeAspect="1"/>
              </p:cNvPicPr>
              <p:nvPr/>
            </p:nvPicPr>
            <p:blipFill>
              <a:blip r:embed="rId4"/>
              <a:stretch>
                <a:fillRect/>
              </a:stretch>
            </p:blipFill>
            <p:spPr>
              <a:xfrm>
                <a:off x="458120" y="1904870"/>
                <a:ext cx="5188217" cy="5029458"/>
              </a:xfrm>
              <a:prstGeom prst="rect">
                <a:avLst/>
              </a:prstGeom>
            </p:spPr>
          </p:pic>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F1F8910B-5B19-BB20-41C5-B8278AF0E872}"/>
                      </a:ext>
                    </a:extLst>
                  </p14:cNvPr>
                  <p14:cNvContentPartPr/>
                  <p14:nvPr/>
                </p14:nvContentPartPr>
                <p14:xfrm>
                  <a:off x="3799935" y="5786535"/>
                  <a:ext cx="1427760" cy="654480"/>
                </p14:xfrm>
              </p:contentPart>
            </mc:Choice>
            <mc:Fallback xmlns="">
              <p:pic>
                <p:nvPicPr>
                  <p:cNvPr id="19" name="Ink 18">
                    <a:extLst>
                      <a:ext uri="{FF2B5EF4-FFF2-40B4-BE49-F238E27FC236}">
                        <a16:creationId xmlns:a16="http://schemas.microsoft.com/office/drawing/2014/main" id="{F1F8910B-5B19-BB20-41C5-B8278AF0E872}"/>
                      </a:ext>
                    </a:extLst>
                  </p:cNvPr>
                  <p:cNvPicPr/>
                  <p:nvPr/>
                </p:nvPicPr>
                <p:blipFill>
                  <a:blip r:embed="rId6"/>
                  <a:stretch>
                    <a:fillRect/>
                  </a:stretch>
                </p:blipFill>
                <p:spPr>
                  <a:xfrm>
                    <a:off x="3781935" y="5768545"/>
                    <a:ext cx="1463400" cy="6901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D2EC76A2-EA57-2E53-0976-B7B2A44FA2E6}"/>
                      </a:ext>
                    </a:extLst>
                  </p14:cNvPr>
                  <p14:cNvContentPartPr/>
                  <p14:nvPr/>
                </p14:nvContentPartPr>
                <p14:xfrm>
                  <a:off x="4276215" y="4771695"/>
                  <a:ext cx="926280" cy="1007280"/>
                </p14:xfrm>
              </p:contentPart>
            </mc:Choice>
            <mc:Fallback xmlns="">
              <p:pic>
                <p:nvPicPr>
                  <p:cNvPr id="20" name="Ink 19">
                    <a:extLst>
                      <a:ext uri="{FF2B5EF4-FFF2-40B4-BE49-F238E27FC236}">
                        <a16:creationId xmlns:a16="http://schemas.microsoft.com/office/drawing/2014/main" id="{D2EC76A2-EA57-2E53-0976-B7B2A44FA2E6}"/>
                      </a:ext>
                    </a:extLst>
                  </p:cNvPr>
                  <p:cNvPicPr/>
                  <p:nvPr/>
                </p:nvPicPr>
                <p:blipFill>
                  <a:blip r:embed="rId8"/>
                  <a:stretch>
                    <a:fillRect/>
                  </a:stretch>
                </p:blipFill>
                <p:spPr>
                  <a:xfrm>
                    <a:off x="4258215" y="4753689"/>
                    <a:ext cx="961920" cy="1042933"/>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B858BEE1-050E-551B-A200-E05FB5927ECC}"/>
                      </a:ext>
                    </a:extLst>
                  </p14:cNvPr>
                  <p14:cNvContentPartPr/>
                  <p14:nvPr/>
                </p14:nvContentPartPr>
                <p14:xfrm>
                  <a:off x="2066535" y="2122815"/>
                  <a:ext cx="2208960" cy="2647800"/>
                </p14:xfrm>
              </p:contentPart>
            </mc:Choice>
            <mc:Fallback xmlns="">
              <p:pic>
                <p:nvPicPr>
                  <p:cNvPr id="21" name="Ink 20">
                    <a:extLst>
                      <a:ext uri="{FF2B5EF4-FFF2-40B4-BE49-F238E27FC236}">
                        <a16:creationId xmlns:a16="http://schemas.microsoft.com/office/drawing/2014/main" id="{B858BEE1-050E-551B-A200-E05FB5927ECC}"/>
                      </a:ext>
                    </a:extLst>
                  </p:cNvPr>
                  <p:cNvPicPr/>
                  <p:nvPr/>
                </p:nvPicPr>
                <p:blipFill>
                  <a:blip r:embed="rId10"/>
                  <a:stretch>
                    <a:fillRect/>
                  </a:stretch>
                </p:blipFill>
                <p:spPr>
                  <a:xfrm>
                    <a:off x="2048532" y="2104815"/>
                    <a:ext cx="2244606" cy="2683440"/>
                  </a:xfrm>
                  <a:prstGeom prst="rect">
                    <a:avLst/>
                  </a:prstGeom>
                </p:spPr>
              </p:pic>
            </mc:Fallback>
          </mc:AlternateContent>
        </p:grpSp>
        <p:sp>
          <p:nvSpPr>
            <p:cNvPr id="4" name="Star: 5 Points 3">
              <a:extLst>
                <a:ext uri="{FF2B5EF4-FFF2-40B4-BE49-F238E27FC236}">
                  <a16:creationId xmlns:a16="http://schemas.microsoft.com/office/drawing/2014/main" id="{D3A66C8B-E765-126D-6E15-DE4E73686EED}"/>
                </a:ext>
              </a:extLst>
            </p:cNvPr>
            <p:cNvSpPr/>
            <p:nvPr/>
          </p:nvSpPr>
          <p:spPr>
            <a:xfrm>
              <a:off x="3760924" y="5992763"/>
              <a:ext cx="348917" cy="372979"/>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56261320-0E06-EBF9-646D-E83CF8930763}"/>
              </a:ext>
            </a:extLst>
          </p:cNvPr>
          <p:cNvSpPr/>
          <p:nvPr/>
        </p:nvSpPr>
        <p:spPr>
          <a:xfrm>
            <a:off x="11309015" y="5728068"/>
            <a:ext cx="336673" cy="3429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F019841-E198-1E39-06EB-3EC881FD0EE9}"/>
              </a:ext>
            </a:extLst>
          </p:cNvPr>
          <p:cNvSpPr/>
          <p:nvPr/>
        </p:nvSpPr>
        <p:spPr>
          <a:xfrm>
            <a:off x="620045" y="1898956"/>
            <a:ext cx="5188217" cy="50294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8" name="Straight Connector 2047">
            <a:extLst>
              <a:ext uri="{FF2B5EF4-FFF2-40B4-BE49-F238E27FC236}">
                <a16:creationId xmlns:a16="http://schemas.microsoft.com/office/drawing/2014/main" id="{3C97FC43-C0F9-0710-4307-BC108BD14577}"/>
              </a:ext>
            </a:extLst>
          </p:cNvPr>
          <p:cNvCxnSpPr/>
          <p:nvPr/>
        </p:nvCxnSpPr>
        <p:spPr>
          <a:xfrm>
            <a:off x="5808262" y="1898956"/>
            <a:ext cx="5500753" cy="38291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49" name="Straight Connector 2048">
            <a:extLst>
              <a:ext uri="{FF2B5EF4-FFF2-40B4-BE49-F238E27FC236}">
                <a16:creationId xmlns:a16="http://schemas.microsoft.com/office/drawing/2014/main" id="{BAA6F7D8-1962-5A7F-4E8F-0F75255DA387}"/>
              </a:ext>
            </a:extLst>
          </p:cNvPr>
          <p:cNvCxnSpPr>
            <a:cxnSpLocks/>
          </p:cNvCxnSpPr>
          <p:nvPr/>
        </p:nvCxnSpPr>
        <p:spPr>
          <a:xfrm flipV="1">
            <a:off x="5808262" y="6066958"/>
            <a:ext cx="5500753" cy="86145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2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1/15/2026</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9" ma:contentTypeDescription="Create a new document." ma:contentTypeScope="" ma:versionID="6059154d20a1b57f684ba6034df810ac">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b98da97bc0e53fee323b04b7ce886a13"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DB3678EA-B1B1-4771-8F43-97160D9DD230}">
  <ds:schemaRefs>
    <ds:schemaRef ds:uri="http://schemas.microsoft.com/office/2006/documentManagement/types"/>
    <ds:schemaRef ds:uri="http://schemas.microsoft.com/office/2006/metadata/properties"/>
    <ds:schemaRef ds:uri="http://purl.org/dc/terms/"/>
    <ds:schemaRef ds:uri="http://purl.org/dc/dcmitype/"/>
    <ds:schemaRef ds:uri="188c5fa1-f80e-45c6-a801-680064d87fe8"/>
    <ds:schemaRef ds:uri="http://schemas.openxmlformats.org/package/2006/metadata/core-properties"/>
    <ds:schemaRef ds:uri="http://purl.org/dc/elements/1.1/"/>
    <ds:schemaRef ds:uri="http://schemas.microsoft.com/office/infopath/2007/PartnerControls"/>
    <ds:schemaRef ds:uri="72dab5ac-ebd7-4489-96fd-5e04b1b08638"/>
    <ds:schemaRef ds:uri="http://www.w3.org/XML/1998/namespace"/>
  </ds:schemaRefs>
</ds:datastoreItem>
</file>

<file path=customXml/itemProps3.xml><?xml version="1.0" encoding="utf-8"?>
<ds:datastoreItem xmlns:ds="http://schemas.openxmlformats.org/officeDocument/2006/customXml" ds:itemID="{05F4F47F-B2B0-4D1B-B394-B43CE6D169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187</TotalTime>
  <Words>1008</Words>
  <Application>Microsoft Office PowerPoint</Application>
  <PresentationFormat>Custom</PresentationFormat>
  <Paragraphs>76</Paragraphs>
  <Slides>10</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Symbol</vt:lpstr>
      <vt:lpstr>Times New Roman</vt:lpstr>
      <vt:lpstr>office theme</vt:lpstr>
      <vt:lpstr>1_Office Theme</vt:lpstr>
      <vt:lpstr>Community Waters School Guide:  Lowell Elementary @ Skyline</vt:lpstr>
      <vt:lpstr>Stormwater in Our Schoolyard (lesson 2)</vt:lpstr>
      <vt:lpstr>Schoolyard Stormwater Points of Interest</vt:lpstr>
      <vt:lpstr>Schoolyard Stormwater Points of Interest</vt:lpstr>
      <vt:lpstr>Schoolyard Stormwater Points of Interest</vt:lpstr>
      <vt:lpstr>Mapping Your Schoolyard – Lowell @ Skyline Name: ____________ Date: _________</vt:lpstr>
      <vt:lpstr>Local Stormwater Systems (lesson 3)</vt:lpstr>
      <vt:lpstr>Lowell Elementary at Skyline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Celina Steiger</dc:creator>
  <cp:lastModifiedBy>Celina Steiger</cp:lastModifiedBy>
  <cp:revision>115</cp:revision>
  <dcterms:created xsi:type="dcterms:W3CDTF">2021-06-30T19:40:51Z</dcterms:created>
  <dcterms:modified xsi:type="dcterms:W3CDTF">2026-01-15T17:13:35Z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