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9" r:id="rId5"/>
  </p:sldMasterIdLst>
  <p:notesMasterIdLst>
    <p:notesMasterId r:id="rId18"/>
  </p:notesMasterIdLst>
  <p:sldIdLst>
    <p:sldId id="272" r:id="rId6"/>
    <p:sldId id="256" r:id="rId7"/>
    <p:sldId id="273" r:id="rId8"/>
    <p:sldId id="270" r:id="rId9"/>
    <p:sldId id="258" r:id="rId10"/>
    <p:sldId id="290" r:id="rId11"/>
    <p:sldId id="293" r:id="rId12"/>
    <p:sldId id="291" r:id="rId13"/>
    <p:sldId id="292" r:id="rId14"/>
    <p:sldId id="294" r:id="rId15"/>
    <p:sldId id="295" r:id="rId16"/>
    <p:sldId id="28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3EE"/>
    <a:srgbClr val="276D58"/>
    <a:srgbClr val="824F9C"/>
    <a:srgbClr val="B02408"/>
    <a:srgbClr val="34C6CB"/>
    <a:srgbClr val="FFFD79"/>
    <a:srgbClr val="F8E98B"/>
    <a:srgbClr val="FFF1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551EBF-BADE-49CB-AC6A-96A3AE7E029C}" v="8" dt="2025-01-16T19:33:55.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19"/>
    <p:restoredTop sz="90026" autoAdjust="0"/>
  </p:normalViewPr>
  <p:slideViewPr>
    <p:cSldViewPr snapToGrid="0" snapToObjects="1">
      <p:cViewPr varScale="1">
        <p:scale>
          <a:sx n="59" d="100"/>
          <a:sy n="59" d="100"/>
        </p:scale>
        <p:origin x="11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338C3-8585-6440-A374-97CC882D541D}"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85074-AD48-A040-968E-90D48C77894A}" type="slidenum">
              <a:rPr lang="en-US" smtClean="0"/>
              <a:t>‹#›</a:t>
            </a:fld>
            <a:endParaRPr lang="en-US"/>
          </a:p>
        </p:txBody>
      </p:sp>
    </p:spTree>
    <p:extLst>
      <p:ext uri="{BB962C8B-B14F-4D97-AF65-F5344CB8AC3E}">
        <p14:creationId xmlns:p14="http://schemas.microsoft.com/office/powerpoint/2010/main" val="211349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1</a:t>
            </a:fld>
            <a:endParaRPr lang="en-US"/>
          </a:p>
        </p:txBody>
      </p:sp>
    </p:spTree>
    <p:extLst>
      <p:ext uri="{BB962C8B-B14F-4D97-AF65-F5344CB8AC3E}">
        <p14:creationId xmlns:p14="http://schemas.microsoft.com/office/powerpoint/2010/main" val="131783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https://communitywaters.org/teaching-community-waters/lesson-9-testing-solutions/</a:t>
            </a:r>
          </a:p>
        </p:txBody>
      </p:sp>
      <p:sp>
        <p:nvSpPr>
          <p:cNvPr id="4" name="Slide Number Placeholder 3"/>
          <p:cNvSpPr>
            <a:spLocks noGrp="1"/>
          </p:cNvSpPr>
          <p:nvPr>
            <p:ph type="sldNum" sz="quarter" idx="5"/>
          </p:nvPr>
        </p:nvSpPr>
        <p:spPr/>
        <p:txBody>
          <a:bodyPr/>
          <a:lstStyle/>
          <a:p>
            <a:fld id="{55385074-AD48-A040-968E-90D48C77894A}" type="slidenum">
              <a:rPr lang="en-US" smtClean="0"/>
              <a:t>2</a:t>
            </a:fld>
            <a:endParaRPr lang="en-US"/>
          </a:p>
        </p:txBody>
      </p:sp>
    </p:spTree>
    <p:extLst>
      <p:ext uri="{BB962C8B-B14F-4D97-AF65-F5344CB8AC3E}">
        <p14:creationId xmlns:p14="http://schemas.microsoft.com/office/powerpoint/2010/main" val="183985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--Curriculum: https://communitywaters.files.wordpress.com/2022/11/tacoma-community-waters-manual-sy2022-23.pdf</a:t>
            </a:r>
          </a:p>
          <a:p>
            <a:r>
              <a:rPr lang="en-US" dirty="0"/>
              <a:t>--Data Table: https://communitywaters.files.wordpress.com/2017/12/l09-measuring-stormwater-runoff-data-table.pdf</a:t>
            </a:r>
          </a:p>
        </p:txBody>
      </p:sp>
      <p:sp>
        <p:nvSpPr>
          <p:cNvPr id="4" name="Slide Number Placeholder 3"/>
          <p:cNvSpPr>
            <a:spLocks noGrp="1"/>
          </p:cNvSpPr>
          <p:nvPr>
            <p:ph type="sldNum" sz="quarter" idx="5"/>
          </p:nvPr>
        </p:nvSpPr>
        <p:spPr/>
        <p:txBody>
          <a:bodyPr/>
          <a:lstStyle/>
          <a:p>
            <a:fld id="{55385074-AD48-A040-968E-90D48C77894A}" type="slidenum">
              <a:rPr lang="en-US" smtClean="0"/>
              <a:t>3</a:t>
            </a:fld>
            <a:endParaRPr lang="en-US"/>
          </a:p>
        </p:txBody>
      </p:sp>
    </p:spTree>
    <p:extLst>
      <p:ext uri="{BB962C8B-B14F-4D97-AF65-F5344CB8AC3E}">
        <p14:creationId xmlns:p14="http://schemas.microsoft.com/office/powerpoint/2010/main" val="200970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of Solution Suggestions (pg 147) &amp; Discussion Diamonds (pg 95): https://communitywaters.files.wordpress.com/2022/11/tacoma-community-waters-manual-sy2022-23.pdf</a:t>
            </a:r>
          </a:p>
        </p:txBody>
      </p:sp>
      <p:sp>
        <p:nvSpPr>
          <p:cNvPr id="4" name="Slide Number Placeholder 3"/>
          <p:cNvSpPr>
            <a:spLocks noGrp="1"/>
          </p:cNvSpPr>
          <p:nvPr>
            <p:ph type="sldNum" sz="quarter" idx="5"/>
          </p:nvPr>
        </p:nvSpPr>
        <p:spPr/>
        <p:txBody>
          <a:bodyPr/>
          <a:lstStyle/>
          <a:p>
            <a:fld id="{55385074-AD48-A040-968E-90D48C77894A}" type="slidenum">
              <a:rPr lang="en-US" smtClean="0"/>
              <a:t>4</a:t>
            </a:fld>
            <a:endParaRPr lang="en-US"/>
          </a:p>
        </p:txBody>
      </p:sp>
    </p:spTree>
    <p:extLst>
      <p:ext uri="{BB962C8B-B14F-4D97-AF65-F5344CB8AC3E}">
        <p14:creationId xmlns:p14="http://schemas.microsoft.com/office/powerpoint/2010/main" val="2173803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55385074-AD48-A040-968E-90D48C77894A}" type="slidenum">
              <a:rPr lang="en-US" smtClean="0"/>
              <a:t>5</a:t>
            </a:fld>
            <a:endParaRPr lang="en-US"/>
          </a:p>
        </p:txBody>
      </p:sp>
    </p:spTree>
    <p:extLst>
      <p:ext uri="{BB962C8B-B14F-4D97-AF65-F5344CB8AC3E}">
        <p14:creationId xmlns:p14="http://schemas.microsoft.com/office/powerpoint/2010/main" val="246015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https://communitywaters.files.wordpress.com/2018/11/l09_measuring-stormwater-runoff-investigation-procedure.pdf</a:t>
            </a:r>
          </a:p>
        </p:txBody>
      </p:sp>
      <p:sp>
        <p:nvSpPr>
          <p:cNvPr id="4" name="Slide Number Placeholder 3"/>
          <p:cNvSpPr>
            <a:spLocks noGrp="1"/>
          </p:cNvSpPr>
          <p:nvPr>
            <p:ph type="sldNum" sz="quarter" idx="5"/>
          </p:nvPr>
        </p:nvSpPr>
        <p:spPr/>
        <p:txBody>
          <a:bodyPr/>
          <a:lstStyle/>
          <a:p>
            <a:fld id="{55385074-AD48-A040-968E-90D48C77894A}" type="slidenum">
              <a:rPr lang="en-US" smtClean="0"/>
              <a:t>6</a:t>
            </a:fld>
            <a:endParaRPr lang="en-US"/>
          </a:p>
        </p:txBody>
      </p:sp>
    </p:spTree>
    <p:extLst>
      <p:ext uri="{BB962C8B-B14F-4D97-AF65-F5344CB8AC3E}">
        <p14:creationId xmlns:p14="http://schemas.microsoft.com/office/powerpoint/2010/main" val="136025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optimizing stage of the engineering design process is about looking at how the tests went and considering what failures can tell you about what needs to be improved or redesigned.</a:t>
            </a:r>
          </a:p>
        </p:txBody>
      </p:sp>
      <p:sp>
        <p:nvSpPr>
          <p:cNvPr id="4" name="Slide Number Placeholder 3"/>
          <p:cNvSpPr>
            <a:spLocks noGrp="1"/>
          </p:cNvSpPr>
          <p:nvPr>
            <p:ph type="sldNum" sz="quarter" idx="5"/>
          </p:nvPr>
        </p:nvSpPr>
        <p:spPr/>
        <p:txBody>
          <a:bodyPr/>
          <a:lstStyle/>
          <a:p>
            <a:fld id="{55385074-AD48-A040-968E-90D48C77894A}" type="slidenum">
              <a:rPr lang="en-US" smtClean="0"/>
              <a:t>9</a:t>
            </a:fld>
            <a:endParaRPr lang="en-US"/>
          </a:p>
        </p:txBody>
      </p:sp>
    </p:spTree>
    <p:extLst>
      <p:ext uri="{BB962C8B-B14F-4D97-AF65-F5344CB8AC3E}">
        <p14:creationId xmlns:p14="http://schemas.microsoft.com/office/powerpoint/2010/main" val="4127981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https://communitywaters.files.wordpress.com/2018/11/l09_measuring-stormwater-runoff-investigation-procedure.pdf</a:t>
            </a:r>
          </a:p>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11</a:t>
            </a:fld>
            <a:endParaRPr lang="en-US"/>
          </a:p>
        </p:txBody>
      </p:sp>
    </p:spTree>
    <p:extLst>
      <p:ext uri="{BB962C8B-B14F-4D97-AF65-F5344CB8AC3E}">
        <p14:creationId xmlns:p14="http://schemas.microsoft.com/office/powerpoint/2010/main" val="1003250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C09E-9F5D-D05C-C6C5-EB626C8FA4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C8B6C1-99D6-E5CB-11E1-9D80C35CDD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B0478A-6699-BB83-B7E8-121958C2C1BD}"/>
              </a:ext>
            </a:extLst>
          </p:cNvPr>
          <p:cNvSpPr>
            <a:spLocks noGrp="1"/>
          </p:cNvSpPr>
          <p:nvPr>
            <p:ph type="dt" sz="half" idx="10"/>
          </p:nvPr>
        </p:nvSpPr>
        <p:spPr/>
        <p:txBody>
          <a:bodyPr/>
          <a:lstStyle/>
          <a:p>
            <a:fld id="{48A87A34-81AB-432B-8DAE-1953F412C126}" type="datetimeFigureOut">
              <a:rPr lang="en-US" smtClean="0"/>
              <a:t>1/15/2025</a:t>
            </a:fld>
            <a:endParaRPr lang="en-US" dirty="0"/>
          </a:p>
        </p:txBody>
      </p:sp>
      <p:sp>
        <p:nvSpPr>
          <p:cNvPr id="5" name="Footer Placeholder 4">
            <a:extLst>
              <a:ext uri="{FF2B5EF4-FFF2-40B4-BE49-F238E27FC236}">
                <a16:creationId xmlns:a16="http://schemas.microsoft.com/office/drawing/2014/main" id="{16AB1BC4-20AD-0F98-4EB2-7887CC48F6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9B7E86-9026-A9F0-2C6E-F6B94C31A04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7952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84B4-E65C-7DD8-C1A2-E732050F02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1D7E5B-59F7-5B1E-5150-AE0989523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A9631F-777A-3764-B751-992F7C385996}"/>
              </a:ext>
            </a:extLst>
          </p:cNvPr>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5" name="Footer Placeholder 4">
            <a:extLst>
              <a:ext uri="{FF2B5EF4-FFF2-40B4-BE49-F238E27FC236}">
                <a16:creationId xmlns:a16="http://schemas.microsoft.com/office/drawing/2014/main" id="{9BA35D28-BD0F-26FE-2E72-F5150F668A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DAA236-3205-119D-77CB-C359BB112994}"/>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66547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02C09-E13B-7401-64F7-2EF0FFFB16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9E5DFB-84A9-31ED-9E24-3A357512A5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9440DE-0032-B8BF-04E0-E338F2E5BDD2}"/>
              </a:ext>
            </a:extLst>
          </p:cNvPr>
          <p:cNvSpPr>
            <a:spLocks noGrp="1"/>
          </p:cNvSpPr>
          <p:nvPr>
            <p:ph type="dt" sz="half" idx="10"/>
          </p:nvPr>
        </p:nvSpPr>
        <p:spPr/>
        <p:txBody>
          <a:bodyPr/>
          <a:lstStyle/>
          <a:p>
            <a:fld id="{48A87A34-81AB-432B-8DAE-1953F412C126}" type="datetimeFigureOut">
              <a:rPr lang="en-US" smtClean="0"/>
              <a:t>1/15/2025</a:t>
            </a:fld>
            <a:endParaRPr lang="en-US" dirty="0"/>
          </a:p>
        </p:txBody>
      </p:sp>
      <p:sp>
        <p:nvSpPr>
          <p:cNvPr id="5" name="Footer Placeholder 4">
            <a:extLst>
              <a:ext uri="{FF2B5EF4-FFF2-40B4-BE49-F238E27FC236}">
                <a16:creationId xmlns:a16="http://schemas.microsoft.com/office/drawing/2014/main" id="{DB2238DA-92E9-3C76-818C-F0B4616F13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3F20CE-52B0-2FBD-8C77-8E0608D7FC2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715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28BEE-C389-8DF7-0A22-71A9C145F6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B5A660-4905-D50C-5E57-E7114CBB47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3370D6-9D4B-9DFE-E5C7-9045440CAB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683C8-8FA9-CD4E-0492-9B161C230825}"/>
              </a:ext>
            </a:extLst>
          </p:cNvPr>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6" name="Footer Placeholder 5">
            <a:extLst>
              <a:ext uri="{FF2B5EF4-FFF2-40B4-BE49-F238E27FC236}">
                <a16:creationId xmlns:a16="http://schemas.microsoft.com/office/drawing/2014/main" id="{9F850AF6-68C7-BB39-A655-444616374D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4B23503-2CFB-6158-E9C2-2E23E4FD40C7}"/>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21086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3959-D71E-CDD0-F5E1-A44A151460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1628AF-982A-AF74-06C1-898EF4C8BA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E308B9-32CB-2C0F-1836-4443390FF9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6C88D7-ADA6-45A5-1E6B-97E0C60D3F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D460D9-414C-DD8E-904F-4AA6C9AA8E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677183-B83E-1819-84C8-BE4B5B8BFB5F}"/>
              </a:ext>
            </a:extLst>
          </p:cNvPr>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8" name="Footer Placeholder 7">
            <a:extLst>
              <a:ext uri="{FF2B5EF4-FFF2-40B4-BE49-F238E27FC236}">
                <a16:creationId xmlns:a16="http://schemas.microsoft.com/office/drawing/2014/main" id="{D5A33B93-1398-764E-DB35-FE35EB7F4EB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6D7C533-A4B3-1483-779B-6E6CECA6F6D9}"/>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0786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256CF-6001-6FFF-2745-E9F3D37663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E73AF-6515-BBB8-2230-83D83C243CF2}"/>
              </a:ext>
            </a:extLst>
          </p:cNvPr>
          <p:cNvSpPr>
            <a:spLocks noGrp="1"/>
          </p:cNvSpPr>
          <p:nvPr>
            <p:ph type="dt" sz="half" idx="10"/>
          </p:nvPr>
        </p:nvSpPr>
        <p:spPr/>
        <p:txBody>
          <a:bodyPr/>
          <a:lstStyle/>
          <a:p>
            <a:fld id="{48A87A34-81AB-432B-8DAE-1953F412C126}" type="datetimeFigureOut">
              <a:rPr lang="en-US" smtClean="0"/>
              <a:t>1/15/2025</a:t>
            </a:fld>
            <a:endParaRPr lang="en-US" dirty="0"/>
          </a:p>
        </p:txBody>
      </p:sp>
      <p:sp>
        <p:nvSpPr>
          <p:cNvPr id="4" name="Footer Placeholder 3">
            <a:extLst>
              <a:ext uri="{FF2B5EF4-FFF2-40B4-BE49-F238E27FC236}">
                <a16:creationId xmlns:a16="http://schemas.microsoft.com/office/drawing/2014/main" id="{EAE2EA2A-0623-6267-7C3C-BA82E9DBB7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5B677A8-DB49-CDE7-CD3F-F2A15F72ECD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22021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4166A-A4CD-E26D-C409-6B5104A12FED}"/>
              </a:ext>
            </a:extLst>
          </p:cNvPr>
          <p:cNvSpPr>
            <a:spLocks noGrp="1"/>
          </p:cNvSpPr>
          <p:nvPr>
            <p:ph type="dt" sz="half" idx="10"/>
          </p:nvPr>
        </p:nvSpPr>
        <p:spPr/>
        <p:txBody>
          <a:bodyPr/>
          <a:lstStyle/>
          <a:p>
            <a:fld id="{48A87A34-81AB-432B-8DAE-1953F412C126}" type="datetimeFigureOut">
              <a:rPr lang="en-US" smtClean="0"/>
              <a:t>1/15/2025</a:t>
            </a:fld>
            <a:endParaRPr lang="en-US" dirty="0"/>
          </a:p>
        </p:txBody>
      </p:sp>
      <p:sp>
        <p:nvSpPr>
          <p:cNvPr id="3" name="Footer Placeholder 2">
            <a:extLst>
              <a:ext uri="{FF2B5EF4-FFF2-40B4-BE49-F238E27FC236}">
                <a16:creationId xmlns:a16="http://schemas.microsoft.com/office/drawing/2014/main" id="{EE99BBEF-A04B-CFF7-F688-B9FAF79CE88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FFFA7D8-9225-AACA-A5B6-DC4E9B5489F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047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2B439-F677-D5BF-28B1-A2CAEC14FC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DB40B7-A7BE-09E6-050C-D4F47E0D3D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D7A621-2C37-FCC2-7B06-4086684703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2E33E1-3473-8CF5-2BA9-52C5415D1547}"/>
              </a:ext>
            </a:extLst>
          </p:cNvPr>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6" name="Footer Placeholder 5">
            <a:extLst>
              <a:ext uri="{FF2B5EF4-FFF2-40B4-BE49-F238E27FC236}">
                <a16:creationId xmlns:a16="http://schemas.microsoft.com/office/drawing/2014/main" id="{407C93B2-50EF-6F2A-7B37-970AB0AF78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3A7067-9EB8-32BE-0930-573618AB7983}"/>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899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F1D0D-006A-E880-2F6D-2B6F9E38A6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CB4240-EB42-D7A0-8E47-6A5559B491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7C4D23-7671-0161-73FB-D7E6246CB3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0DEAA1-2A2E-9A38-8617-8C4BD9075333}"/>
              </a:ext>
            </a:extLst>
          </p:cNvPr>
          <p:cNvSpPr>
            <a:spLocks noGrp="1"/>
          </p:cNvSpPr>
          <p:nvPr>
            <p:ph type="dt" sz="half" idx="10"/>
          </p:nvPr>
        </p:nvSpPr>
        <p:spPr/>
        <p:txBody>
          <a:bodyPr/>
          <a:lstStyle/>
          <a:p>
            <a:fld id="{48A87A34-81AB-432B-8DAE-1953F412C126}" type="datetimeFigureOut">
              <a:rPr lang="en-US" smtClean="0"/>
              <a:t>1/15/2025</a:t>
            </a:fld>
            <a:endParaRPr lang="en-US" dirty="0"/>
          </a:p>
        </p:txBody>
      </p:sp>
      <p:sp>
        <p:nvSpPr>
          <p:cNvPr id="6" name="Footer Placeholder 5">
            <a:extLst>
              <a:ext uri="{FF2B5EF4-FFF2-40B4-BE49-F238E27FC236}">
                <a16:creationId xmlns:a16="http://schemas.microsoft.com/office/drawing/2014/main" id="{3AC7BF6E-1DE4-55E9-39E7-065160BC881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D938533-8D36-FA6B-8378-6E8FDC02C03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96271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EEF6-0343-640F-086D-E080F31C3E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11C737-65BC-3084-00FF-6D61F457C2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0CFEE7-C683-F280-AE9B-3F122B53F838}"/>
              </a:ext>
            </a:extLst>
          </p:cNvPr>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5" name="Footer Placeholder 4">
            <a:extLst>
              <a:ext uri="{FF2B5EF4-FFF2-40B4-BE49-F238E27FC236}">
                <a16:creationId xmlns:a16="http://schemas.microsoft.com/office/drawing/2014/main" id="{941F5982-FE80-2903-0CA3-57E79BBA0F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5A43C8-B47C-008D-F879-67051961A76E}"/>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389689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0501C3-6544-7411-C957-3C509CA1A7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BC9AB4-4E1A-E0FB-9DE2-D7727EC738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8543AA-31AA-F9B8-E1DF-81CF7C709A43}"/>
              </a:ext>
            </a:extLst>
          </p:cNvPr>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5" name="Footer Placeholder 4">
            <a:extLst>
              <a:ext uri="{FF2B5EF4-FFF2-40B4-BE49-F238E27FC236}">
                <a16:creationId xmlns:a16="http://schemas.microsoft.com/office/drawing/2014/main" id="{E9044BDF-2CAE-783C-8024-FB476B31EB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4E4DA4-53FF-3390-367C-106738363A02}"/>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539517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17930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1/15/2025</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48251A-07CC-78AC-5EB1-E7B6D1E565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EC7F6C-EBD6-3DAD-31CA-CE40A49699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DA49F-D31A-3A50-CEB2-6028A5E0AE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1/15/2025</a:t>
            </a:fld>
            <a:endParaRPr lang="en-US" dirty="0"/>
          </a:p>
        </p:txBody>
      </p:sp>
      <p:sp>
        <p:nvSpPr>
          <p:cNvPr id="5" name="Footer Placeholder 4">
            <a:extLst>
              <a:ext uri="{FF2B5EF4-FFF2-40B4-BE49-F238E27FC236}">
                <a16:creationId xmlns:a16="http://schemas.microsoft.com/office/drawing/2014/main" id="{F4E13800-961D-3865-A1E5-CC8867FE2D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4D890A7-E2F7-7C3D-65FD-A706199501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2211941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hemeOverride" Target="../theme/themeOverride1.xml"/><Relationship Id="rId5" Type="http://schemas.openxmlformats.org/officeDocument/2006/relationships/image" Target="../media/image7.emf"/><Relationship Id="rId4" Type="http://schemas.openxmlformats.org/officeDocument/2006/relationships/hyperlink" Target="https://communitywaters.org/teaching-community-waters/lesson-9-testing-solution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communitywaters.files.wordpress.com/2017/12/l09-measuring-stormwater-runoff-data-table.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communitywaters.files.wordpress.com/2022/11/tacoma-community-waters-manual-sy2022-23.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communitywaters.files.wordpress.com/2017/12/l09-measuring-stormwater-runoff-data-table.pdf"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ommunitywaters.files.wordpress.com/2018/11/l09_measuring-stormwater-runoff-investigation-procedure.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EC41B9-2D25-48A6-BC40-DA8F79F3E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8B11748C-FEAF-4158-0BAF-060F38BBBF07}"/>
              </a:ext>
            </a:extLst>
          </p:cNvPr>
          <p:cNvPicPr>
            <a:picLocks noChangeAspect="1"/>
          </p:cNvPicPr>
          <p:nvPr/>
        </p:nvPicPr>
        <p:blipFill rotWithShape="1">
          <a:blip r:embed="rId3"/>
          <a:srcRect r="1376" b="-1"/>
          <a:stretch/>
        </p:blipFill>
        <p:spPr>
          <a:xfrm>
            <a:off x="1710884" y="957486"/>
            <a:ext cx="8816578" cy="32853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1" name="Picture 10">
            <a:extLst>
              <a:ext uri="{FF2B5EF4-FFF2-40B4-BE49-F238E27FC236}">
                <a16:creationId xmlns:a16="http://schemas.microsoft.com/office/drawing/2014/main" id="{F8F21547-A433-450A-B2A3-930DCFAB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71324"/>
          <a:stretch/>
        </p:blipFill>
        <p:spPr>
          <a:xfrm>
            <a:off x="0" y="0"/>
            <a:ext cx="3496235" cy="6858000"/>
          </a:xfrm>
          <a:prstGeom prst="rect">
            <a:avLst/>
          </a:prstGeom>
        </p:spPr>
      </p:pic>
      <p:sp>
        <p:nvSpPr>
          <p:cNvPr id="2" name="Title 1">
            <a:extLst>
              <a:ext uri="{FF2B5EF4-FFF2-40B4-BE49-F238E27FC236}">
                <a16:creationId xmlns:a16="http://schemas.microsoft.com/office/drawing/2014/main" id="{C842E2BB-67EF-659E-64F5-DF54A5B76DCE}"/>
              </a:ext>
            </a:extLst>
          </p:cNvPr>
          <p:cNvSpPr>
            <a:spLocks noGrp="1"/>
          </p:cNvSpPr>
          <p:nvPr>
            <p:ph type="ctrTitle"/>
          </p:nvPr>
        </p:nvSpPr>
        <p:spPr>
          <a:xfrm>
            <a:off x="635211" y="4562855"/>
            <a:ext cx="10916365" cy="1137554"/>
          </a:xfrm>
        </p:spPr>
        <p:txBody>
          <a:bodyPr>
            <a:normAutofit/>
          </a:bodyPr>
          <a:lstStyle/>
          <a:p>
            <a:r>
              <a:rPr lang="en-US" dirty="0"/>
              <a:t>Community waters Science unit</a:t>
            </a:r>
          </a:p>
        </p:txBody>
      </p:sp>
      <p:sp>
        <p:nvSpPr>
          <p:cNvPr id="3" name="Subtitle 2">
            <a:extLst>
              <a:ext uri="{FF2B5EF4-FFF2-40B4-BE49-F238E27FC236}">
                <a16:creationId xmlns:a16="http://schemas.microsoft.com/office/drawing/2014/main" id="{E06D1CB5-CFB3-2A94-25CC-B173E5D9D33B}"/>
              </a:ext>
            </a:extLst>
          </p:cNvPr>
          <p:cNvSpPr>
            <a:spLocks noGrp="1"/>
          </p:cNvSpPr>
          <p:nvPr>
            <p:ph type="subTitle" idx="1"/>
          </p:nvPr>
        </p:nvSpPr>
        <p:spPr>
          <a:xfrm>
            <a:off x="635211" y="5700410"/>
            <a:ext cx="10916365" cy="515834"/>
          </a:xfrm>
        </p:spPr>
        <p:txBody>
          <a:bodyPr>
            <a:normAutofit/>
          </a:bodyPr>
          <a:lstStyle/>
          <a:p>
            <a:r>
              <a:rPr lang="en-US">
                <a:solidFill>
                  <a:schemeClr val="tx1">
                    <a:lumMod val="50000"/>
                    <a:lumOff val="50000"/>
                  </a:schemeClr>
                </a:solidFill>
              </a:rPr>
              <a:t>4</a:t>
            </a:r>
            <a:r>
              <a:rPr lang="en-US" baseline="30000">
                <a:solidFill>
                  <a:schemeClr val="tx1">
                    <a:lumMod val="50000"/>
                    <a:lumOff val="50000"/>
                  </a:schemeClr>
                </a:solidFill>
              </a:rPr>
              <a:t>th</a:t>
            </a:r>
            <a:r>
              <a:rPr lang="en-US">
                <a:solidFill>
                  <a:schemeClr val="tx1">
                    <a:lumMod val="50000"/>
                    <a:lumOff val="50000"/>
                  </a:schemeClr>
                </a:solidFill>
              </a:rPr>
              <a:t> grade</a:t>
            </a:r>
          </a:p>
        </p:txBody>
      </p:sp>
      <p:pic>
        <p:nvPicPr>
          <p:cNvPr id="13" name="Picture 12">
            <a:extLst>
              <a:ext uri="{FF2B5EF4-FFF2-40B4-BE49-F238E27FC236}">
                <a16:creationId xmlns:a16="http://schemas.microsoft.com/office/drawing/2014/main" id="{A73B520B-D7E7-436A-B263-0682940B4F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61810" r="21258"/>
          <a:stretch/>
        </p:blipFill>
        <p:spPr>
          <a:xfrm>
            <a:off x="0" y="4238951"/>
            <a:ext cx="9600237" cy="2619049"/>
          </a:xfrm>
          <a:prstGeom prst="rect">
            <a:avLst/>
          </a:prstGeom>
        </p:spPr>
      </p:pic>
      <p:pic>
        <p:nvPicPr>
          <p:cNvPr id="5" name="Picture 4">
            <a:extLst>
              <a:ext uri="{FF2B5EF4-FFF2-40B4-BE49-F238E27FC236}">
                <a16:creationId xmlns:a16="http://schemas.microsoft.com/office/drawing/2014/main" id="{E39ACB76-2A54-4BAF-F9ED-39F41F61645D}"/>
              </a:ext>
            </a:extLst>
          </p:cNvPr>
          <p:cNvPicPr>
            <a:picLocks noChangeAspect="1"/>
          </p:cNvPicPr>
          <p:nvPr/>
        </p:nvPicPr>
        <p:blipFill rotWithShape="1">
          <a:blip r:embed="rId5"/>
          <a:srcRect t="6636"/>
          <a:stretch/>
        </p:blipFill>
        <p:spPr>
          <a:xfrm>
            <a:off x="9402001" y="5912425"/>
            <a:ext cx="2784785" cy="974996"/>
          </a:xfrm>
          <a:prstGeom prst="rect">
            <a:avLst/>
          </a:prstGeom>
        </p:spPr>
      </p:pic>
      <p:pic>
        <p:nvPicPr>
          <p:cNvPr id="6" name="Picture 5">
            <a:extLst>
              <a:ext uri="{FF2B5EF4-FFF2-40B4-BE49-F238E27FC236}">
                <a16:creationId xmlns:a16="http://schemas.microsoft.com/office/drawing/2014/main" id="{7560674B-859C-3CD9-08AA-697409315321}"/>
              </a:ext>
            </a:extLst>
          </p:cNvPr>
          <p:cNvPicPr>
            <a:picLocks noChangeAspect="1"/>
          </p:cNvPicPr>
          <p:nvPr/>
        </p:nvPicPr>
        <p:blipFill>
          <a:blip r:embed="rId6"/>
          <a:stretch>
            <a:fillRect/>
          </a:stretch>
        </p:blipFill>
        <p:spPr>
          <a:xfrm>
            <a:off x="1" y="5921794"/>
            <a:ext cx="2147454" cy="928830"/>
          </a:xfrm>
          <a:prstGeom prst="rect">
            <a:avLst/>
          </a:prstGeom>
        </p:spPr>
      </p:pic>
    </p:spTree>
    <p:extLst>
      <p:ext uri="{BB962C8B-B14F-4D97-AF65-F5344CB8AC3E}">
        <p14:creationId xmlns:p14="http://schemas.microsoft.com/office/powerpoint/2010/main" val="24618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1710-A1FE-C066-712F-DA6C16E622DF}"/>
              </a:ext>
            </a:extLst>
          </p:cNvPr>
          <p:cNvSpPr>
            <a:spLocks noGrp="1"/>
          </p:cNvSpPr>
          <p:nvPr>
            <p:ph type="ctrTitle"/>
          </p:nvPr>
        </p:nvSpPr>
        <p:spPr>
          <a:xfrm>
            <a:off x="593181" y="751758"/>
            <a:ext cx="5927272" cy="3003813"/>
          </a:xfrm>
        </p:spPr>
        <p:txBody>
          <a:bodyPr>
            <a:normAutofit/>
          </a:bodyPr>
          <a:lstStyle/>
          <a:p>
            <a:r>
              <a:rPr lang="en-US" sz="6600" b="1" dirty="0"/>
              <a:t>Testing solutions</a:t>
            </a:r>
          </a:p>
        </p:txBody>
      </p:sp>
      <p:sp>
        <p:nvSpPr>
          <p:cNvPr id="7" name="TextBox 6">
            <a:extLst>
              <a:ext uri="{FF2B5EF4-FFF2-40B4-BE49-F238E27FC236}">
                <a16:creationId xmlns:a16="http://schemas.microsoft.com/office/drawing/2014/main" id="{D09ECCCD-C476-64E9-ED5A-6741247D6F5C}"/>
              </a:ext>
            </a:extLst>
          </p:cNvPr>
          <p:cNvSpPr txBox="1"/>
          <p:nvPr/>
        </p:nvSpPr>
        <p:spPr>
          <a:xfrm>
            <a:off x="593181" y="4036286"/>
            <a:ext cx="5502819" cy="954107"/>
          </a:xfrm>
          <a:prstGeom prst="rect">
            <a:avLst/>
          </a:prstGeom>
          <a:noFill/>
        </p:spPr>
        <p:txBody>
          <a:bodyPr wrap="square" rtlCol="0">
            <a:spAutoFit/>
          </a:bodyPr>
          <a:lstStyle/>
          <a:p>
            <a:r>
              <a:rPr lang="en-US" sz="2800" dirty="0">
                <a:solidFill>
                  <a:srgbClr val="00B050"/>
                </a:solidFill>
              </a:rPr>
              <a:t>Community Waters Science Unit: </a:t>
            </a:r>
            <a:r>
              <a:rPr lang="en-US" sz="2800" dirty="0">
                <a:solidFill>
                  <a:srgbClr val="00B050"/>
                </a:solidFill>
                <a:hlinkClick r:id="rId4"/>
              </a:rPr>
              <a:t>Lesson 9</a:t>
            </a:r>
            <a:endParaRPr lang="en-US" sz="2800" dirty="0">
              <a:solidFill>
                <a:srgbClr val="00B050"/>
              </a:solidFill>
            </a:endParaRPr>
          </a:p>
        </p:txBody>
      </p:sp>
      <p:pic>
        <p:nvPicPr>
          <p:cNvPr id="3" name="Picture 2">
            <a:extLst>
              <a:ext uri="{FF2B5EF4-FFF2-40B4-BE49-F238E27FC236}">
                <a16:creationId xmlns:a16="http://schemas.microsoft.com/office/drawing/2014/main" id="{E7D84399-A916-804C-9C5E-EC1071BF3015}"/>
              </a:ext>
            </a:extLst>
          </p:cNvPr>
          <p:cNvPicPr>
            <a:picLocks noChangeAspect="1"/>
          </p:cNvPicPr>
          <p:nvPr/>
        </p:nvPicPr>
        <p:blipFill>
          <a:blip r:embed="rId5"/>
          <a:srcRect l="2778" t="3786" r="2691" b="4048"/>
          <a:stretch/>
        </p:blipFill>
        <p:spPr>
          <a:xfrm>
            <a:off x="6096000" y="538843"/>
            <a:ext cx="5927272" cy="5763986"/>
          </a:xfrm>
          <a:prstGeom prst="rect">
            <a:avLst/>
          </a:prstGeom>
        </p:spPr>
      </p:pic>
    </p:spTree>
    <p:extLst>
      <p:ext uri="{BB962C8B-B14F-4D97-AF65-F5344CB8AC3E}">
        <p14:creationId xmlns:p14="http://schemas.microsoft.com/office/powerpoint/2010/main" val="3774387475"/>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2AD0-118E-4D53-4DEA-46DFBED94328}"/>
              </a:ext>
            </a:extLst>
          </p:cNvPr>
          <p:cNvSpPr>
            <a:spLocks noGrp="1"/>
          </p:cNvSpPr>
          <p:nvPr>
            <p:ph type="title"/>
          </p:nvPr>
        </p:nvSpPr>
        <p:spPr/>
        <p:txBody>
          <a:bodyPr/>
          <a:lstStyle/>
          <a:p>
            <a:r>
              <a:rPr lang="en-US" dirty="0"/>
              <a:t>Teacher background/context</a:t>
            </a:r>
          </a:p>
        </p:txBody>
      </p:sp>
      <p:sp>
        <p:nvSpPr>
          <p:cNvPr id="5" name="Rectangle 4">
            <a:extLst>
              <a:ext uri="{FF2B5EF4-FFF2-40B4-BE49-F238E27FC236}">
                <a16:creationId xmlns:a16="http://schemas.microsoft.com/office/drawing/2014/main" id="{941D0261-5709-4710-E8E6-B5F7CB8A3654}"/>
              </a:ext>
            </a:extLst>
          </p:cNvPr>
          <p:cNvSpPr/>
          <p:nvPr/>
        </p:nvSpPr>
        <p:spPr>
          <a:xfrm>
            <a:off x="913775" y="1859339"/>
            <a:ext cx="10665417" cy="1477328"/>
          </a:xfrm>
          <a:prstGeom prst="rect">
            <a:avLst/>
          </a:prstGeom>
          <a:ln w="38100">
            <a:solidFill>
              <a:schemeClr val="bg1">
                <a:lumMod val="50000"/>
              </a:schemeClr>
            </a:solidFill>
          </a:ln>
        </p:spPr>
        <p:txBody>
          <a:bodyPr wrap="square">
            <a:spAutoFit/>
          </a:bodyPr>
          <a:lstStyle/>
          <a:p>
            <a:pPr marL="0" indent="0">
              <a:buNone/>
            </a:pPr>
            <a:r>
              <a:rPr lang="en-US" dirty="0">
                <a:solidFill>
                  <a:schemeClr val="bg1">
                    <a:lumMod val="50000"/>
                  </a:schemeClr>
                </a:solidFill>
                <a:latin typeface="Avenir Next LT Pro Demi" panose="020B0704020202020204" pitchFamily="34" charset="0"/>
              </a:rPr>
              <a:t>Objectives &amp; Overview:</a:t>
            </a:r>
          </a:p>
          <a:p>
            <a:pPr marL="0" indent="0">
              <a:buNone/>
            </a:pPr>
            <a:r>
              <a:rPr lang="en-US" dirty="0">
                <a:solidFill>
                  <a:schemeClr val="bg1">
                    <a:lumMod val="50000"/>
                  </a:schemeClr>
                </a:solidFill>
                <a:latin typeface="Avenir Next LT Pro Demi" panose="020B0704020202020204" pitchFamily="34" charset="0"/>
              </a:rPr>
              <a:t>Student groups adjust the solution models they built in the previous lesson. Then they run the same procedure as was used for the teacher’s model earlier to record data about the runoff that occurs with the solution in place.</a:t>
            </a:r>
          </a:p>
          <a:p>
            <a:pPr marL="0" indent="0">
              <a:buNone/>
            </a:pPr>
            <a:endParaRPr lang="en-US" dirty="0">
              <a:solidFill>
                <a:schemeClr val="bg1">
                  <a:lumMod val="50000"/>
                </a:schemeClr>
              </a:solidFill>
              <a:latin typeface="Avenir Next LT Pro Demi" panose="020B0704020202020204" pitchFamily="34" charset="0"/>
            </a:endParaRPr>
          </a:p>
        </p:txBody>
      </p:sp>
      <p:sp>
        <p:nvSpPr>
          <p:cNvPr id="3" name="Rectangle 2">
            <a:extLst>
              <a:ext uri="{FF2B5EF4-FFF2-40B4-BE49-F238E27FC236}">
                <a16:creationId xmlns:a16="http://schemas.microsoft.com/office/drawing/2014/main" id="{4C46952E-7291-49C2-E05F-E4149812836D}"/>
              </a:ext>
            </a:extLst>
          </p:cNvPr>
          <p:cNvSpPr/>
          <p:nvPr/>
        </p:nvSpPr>
        <p:spPr>
          <a:xfrm>
            <a:off x="913775" y="4115823"/>
            <a:ext cx="10665417" cy="2031325"/>
          </a:xfrm>
          <a:prstGeom prst="rect">
            <a:avLst/>
          </a:prstGeom>
          <a:ln w="38100">
            <a:solidFill>
              <a:schemeClr val="bg1">
                <a:lumMod val="50000"/>
              </a:schemeClr>
            </a:solidFill>
          </a:ln>
        </p:spPr>
        <p:txBody>
          <a:bodyPr wrap="square">
            <a:spAutoFit/>
          </a:bodyPr>
          <a:lstStyle/>
          <a:p>
            <a:pPr marL="0" indent="0">
              <a:buNone/>
            </a:pPr>
            <a:r>
              <a:rPr lang="en-US" dirty="0">
                <a:solidFill>
                  <a:schemeClr val="bg1">
                    <a:lumMod val="50000"/>
                  </a:schemeClr>
                </a:solidFill>
                <a:latin typeface="Avenir Next LT Pro Demi" panose="020B0704020202020204" pitchFamily="34" charset="0"/>
              </a:rPr>
              <a:t>Materials:</a:t>
            </a:r>
          </a:p>
          <a:p>
            <a:pPr marL="285750" indent="-285750">
              <a:buFont typeface="Arial" panose="020B0604020202020204" pitchFamily="34" charset="0"/>
              <a:buChar char="•"/>
            </a:pPr>
            <a:r>
              <a:rPr lang="en-US" b="1" dirty="0">
                <a:solidFill>
                  <a:schemeClr val="bg1">
                    <a:lumMod val="50000"/>
                  </a:schemeClr>
                </a:solidFill>
                <a:latin typeface="Avenir Next LT Pro Demi" panose="020B0704020202020204" pitchFamily="34" charset="0"/>
              </a:rPr>
              <a:t>Measuring Stormwater Runoff Investigation Procedure </a:t>
            </a:r>
            <a:r>
              <a:rPr lang="en-US" dirty="0">
                <a:solidFill>
                  <a:schemeClr val="bg1">
                    <a:lumMod val="50000"/>
                  </a:schemeClr>
                </a:solidFill>
                <a:latin typeface="Avenir Next LT Pro Demi" panose="020B0704020202020204" pitchFamily="34" charset="0"/>
              </a:rPr>
              <a:t>from lesson 6</a:t>
            </a:r>
          </a:p>
          <a:p>
            <a:pPr marL="285750"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hlinkClick r:id="rId3"/>
              </a:rPr>
              <a:t>Data Table </a:t>
            </a:r>
            <a:r>
              <a:rPr lang="en-US" dirty="0">
                <a:solidFill>
                  <a:schemeClr val="bg1">
                    <a:lumMod val="50000"/>
                  </a:schemeClr>
                </a:solidFill>
                <a:latin typeface="Avenir Next LT Pro Demi" panose="020B0704020202020204" pitchFamily="34" charset="0"/>
              </a:rPr>
              <a:t>(in the student packet)</a:t>
            </a:r>
          </a:p>
          <a:p>
            <a:pPr marL="285750"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See list on </a:t>
            </a:r>
            <a:r>
              <a:rPr lang="en-US" dirty="0">
                <a:solidFill>
                  <a:schemeClr val="bg1">
                    <a:lumMod val="50000"/>
                  </a:schemeClr>
                </a:solidFill>
                <a:latin typeface="Avenir Next LT Pro Demi" panose="020B0704020202020204" pitchFamily="34" charset="0"/>
                <a:hlinkClick r:id="rId4"/>
              </a:rPr>
              <a:t>page 146 </a:t>
            </a:r>
            <a:r>
              <a:rPr lang="en-US" dirty="0">
                <a:solidFill>
                  <a:schemeClr val="bg1">
                    <a:lumMod val="50000"/>
                  </a:schemeClr>
                </a:solidFill>
                <a:latin typeface="Avenir Next LT Pro Demi" panose="020B0704020202020204" pitchFamily="34" charset="0"/>
              </a:rPr>
              <a:t>(nearly all materials from your kit)</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Optional: create and print Team Observation Sheet</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Optional: colored pen</a:t>
            </a:r>
          </a:p>
          <a:p>
            <a:pPr marL="285750" indent="-285750">
              <a:buFont typeface="Arial" panose="020B0604020202020204" pitchFamily="34" charset="0"/>
              <a:buChar char="•"/>
            </a:pPr>
            <a:endParaRPr lang="en-US" dirty="0">
              <a:solidFill>
                <a:schemeClr val="bg1">
                  <a:lumMod val="50000"/>
                </a:schemeClr>
              </a:solidFill>
              <a:latin typeface="Avenir Next LT Pro Demi" panose="020B0704020202020204" pitchFamily="34" charset="0"/>
            </a:endParaRPr>
          </a:p>
        </p:txBody>
      </p:sp>
    </p:spTree>
    <p:extLst>
      <p:ext uri="{BB962C8B-B14F-4D97-AF65-F5344CB8AC3E}">
        <p14:creationId xmlns:p14="http://schemas.microsoft.com/office/powerpoint/2010/main" val="595916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50A8E26-5ED8-7F5D-027E-ED66BC92710F}"/>
              </a:ext>
            </a:extLst>
          </p:cNvPr>
          <p:cNvSpPr/>
          <p:nvPr/>
        </p:nvSpPr>
        <p:spPr>
          <a:xfrm>
            <a:off x="913774" y="1854926"/>
            <a:ext cx="4598751" cy="4393475"/>
          </a:xfrm>
          <a:prstGeom prst="rect">
            <a:avLst/>
          </a:prstGeom>
        </p:spPr>
        <p:txBody>
          <a:bodyPr vert="horz" lIns="91440" tIns="45720" rIns="91440" bIns="45720" rtlCol="0">
            <a:normAutofit lnSpcReduction="10000"/>
          </a:bodyPr>
          <a:lstStyle/>
          <a:p>
            <a:pPr defTabSz="914400">
              <a:lnSpc>
                <a:spcPct val="120000"/>
              </a:lnSpc>
              <a:spcAft>
                <a:spcPts val="600"/>
              </a:spcAft>
              <a:buClr>
                <a:schemeClr val="tx1"/>
              </a:buClr>
            </a:pPr>
            <a:r>
              <a:rPr lang="en-US" sz="2400" dirty="0"/>
              <a:t>Optional: create team observation sheets</a:t>
            </a:r>
          </a:p>
          <a:p>
            <a:pPr marL="742950" lvl="1" indent="-228600" defTabSz="914400">
              <a:lnSpc>
                <a:spcPct val="120000"/>
              </a:lnSpc>
              <a:spcAft>
                <a:spcPts val="600"/>
              </a:spcAft>
              <a:buClr>
                <a:schemeClr val="tx1"/>
              </a:buClr>
              <a:buFont typeface="Arial" panose="020B0604020202020204" pitchFamily="34" charset="0"/>
              <a:buChar char="•"/>
            </a:pPr>
            <a:r>
              <a:rPr lang="en-US" sz="2400" dirty="0"/>
              <a:t>Take a digital picture of the solution built by each engineering team and print it for the team to record observations. If you do this, make one also of the teacher’s example model to use as a demo.</a:t>
            </a:r>
          </a:p>
        </p:txBody>
      </p:sp>
      <p:pic>
        <p:nvPicPr>
          <p:cNvPr id="7" name="Picture 6">
            <a:extLst>
              <a:ext uri="{FF2B5EF4-FFF2-40B4-BE49-F238E27FC236}">
                <a16:creationId xmlns:a16="http://schemas.microsoft.com/office/drawing/2014/main" id="{157568C8-65D0-C73B-2847-268F0128DE3E}"/>
              </a:ext>
            </a:extLst>
          </p:cNvPr>
          <p:cNvPicPr>
            <a:picLocks noChangeAspect="1"/>
          </p:cNvPicPr>
          <p:nvPr/>
        </p:nvPicPr>
        <p:blipFill>
          <a:blip r:embed="rId3"/>
          <a:stretch>
            <a:fillRect/>
          </a:stretch>
        </p:blipFill>
        <p:spPr>
          <a:xfrm>
            <a:off x="5885622" y="640831"/>
            <a:ext cx="5025928" cy="5461389"/>
          </a:xfrm>
          <a:prstGeom prst="rect">
            <a:avLst/>
          </a:prstGeom>
        </p:spPr>
      </p:pic>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49300D6-3BD6-421A-4302-CF7B086A6A92}"/>
              </a:ext>
            </a:extLst>
          </p:cNvPr>
          <p:cNvSpPr>
            <a:spLocks noGrp="1"/>
          </p:cNvSpPr>
          <p:nvPr>
            <p:ph type="title"/>
          </p:nvPr>
        </p:nvSpPr>
        <p:spPr>
          <a:xfrm>
            <a:off x="913774" y="640831"/>
            <a:ext cx="3740515" cy="1573863"/>
          </a:xfrm>
        </p:spPr>
        <p:txBody>
          <a:bodyPr vert="horz" lIns="91440" tIns="45720" rIns="91440" bIns="45720" rtlCol="0" anchor="ctr">
            <a:normAutofit/>
          </a:bodyPr>
          <a:lstStyle/>
          <a:p>
            <a:pPr algn="l"/>
            <a:r>
              <a:rPr lang="en-US" dirty="0"/>
              <a:t>Decision point</a:t>
            </a:r>
            <a:endParaRPr lang="en-US"/>
          </a:p>
        </p:txBody>
      </p:sp>
    </p:spTree>
    <p:extLst>
      <p:ext uri="{BB962C8B-B14F-4D97-AF65-F5344CB8AC3E}">
        <p14:creationId xmlns:p14="http://schemas.microsoft.com/office/powerpoint/2010/main" val="2685726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BE04CF-56B9-3D2A-3D82-DE4FECD70EFD}"/>
              </a:ext>
            </a:extLst>
          </p:cNvPr>
          <p:cNvSpPr>
            <a:spLocks noGrp="1"/>
          </p:cNvSpPr>
          <p:nvPr>
            <p:ph type="title"/>
          </p:nvPr>
        </p:nvSpPr>
        <p:spPr>
          <a:xfrm>
            <a:off x="2147710" y="186004"/>
            <a:ext cx="8252177" cy="1088220"/>
          </a:xfrm>
        </p:spPr>
        <p:txBody>
          <a:bodyPr>
            <a:normAutofit/>
          </a:bodyPr>
          <a:lstStyle/>
          <a:p>
            <a:r>
              <a:rPr lang="en-US" sz="4400" b="1" dirty="0"/>
              <a:t>Testing solutions</a:t>
            </a:r>
          </a:p>
        </p:txBody>
      </p:sp>
      <p:sp>
        <p:nvSpPr>
          <p:cNvPr id="3" name="TextBox 2">
            <a:extLst>
              <a:ext uri="{FF2B5EF4-FFF2-40B4-BE49-F238E27FC236}">
                <a16:creationId xmlns:a16="http://schemas.microsoft.com/office/drawing/2014/main" id="{CDEB5CCF-968D-99FC-07E4-5CD56962E3E0}"/>
              </a:ext>
            </a:extLst>
          </p:cNvPr>
          <p:cNvSpPr txBox="1"/>
          <p:nvPr/>
        </p:nvSpPr>
        <p:spPr>
          <a:xfrm>
            <a:off x="473528" y="1589389"/>
            <a:ext cx="7671363" cy="2862322"/>
          </a:xfrm>
          <a:prstGeom prst="rect">
            <a:avLst/>
          </a:prstGeom>
          <a:noFill/>
        </p:spPr>
        <p:txBody>
          <a:bodyPr wrap="square">
            <a:spAutoFit/>
          </a:bodyPr>
          <a:lstStyle/>
          <a:p>
            <a:r>
              <a:rPr lang="en-US" sz="3600" dirty="0">
                <a:latin typeface="Aptos Display" panose="020B0004020202020204" pitchFamily="34" charset="0"/>
              </a:rPr>
              <a:t>Focus Question: How can we improve our solution?</a:t>
            </a:r>
          </a:p>
          <a:p>
            <a:endParaRPr lang="en-US" sz="3600" dirty="0">
              <a:latin typeface="Aptos Display" panose="020B0004020202020204" pitchFamily="34" charset="0"/>
            </a:endParaRPr>
          </a:p>
          <a:p>
            <a:r>
              <a:rPr lang="en-US" sz="3600" dirty="0">
                <a:latin typeface="Aptos Display" panose="020B0004020202020204" pitchFamily="34" charset="0"/>
              </a:rPr>
              <a:t>Learning Target: I can run an investigation to improve my solution.</a:t>
            </a:r>
          </a:p>
        </p:txBody>
      </p:sp>
      <p:pic>
        <p:nvPicPr>
          <p:cNvPr id="1026" name="Picture 2" descr="A diagram of a process&#10;&#10;Description automatically generated">
            <a:extLst>
              <a:ext uri="{FF2B5EF4-FFF2-40B4-BE49-F238E27FC236}">
                <a16:creationId xmlns:a16="http://schemas.microsoft.com/office/drawing/2014/main" id="{4253CF8B-685F-D4E0-38BC-42FF9B0F9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3235" y="1274224"/>
            <a:ext cx="3840279" cy="4779702"/>
          </a:xfrm>
          <a:prstGeom prst="rect">
            <a:avLst/>
          </a:prstGeom>
          <a:noFill/>
          <a:extLst>
            <a:ext uri="{909E8E84-426E-40DD-AFC4-6F175D3DCCD1}">
              <a14:hiddenFill xmlns:a14="http://schemas.microsoft.com/office/drawing/2010/main">
                <a:solidFill>
                  <a:srgbClr val="FFFFFF"/>
                </a:solidFill>
              </a14:hiddenFill>
            </a:ext>
          </a:extLst>
        </p:spPr>
      </p:pic>
      <p:sp>
        <p:nvSpPr>
          <p:cNvPr id="5" name="Arrow: Curved Up 4">
            <a:extLst>
              <a:ext uri="{FF2B5EF4-FFF2-40B4-BE49-F238E27FC236}">
                <a16:creationId xmlns:a16="http://schemas.microsoft.com/office/drawing/2014/main" id="{167726A5-068E-A7C6-77A8-1AC89752423E}"/>
              </a:ext>
            </a:extLst>
          </p:cNvPr>
          <p:cNvSpPr/>
          <p:nvPr/>
        </p:nvSpPr>
        <p:spPr>
          <a:xfrm rot="647110">
            <a:off x="1818487" y="4977766"/>
            <a:ext cx="6785587" cy="912221"/>
          </a:xfrm>
          <a:prstGeom prst="curvedUpArrow">
            <a:avLst>
              <a:gd name="adj1" fmla="val 25000"/>
              <a:gd name="adj2" fmla="val 77093"/>
              <a:gd name="adj3" fmla="val 25000"/>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0791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144B87D-D1BF-4BAA-F235-E2B54C2A2D2F}"/>
              </a:ext>
            </a:extLst>
          </p:cNvPr>
          <p:cNvPicPr>
            <a:picLocks noChangeAspect="1"/>
          </p:cNvPicPr>
          <p:nvPr/>
        </p:nvPicPr>
        <p:blipFill>
          <a:blip r:embed="rId3"/>
          <a:stretch>
            <a:fillRect/>
          </a:stretch>
        </p:blipFill>
        <p:spPr>
          <a:xfrm>
            <a:off x="1366684" y="117855"/>
            <a:ext cx="5075385" cy="6612883"/>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1" name="Picture 20">
            <a:extLst>
              <a:ext uri="{FF2B5EF4-FFF2-40B4-BE49-F238E27FC236}">
                <a16:creationId xmlns:a16="http://schemas.microsoft.com/office/drawing/2014/main" id="{E3265C2A-0A58-43AD-A406-8F4478E287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3" name="Content Placeholder 8">
            <a:extLst>
              <a:ext uri="{FF2B5EF4-FFF2-40B4-BE49-F238E27FC236}">
                <a16:creationId xmlns:a16="http://schemas.microsoft.com/office/drawing/2014/main" id="{57FA9E96-77BA-1BC0-E67F-21853919516E}"/>
              </a:ext>
            </a:extLst>
          </p:cNvPr>
          <p:cNvSpPr>
            <a:spLocks noGrp="1"/>
          </p:cNvSpPr>
          <p:nvPr>
            <p:ph sz="quarter" idx="13"/>
          </p:nvPr>
        </p:nvSpPr>
        <p:spPr>
          <a:xfrm>
            <a:off x="6629400" y="570787"/>
            <a:ext cx="4880390" cy="5405469"/>
          </a:xfrm>
        </p:spPr>
        <p:txBody>
          <a:bodyPr vert="horz" lIns="91440" tIns="45720" rIns="91440" bIns="45720" rtlCol="0" anchor="t">
            <a:noAutofit/>
          </a:bodyPr>
          <a:lstStyle/>
          <a:p>
            <a:pPr marL="0" indent="0">
              <a:buNone/>
            </a:pPr>
            <a:r>
              <a:rPr lang="en-US" sz="2800" b="1" cap="none" dirty="0">
                <a:latin typeface="Aptos Display" panose="020B0004020202020204" pitchFamily="34" charset="0"/>
              </a:rPr>
              <a:t>Why is it important to follow the procedure exactly?</a:t>
            </a:r>
          </a:p>
          <a:p>
            <a:pPr marL="0" indent="0">
              <a:buNone/>
            </a:pPr>
            <a:endParaRPr lang="en-US" sz="2800" cap="none" dirty="0">
              <a:latin typeface="Aptos Display" panose="020B0004020202020204" pitchFamily="34" charset="0"/>
            </a:endParaRPr>
          </a:p>
          <a:p>
            <a:pPr marL="0" indent="0">
              <a:buNone/>
            </a:pPr>
            <a:r>
              <a:rPr lang="en-US" sz="2800" cap="none" dirty="0">
                <a:latin typeface="Aptos Display" panose="020B0004020202020204" pitchFamily="34" charset="0"/>
              </a:rPr>
              <a:t>In your engineering team, look over the solution you modeled. Are there any adjustments you want to make before running the test?</a:t>
            </a:r>
          </a:p>
          <a:p>
            <a:pPr marL="0" indent="0">
              <a:buNone/>
            </a:pPr>
            <a:r>
              <a:rPr lang="en-US" sz="2800" cap="none" dirty="0">
                <a:latin typeface="Aptos Display" panose="020B0004020202020204" pitchFamily="34" charset="0"/>
              </a:rPr>
              <a:t>Run the test and record your observations on your </a:t>
            </a:r>
            <a:r>
              <a:rPr lang="en-US" sz="2800" cap="none" dirty="0">
                <a:solidFill>
                  <a:schemeClr val="tx2">
                    <a:lumMod val="75000"/>
                  </a:schemeClr>
                </a:solidFill>
                <a:latin typeface="Aptos Display" panose="020B0004020202020204" pitchFamily="34" charset="0"/>
                <a:hlinkClick r:id="rId5">
                  <a:extLst>
                    <a:ext uri="{A12FA001-AC4F-418D-AE19-62706E023703}">
                      <ahyp:hlinkClr xmlns:ahyp="http://schemas.microsoft.com/office/drawing/2018/hyperlinkcolor" val="tx"/>
                    </a:ext>
                  </a:extLst>
                </a:hlinkClick>
              </a:rPr>
              <a:t>data table</a:t>
            </a:r>
            <a:r>
              <a:rPr lang="en-US" sz="2800" cap="none" dirty="0">
                <a:latin typeface="Aptos Display" panose="020B0004020202020204" pitchFamily="34" charset="0"/>
              </a:rPr>
              <a:t>.</a:t>
            </a:r>
          </a:p>
        </p:txBody>
      </p:sp>
    </p:spTree>
    <p:extLst>
      <p:ext uri="{BB962C8B-B14F-4D97-AF65-F5344CB8AC3E}">
        <p14:creationId xmlns:p14="http://schemas.microsoft.com/office/powerpoint/2010/main" val="973539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FEB8-0984-CF3D-86E5-CBFA89958921}"/>
              </a:ext>
            </a:extLst>
          </p:cNvPr>
          <p:cNvSpPr>
            <a:spLocks noGrp="1"/>
          </p:cNvSpPr>
          <p:nvPr>
            <p:ph type="title"/>
          </p:nvPr>
        </p:nvSpPr>
        <p:spPr/>
        <p:txBody>
          <a:bodyPr/>
          <a:lstStyle/>
          <a:p>
            <a:r>
              <a:rPr lang="en-US" dirty="0"/>
              <a:t>Back-Pocket questions</a:t>
            </a:r>
          </a:p>
        </p:txBody>
      </p:sp>
      <p:sp>
        <p:nvSpPr>
          <p:cNvPr id="3" name="Content Placeholder 2">
            <a:extLst>
              <a:ext uri="{FF2B5EF4-FFF2-40B4-BE49-F238E27FC236}">
                <a16:creationId xmlns:a16="http://schemas.microsoft.com/office/drawing/2014/main" id="{AEC2166D-BFEA-ECEA-7504-F8B7B1EEBCDC}"/>
              </a:ext>
            </a:extLst>
          </p:cNvPr>
          <p:cNvSpPr>
            <a:spLocks noGrp="1"/>
          </p:cNvSpPr>
          <p:nvPr>
            <p:ph sz="quarter" idx="13"/>
          </p:nvPr>
        </p:nvSpPr>
        <p:spPr/>
        <p:txBody>
          <a:bodyPr>
            <a:normAutofit/>
          </a:bodyPr>
          <a:lstStyle/>
          <a:p>
            <a:pPr marL="0" indent="0">
              <a:buNone/>
            </a:pPr>
            <a:r>
              <a:rPr lang="en-US" sz="2800" cap="none" dirty="0"/>
              <a:t>Maintaining focus on the problem:</a:t>
            </a:r>
          </a:p>
          <a:p>
            <a:r>
              <a:rPr lang="en-US" sz="2800" cap="none" dirty="0"/>
              <a:t>What is the problem you are trying to solve?</a:t>
            </a:r>
          </a:p>
          <a:p>
            <a:r>
              <a:rPr lang="en-US" sz="2800" cap="none" dirty="0"/>
              <a:t>What are the criteria for success we are focused on?</a:t>
            </a:r>
          </a:p>
          <a:p>
            <a:r>
              <a:rPr lang="en-US" sz="2800" cap="none" dirty="0"/>
              <a:t>How are the criteria being measured when we test our solutions in the model?</a:t>
            </a:r>
          </a:p>
        </p:txBody>
      </p:sp>
    </p:spTree>
    <p:extLst>
      <p:ext uri="{BB962C8B-B14F-4D97-AF65-F5344CB8AC3E}">
        <p14:creationId xmlns:p14="http://schemas.microsoft.com/office/powerpoint/2010/main" val="915718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8689-8B93-7EB2-CEF9-0E8BC097066F}"/>
              </a:ext>
            </a:extLst>
          </p:cNvPr>
          <p:cNvSpPr>
            <a:spLocks noGrp="1"/>
          </p:cNvSpPr>
          <p:nvPr>
            <p:ph type="title"/>
          </p:nvPr>
        </p:nvSpPr>
        <p:spPr/>
        <p:txBody>
          <a:bodyPr/>
          <a:lstStyle/>
          <a:p>
            <a:r>
              <a:rPr lang="en-US" dirty="0"/>
              <a:t>Optional: Team observation sheets</a:t>
            </a:r>
          </a:p>
        </p:txBody>
      </p:sp>
      <p:sp>
        <p:nvSpPr>
          <p:cNvPr id="3" name="Content Placeholder 2">
            <a:extLst>
              <a:ext uri="{FF2B5EF4-FFF2-40B4-BE49-F238E27FC236}">
                <a16:creationId xmlns:a16="http://schemas.microsoft.com/office/drawing/2014/main" id="{EB56DD03-E2FB-BA36-B65F-0BC73DE9530D}"/>
              </a:ext>
            </a:extLst>
          </p:cNvPr>
          <p:cNvSpPr>
            <a:spLocks noGrp="1"/>
          </p:cNvSpPr>
          <p:nvPr>
            <p:ph sz="quarter" idx="13"/>
          </p:nvPr>
        </p:nvSpPr>
        <p:spPr/>
        <p:txBody>
          <a:bodyPr>
            <a:normAutofit fontScale="92500" lnSpcReduction="10000"/>
          </a:bodyPr>
          <a:lstStyle/>
          <a:p>
            <a:pPr marL="0" indent="0">
              <a:buNone/>
            </a:pPr>
            <a:r>
              <a:rPr lang="en-US" sz="2800" cap="none" dirty="0"/>
              <a:t>If you created the optional team observation sheets (printed photographs described on slide 4), have an observer add to the teacher model version as an example.</a:t>
            </a:r>
          </a:p>
          <a:p>
            <a:pPr marL="0" indent="0">
              <a:buNone/>
            </a:pPr>
            <a:endParaRPr lang="en-US" sz="2800" cap="none" dirty="0"/>
          </a:p>
          <a:p>
            <a:pPr marL="0" indent="0">
              <a:buNone/>
            </a:pPr>
            <a:r>
              <a:rPr lang="en-US" sz="2800" cap="none" dirty="0"/>
              <a:t>Provide each team’s observer the sheet and a brightly colored pen to record observations. Other team members can add to the observations after the procedure is complete.</a:t>
            </a:r>
          </a:p>
        </p:txBody>
      </p:sp>
    </p:spTree>
    <p:extLst>
      <p:ext uri="{BB962C8B-B14F-4D97-AF65-F5344CB8AC3E}">
        <p14:creationId xmlns:p14="http://schemas.microsoft.com/office/powerpoint/2010/main" val="234494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FB47-40BB-ADC9-561A-3E93C76F1B31}"/>
              </a:ext>
            </a:extLst>
          </p:cNvPr>
          <p:cNvSpPr>
            <a:spLocks noGrp="1"/>
          </p:cNvSpPr>
          <p:nvPr>
            <p:ph type="title"/>
          </p:nvPr>
        </p:nvSpPr>
        <p:spPr>
          <a:xfrm>
            <a:off x="913775" y="256890"/>
            <a:ext cx="10364451" cy="1596177"/>
          </a:xfrm>
        </p:spPr>
        <p:txBody>
          <a:bodyPr/>
          <a:lstStyle/>
          <a:p>
            <a:r>
              <a:rPr lang="en-US" dirty="0"/>
              <a:t>Analyze test results</a:t>
            </a:r>
          </a:p>
        </p:txBody>
      </p:sp>
      <p:sp>
        <p:nvSpPr>
          <p:cNvPr id="3" name="Content Placeholder 2">
            <a:extLst>
              <a:ext uri="{FF2B5EF4-FFF2-40B4-BE49-F238E27FC236}">
                <a16:creationId xmlns:a16="http://schemas.microsoft.com/office/drawing/2014/main" id="{4648558B-D242-31D7-BB6F-4E4AF8C92E2C}"/>
              </a:ext>
            </a:extLst>
          </p:cNvPr>
          <p:cNvSpPr>
            <a:spLocks noGrp="1"/>
          </p:cNvSpPr>
          <p:nvPr>
            <p:ph sz="quarter" idx="13"/>
          </p:nvPr>
        </p:nvSpPr>
        <p:spPr>
          <a:xfrm>
            <a:off x="913149" y="1436914"/>
            <a:ext cx="10364451" cy="3837675"/>
          </a:xfrm>
        </p:spPr>
        <p:txBody>
          <a:bodyPr vert="horz" lIns="91440" tIns="45720" rIns="91440" bIns="45720" rtlCol="0" anchor="t">
            <a:noAutofit/>
          </a:bodyPr>
          <a:lstStyle/>
          <a:p>
            <a:pPr marL="0" indent="0">
              <a:buNone/>
            </a:pPr>
            <a:r>
              <a:rPr lang="en-US" sz="2800" cap="none" dirty="0">
                <a:latin typeface="Aptos Display" panose="020B0004020202020204" pitchFamily="34" charset="0"/>
              </a:rPr>
              <a:t>Questions to consider:</a:t>
            </a:r>
          </a:p>
          <a:p>
            <a:r>
              <a:rPr lang="en-US" sz="2800" cap="none" dirty="0">
                <a:latin typeface="Aptos Display" panose="020B0004020202020204" pitchFamily="34" charset="0"/>
              </a:rPr>
              <a:t>How did your results compare to the results from the teacher model?</a:t>
            </a:r>
          </a:p>
          <a:p>
            <a:r>
              <a:rPr lang="en-US" sz="2800" cap="none" dirty="0">
                <a:latin typeface="Aptos Display" panose="020B0004020202020204" pitchFamily="34" charset="0"/>
              </a:rPr>
              <a:t>Did you reduce the amount of ml? If so, by how much? (Add this to #1 at the bottom of the data table.)</a:t>
            </a:r>
          </a:p>
          <a:p>
            <a:r>
              <a:rPr lang="en-US" sz="2800" cap="none" dirty="0">
                <a:latin typeface="Aptos Display" panose="020B0004020202020204" pitchFamily="34" charset="0"/>
              </a:rPr>
              <a:t>What did you observe during the procedure?</a:t>
            </a:r>
          </a:p>
          <a:p>
            <a:r>
              <a:rPr lang="en-US" sz="2800" cap="none" dirty="0">
                <a:latin typeface="Aptos Display" panose="020B0004020202020204" pitchFamily="34" charset="0"/>
              </a:rPr>
              <a:t>Does anything you observed help explain the results of the trial?</a:t>
            </a:r>
          </a:p>
          <a:p>
            <a:r>
              <a:rPr lang="en-US" sz="2800" cap="none" dirty="0">
                <a:latin typeface="Aptos Display" panose="020B0004020202020204" pitchFamily="34" charset="0"/>
              </a:rPr>
              <a:t>Does anything you learned earlier in the unit help explain your results?</a:t>
            </a:r>
          </a:p>
          <a:p>
            <a:r>
              <a:rPr lang="en-US" sz="2800" cap="none" dirty="0">
                <a:latin typeface="Aptos Display" panose="020B0004020202020204" pitchFamily="34" charset="0"/>
              </a:rPr>
              <a:t>Are there changes you could make that would help your solution work better?</a:t>
            </a:r>
          </a:p>
        </p:txBody>
      </p:sp>
    </p:spTree>
    <p:extLst>
      <p:ext uri="{BB962C8B-B14F-4D97-AF65-F5344CB8AC3E}">
        <p14:creationId xmlns:p14="http://schemas.microsoft.com/office/powerpoint/2010/main" val="807442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333A-34AF-2070-56AE-15D282BD3671}"/>
              </a:ext>
            </a:extLst>
          </p:cNvPr>
          <p:cNvSpPr>
            <a:spLocks noGrp="1"/>
          </p:cNvSpPr>
          <p:nvPr>
            <p:ph type="title"/>
          </p:nvPr>
        </p:nvSpPr>
        <p:spPr>
          <a:xfrm>
            <a:off x="913775" y="295636"/>
            <a:ext cx="10364451" cy="1596177"/>
          </a:xfrm>
        </p:spPr>
        <p:txBody>
          <a:bodyPr/>
          <a:lstStyle/>
          <a:p>
            <a:r>
              <a:rPr lang="en-US" dirty="0"/>
              <a:t>Back-pocket questions</a:t>
            </a:r>
          </a:p>
        </p:txBody>
      </p:sp>
      <p:sp>
        <p:nvSpPr>
          <p:cNvPr id="3" name="Content Placeholder 2">
            <a:extLst>
              <a:ext uri="{FF2B5EF4-FFF2-40B4-BE49-F238E27FC236}">
                <a16:creationId xmlns:a16="http://schemas.microsoft.com/office/drawing/2014/main" id="{B281CF2F-45C4-9D96-D84F-E5DF8515094F}"/>
              </a:ext>
            </a:extLst>
          </p:cNvPr>
          <p:cNvSpPr>
            <a:spLocks noGrp="1"/>
          </p:cNvSpPr>
          <p:nvPr>
            <p:ph sz="quarter" idx="13"/>
          </p:nvPr>
        </p:nvSpPr>
        <p:spPr>
          <a:xfrm>
            <a:off x="913774" y="1514685"/>
            <a:ext cx="10363826" cy="4852096"/>
          </a:xfrm>
        </p:spPr>
        <p:txBody>
          <a:bodyPr vert="horz" lIns="91440" tIns="45720" rIns="91440" bIns="45720" rtlCol="0" anchor="t">
            <a:normAutofit fontScale="92500" lnSpcReduction="10000"/>
          </a:bodyPr>
          <a:lstStyle/>
          <a:p>
            <a:pPr marL="0" indent="0">
              <a:buNone/>
            </a:pPr>
            <a:r>
              <a:rPr lang="en-US" u="sng" cap="none" dirty="0"/>
              <a:t>Observations</a:t>
            </a:r>
          </a:p>
          <a:p>
            <a:r>
              <a:rPr lang="en-US" cap="none" dirty="0"/>
              <a:t>Where did you observe runoff occurring?</a:t>
            </a:r>
          </a:p>
          <a:p>
            <a:r>
              <a:rPr lang="en-US" cap="none" dirty="0"/>
              <a:t>Was there a certain point that the solution stopped working?</a:t>
            </a:r>
          </a:p>
          <a:p>
            <a:r>
              <a:rPr lang="en-US" cap="none" dirty="0"/>
              <a:t>Was your solution able to handle the amount of water added to the model?</a:t>
            </a:r>
          </a:p>
          <a:p>
            <a:r>
              <a:rPr lang="en-US" cap="none" dirty="0"/>
              <a:t>What happened when there was more water added than your solution could handle?</a:t>
            </a:r>
          </a:p>
          <a:p>
            <a:pPr marL="0" indent="0">
              <a:buNone/>
            </a:pPr>
            <a:r>
              <a:rPr lang="en-US" u="sng" cap="none" dirty="0"/>
              <a:t>Optimizing</a:t>
            </a:r>
          </a:p>
          <a:p>
            <a:r>
              <a:rPr lang="en-US" cap="none" dirty="0"/>
              <a:t>Does you model seem to be working?</a:t>
            </a:r>
          </a:p>
          <a:p>
            <a:r>
              <a:rPr lang="en-US" cap="none" dirty="0"/>
              <a:t>What worked well?</a:t>
            </a:r>
          </a:p>
          <a:p>
            <a:r>
              <a:rPr lang="en-US" cap="none" dirty="0"/>
              <a:t>Were there failure points you would want to fix?</a:t>
            </a:r>
          </a:p>
          <a:p>
            <a:r>
              <a:rPr lang="en-US" cap="none" dirty="0"/>
              <a:t>Did the solution cause any new problems?</a:t>
            </a:r>
          </a:p>
          <a:p>
            <a:r>
              <a:rPr lang="en-US" cap="none" dirty="0"/>
              <a:t>What would you want to do to improve your design?</a:t>
            </a:r>
          </a:p>
        </p:txBody>
      </p:sp>
    </p:spTree>
    <p:extLst>
      <p:ext uri="{BB962C8B-B14F-4D97-AF65-F5344CB8AC3E}">
        <p14:creationId xmlns:p14="http://schemas.microsoft.com/office/powerpoint/2010/main" val="91823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B6071-B842-BD63-D9AE-7F073E32DECE}"/>
              </a:ext>
            </a:extLst>
          </p:cNvPr>
          <p:cNvSpPr>
            <a:spLocks noGrp="1"/>
          </p:cNvSpPr>
          <p:nvPr>
            <p:ph type="title"/>
          </p:nvPr>
        </p:nvSpPr>
        <p:spPr/>
        <p:txBody>
          <a:bodyPr/>
          <a:lstStyle/>
          <a:p>
            <a:r>
              <a:rPr lang="en-US" dirty="0"/>
              <a:t>Personal reflection</a:t>
            </a:r>
          </a:p>
        </p:txBody>
      </p:sp>
      <p:sp>
        <p:nvSpPr>
          <p:cNvPr id="3" name="Content Placeholder 2">
            <a:extLst>
              <a:ext uri="{FF2B5EF4-FFF2-40B4-BE49-F238E27FC236}">
                <a16:creationId xmlns:a16="http://schemas.microsoft.com/office/drawing/2014/main" id="{BC6E648D-11CC-7DD0-048F-E6EFD103A001}"/>
              </a:ext>
            </a:extLst>
          </p:cNvPr>
          <p:cNvSpPr>
            <a:spLocks noGrp="1"/>
          </p:cNvSpPr>
          <p:nvPr>
            <p:ph sz="quarter" idx="13"/>
          </p:nvPr>
        </p:nvSpPr>
        <p:spPr>
          <a:xfrm>
            <a:off x="913774" y="3069771"/>
            <a:ext cx="10363826" cy="3108886"/>
          </a:xfrm>
        </p:spPr>
        <p:txBody>
          <a:bodyPr vert="horz" lIns="91440" tIns="45720" rIns="91440" bIns="45720" rtlCol="0" anchor="t">
            <a:normAutofit/>
          </a:bodyPr>
          <a:lstStyle/>
          <a:p>
            <a:pPr marL="0" indent="0">
              <a:buNone/>
            </a:pPr>
            <a:r>
              <a:rPr lang="en-US" sz="3200" cap="none" dirty="0">
                <a:latin typeface="Aptos Display" panose="020B0004020202020204" pitchFamily="34" charset="0"/>
              </a:rPr>
              <a:t>Answer questions 2 &amp; 3 on your </a:t>
            </a:r>
            <a:r>
              <a:rPr lang="en-US" sz="3200" b="1" cap="none" dirty="0">
                <a:latin typeface="Aptos Display" panose="020B0004020202020204" pitchFamily="34" charset="0"/>
              </a:rPr>
              <a:t>Measuring Stormwater </a:t>
            </a:r>
            <a:r>
              <a:rPr lang="en-US" sz="3200" cap="none" dirty="0">
                <a:latin typeface="Aptos Display" panose="020B0004020202020204" pitchFamily="34" charset="0"/>
                <a:hlinkClick r:id="rId3"/>
              </a:rPr>
              <a:t>Data Sheet</a:t>
            </a:r>
            <a:r>
              <a:rPr lang="en-US" sz="3200" cap="none" dirty="0">
                <a:latin typeface="Aptos Display" panose="020B0004020202020204" pitchFamily="34" charset="0"/>
              </a:rPr>
              <a:t>:</a:t>
            </a:r>
          </a:p>
          <a:p>
            <a:pPr marL="0" indent="0">
              <a:buNone/>
            </a:pPr>
            <a:r>
              <a:rPr lang="en-US" sz="3200" cap="none" dirty="0">
                <a:latin typeface="Aptos Display" panose="020B0004020202020204" pitchFamily="34" charset="0"/>
              </a:rPr>
              <a:t>2. If we were to make changes to our model, I would…</a:t>
            </a:r>
          </a:p>
          <a:p>
            <a:pPr marL="0" indent="0">
              <a:buNone/>
            </a:pPr>
            <a:r>
              <a:rPr lang="en-US" sz="3200" cap="none" dirty="0">
                <a:latin typeface="Aptos Display" panose="020B0004020202020204" pitchFamily="34" charset="0"/>
              </a:rPr>
              <a:t>3. A lesson from our investigation to share with the class is…</a:t>
            </a:r>
          </a:p>
        </p:txBody>
      </p:sp>
      <p:pic>
        <p:nvPicPr>
          <p:cNvPr id="5" name="Picture 4">
            <a:extLst>
              <a:ext uri="{FF2B5EF4-FFF2-40B4-BE49-F238E27FC236}">
                <a16:creationId xmlns:a16="http://schemas.microsoft.com/office/drawing/2014/main" id="{2AE42550-11B9-7BED-9257-8DA346E7FE37}"/>
              </a:ext>
            </a:extLst>
          </p:cNvPr>
          <p:cNvPicPr>
            <a:picLocks noChangeAspect="1"/>
          </p:cNvPicPr>
          <p:nvPr/>
        </p:nvPicPr>
        <p:blipFill>
          <a:blip r:embed="rId4">
            <a:duotone>
              <a:schemeClr val="accent1">
                <a:shade val="45000"/>
                <a:satMod val="135000"/>
              </a:schemeClr>
              <a:prstClr val="white"/>
            </a:duotone>
          </a:blip>
          <a:stretch>
            <a:fillRect/>
          </a:stretch>
        </p:blipFill>
        <p:spPr>
          <a:xfrm>
            <a:off x="8964386" y="118407"/>
            <a:ext cx="3020000" cy="2951364"/>
          </a:xfrm>
          <a:prstGeom prst="rect">
            <a:avLst/>
          </a:prstGeom>
        </p:spPr>
      </p:pic>
    </p:spTree>
    <p:extLst>
      <p:ext uri="{BB962C8B-B14F-4D97-AF65-F5344CB8AC3E}">
        <p14:creationId xmlns:p14="http://schemas.microsoft.com/office/powerpoint/2010/main" val="691691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10AF-06E1-47BE-A526-4B8BA76D292D}"/>
              </a:ext>
            </a:extLst>
          </p:cNvPr>
          <p:cNvSpPr>
            <a:spLocks noGrp="1"/>
          </p:cNvSpPr>
          <p:nvPr>
            <p:ph type="title"/>
          </p:nvPr>
        </p:nvSpPr>
        <p:spPr/>
        <p:txBody>
          <a:bodyPr/>
          <a:lstStyle/>
          <a:p>
            <a:r>
              <a:rPr lang="en-US" dirty="0"/>
              <a:t>Examining Student work</a:t>
            </a:r>
          </a:p>
        </p:txBody>
      </p:sp>
      <p:sp>
        <p:nvSpPr>
          <p:cNvPr id="3" name="Content Placeholder 2">
            <a:extLst>
              <a:ext uri="{FF2B5EF4-FFF2-40B4-BE49-F238E27FC236}">
                <a16:creationId xmlns:a16="http://schemas.microsoft.com/office/drawing/2014/main" id="{2343BE6E-604F-FF6C-20BF-17E13BBDF9E8}"/>
              </a:ext>
            </a:extLst>
          </p:cNvPr>
          <p:cNvSpPr>
            <a:spLocks noGrp="1"/>
          </p:cNvSpPr>
          <p:nvPr>
            <p:ph sz="quarter" idx="13"/>
          </p:nvPr>
        </p:nvSpPr>
        <p:spPr/>
        <p:txBody>
          <a:bodyPr>
            <a:normAutofit/>
          </a:bodyPr>
          <a:lstStyle/>
          <a:p>
            <a:pPr marL="0" indent="0">
              <a:buNone/>
            </a:pPr>
            <a:r>
              <a:rPr lang="en-US" sz="3200" cap="none" dirty="0"/>
              <a:t>Consider the test results and learnings and whether they will be able to support choosing a “best” solution in the next lesson. Have students been able to identify what they learned? Will their data support making a decision? Do you need to revisit the test, data, or learnings before proceeding?</a:t>
            </a:r>
          </a:p>
        </p:txBody>
      </p:sp>
    </p:spTree>
    <p:extLst>
      <p:ext uri="{BB962C8B-B14F-4D97-AF65-F5344CB8AC3E}">
        <p14:creationId xmlns:p14="http://schemas.microsoft.com/office/powerpoint/2010/main" val="11753369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8" ma:contentTypeDescription="Create a new document." ma:contentTypeScope="" ma:versionID="e235aa7a254a8adb1037803b533497bb">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5c3cbdb356c0679d3d3b278801a51f5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7E2C6F2-7A8F-4EB8-B6DA-EDD7177D7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AFF2E0-8B21-4374-978F-3807B5E0EFBA}">
  <ds:schemaRefs>
    <ds:schemaRef ds:uri="http://schemas.microsoft.com/sharepoint/v3/contenttype/forms"/>
  </ds:schemaRefs>
</ds:datastoreItem>
</file>

<file path=customXml/itemProps3.xml><?xml version="1.0" encoding="utf-8"?>
<ds:datastoreItem xmlns:ds="http://schemas.openxmlformats.org/officeDocument/2006/customXml" ds:itemID="{A011F79D-C0AF-4361-A496-3A68E286146D}">
  <ds:schemaRef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72dab5ac-ebd7-4489-96fd-5e04b1b08638"/>
    <ds:schemaRef ds:uri="http://purl.org/dc/dcmitype/"/>
    <ds:schemaRef ds:uri="http://purl.org/dc/terms/"/>
    <ds:schemaRef ds:uri="http://schemas.microsoft.com/office/infopath/2007/PartnerControls"/>
    <ds:schemaRef ds:uri="188c5fa1-f80e-45c6-a801-680064d87fe8"/>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Droplet</Template>
  <TotalTime>27046</TotalTime>
  <Words>778</Words>
  <Application>Microsoft Office PowerPoint</Application>
  <PresentationFormat>Widescreen</PresentationFormat>
  <Paragraphs>74</Paragraphs>
  <Slides>12</Slides>
  <Notes>8</Notes>
  <HiddenSlides>6</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Aptos</vt:lpstr>
      <vt:lpstr>Aptos Display</vt:lpstr>
      <vt:lpstr>Arial</vt:lpstr>
      <vt:lpstr>Avenir Next LT Pro Demi</vt:lpstr>
      <vt:lpstr>Calibri</vt:lpstr>
      <vt:lpstr>Tw Cen MT</vt:lpstr>
      <vt:lpstr>Droplet</vt:lpstr>
      <vt:lpstr>Office Theme</vt:lpstr>
      <vt:lpstr>Community waters Science unit</vt:lpstr>
      <vt:lpstr>Testing solutions</vt:lpstr>
      <vt:lpstr>Teacher background/context</vt:lpstr>
      <vt:lpstr>Decision point</vt:lpstr>
      <vt:lpstr>Testing solutions</vt:lpstr>
      <vt:lpstr>PowerPoint Presentation</vt:lpstr>
      <vt:lpstr>Back-Pocket questions</vt:lpstr>
      <vt:lpstr>Optional: Team observation sheets</vt:lpstr>
      <vt:lpstr>Analyze test results</vt:lpstr>
      <vt:lpstr>Back-pocket questions</vt:lpstr>
      <vt:lpstr>Personal reflection</vt:lpstr>
      <vt:lpstr>Examining Student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Christiansen</dc:creator>
  <cp:lastModifiedBy>Celina Steiger</cp:lastModifiedBy>
  <cp:revision>43</cp:revision>
  <dcterms:created xsi:type="dcterms:W3CDTF">2022-10-13T18:02:23Z</dcterms:created>
  <dcterms:modified xsi:type="dcterms:W3CDTF">2025-01-16T19:34:31Z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