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14"/>
  </p:notesMasterIdLst>
  <p:sldIdLst>
    <p:sldId id="272" r:id="rId5"/>
    <p:sldId id="273" r:id="rId6"/>
    <p:sldId id="301" r:id="rId7"/>
    <p:sldId id="296" r:id="rId8"/>
    <p:sldId id="258" r:id="rId9"/>
    <p:sldId id="297" r:id="rId10"/>
    <p:sldId id="293" r:id="rId11"/>
    <p:sldId id="291" r:id="rId12"/>
    <p:sldId id="302"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5F829CD-9A64-41AB-820C-06D6B7B880E6}" v="2" dt="2025-01-16T19:24:09.54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972" autoAdjust="0"/>
    <p:restoredTop sz="94660"/>
  </p:normalViewPr>
  <p:slideViewPr>
    <p:cSldViewPr snapToGrid="0">
      <p:cViewPr varScale="1">
        <p:scale>
          <a:sx n="58" d="100"/>
          <a:sy n="58" d="100"/>
        </p:scale>
        <p:origin x="96" y="24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ableStyles" Target="tableStyle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presProps" Target="presProps.xml"/><Relationship Id="rId10" Type="http://schemas.openxmlformats.org/officeDocument/2006/relationships/slide" Target="slides/slide6.xml"/><Relationship Id="rId19"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C71F9D9-EBC8-4C09-BA7A-AF05D6039509}" type="datetimeFigureOut">
              <a:t>1/15/2025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139E209-6C73-4378-840C-3602E5CAC56C}" type="slidenum">
              <a:t>‹#›</a:t>
            </a:fld>
            <a:endParaRPr lang="en-US"/>
          </a:p>
        </p:txBody>
      </p:sp>
    </p:spTree>
    <p:extLst>
      <p:ext uri="{BB962C8B-B14F-4D97-AF65-F5344CB8AC3E}">
        <p14:creationId xmlns:p14="http://schemas.microsoft.com/office/powerpoint/2010/main" val="386432932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5385074-AD48-A040-968E-90D48C77894A}" type="slidenum">
              <a:rPr lang="en-US" smtClean="0"/>
              <a:t>1</a:t>
            </a:fld>
            <a:endParaRPr lang="en-US"/>
          </a:p>
        </p:txBody>
      </p:sp>
    </p:spTree>
    <p:extLst>
      <p:ext uri="{BB962C8B-B14F-4D97-AF65-F5344CB8AC3E}">
        <p14:creationId xmlns:p14="http://schemas.microsoft.com/office/powerpoint/2010/main" val="131783328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5385074-AD48-A040-968E-90D48C77894A}" type="slidenum">
              <a:rPr lang="en-US" smtClean="0"/>
              <a:t>2</a:t>
            </a:fld>
            <a:endParaRPr lang="en-US"/>
          </a:p>
        </p:txBody>
      </p:sp>
    </p:spTree>
    <p:extLst>
      <p:ext uri="{BB962C8B-B14F-4D97-AF65-F5344CB8AC3E}">
        <p14:creationId xmlns:p14="http://schemas.microsoft.com/office/powerpoint/2010/main" val="200970932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5385074-AD48-A040-968E-90D48C77894A}" type="slidenum">
              <a:rPr lang="en-US" smtClean="0"/>
              <a:t>3</a:t>
            </a:fld>
            <a:endParaRPr lang="en-US"/>
          </a:p>
        </p:txBody>
      </p:sp>
    </p:spTree>
    <p:extLst>
      <p:ext uri="{BB962C8B-B14F-4D97-AF65-F5344CB8AC3E}">
        <p14:creationId xmlns:p14="http://schemas.microsoft.com/office/powerpoint/2010/main" val="409389266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ea typeface="Calibri"/>
              <a:cs typeface="Calibri"/>
            </a:endParaRPr>
          </a:p>
        </p:txBody>
      </p:sp>
      <p:sp>
        <p:nvSpPr>
          <p:cNvPr id="4" name="Slide Number Placeholder 3"/>
          <p:cNvSpPr>
            <a:spLocks noGrp="1"/>
          </p:cNvSpPr>
          <p:nvPr>
            <p:ph type="sldNum" sz="quarter" idx="5"/>
          </p:nvPr>
        </p:nvSpPr>
        <p:spPr/>
        <p:txBody>
          <a:bodyPr/>
          <a:lstStyle/>
          <a:p>
            <a:fld id="{55385074-AD48-A040-968E-90D48C77894A}" type="slidenum">
              <a:rPr lang="en-US" smtClean="0"/>
              <a:t>4</a:t>
            </a:fld>
            <a:endParaRPr lang="en-US"/>
          </a:p>
        </p:txBody>
      </p:sp>
    </p:spTree>
    <p:extLst>
      <p:ext uri="{BB962C8B-B14F-4D97-AF65-F5344CB8AC3E}">
        <p14:creationId xmlns:p14="http://schemas.microsoft.com/office/powerpoint/2010/main" val="325407517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highlight>
                <a:srgbClr val="FFFF00"/>
              </a:highlight>
            </a:endParaRPr>
          </a:p>
        </p:txBody>
      </p:sp>
      <p:sp>
        <p:nvSpPr>
          <p:cNvPr id="4" name="Slide Number Placeholder 3"/>
          <p:cNvSpPr>
            <a:spLocks noGrp="1"/>
          </p:cNvSpPr>
          <p:nvPr>
            <p:ph type="sldNum" sz="quarter" idx="5"/>
          </p:nvPr>
        </p:nvSpPr>
        <p:spPr/>
        <p:txBody>
          <a:bodyPr/>
          <a:lstStyle/>
          <a:p>
            <a:fld id="{55385074-AD48-A040-968E-90D48C77894A}" type="slidenum">
              <a:rPr lang="en-US" smtClean="0"/>
              <a:t>5</a:t>
            </a:fld>
            <a:endParaRPr lang="en-US"/>
          </a:p>
        </p:txBody>
      </p:sp>
    </p:spTree>
    <p:extLst>
      <p:ext uri="{BB962C8B-B14F-4D97-AF65-F5344CB8AC3E}">
        <p14:creationId xmlns:p14="http://schemas.microsoft.com/office/powerpoint/2010/main" val="246015072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ea typeface="Calibri"/>
              <a:cs typeface="Calibri"/>
            </a:endParaRPr>
          </a:p>
        </p:txBody>
      </p:sp>
      <p:sp>
        <p:nvSpPr>
          <p:cNvPr id="4" name="Slide Number Placeholder 3"/>
          <p:cNvSpPr>
            <a:spLocks noGrp="1"/>
          </p:cNvSpPr>
          <p:nvPr>
            <p:ph type="sldNum" sz="quarter" idx="5"/>
          </p:nvPr>
        </p:nvSpPr>
        <p:spPr/>
        <p:txBody>
          <a:bodyPr/>
          <a:lstStyle/>
          <a:p>
            <a:fld id="{55385074-AD48-A040-968E-90D48C77894A}" type="slidenum">
              <a:rPr lang="en-US" smtClean="0"/>
              <a:t>6</a:t>
            </a:fld>
            <a:endParaRPr lang="en-US"/>
          </a:p>
        </p:txBody>
      </p:sp>
    </p:spTree>
    <p:extLst>
      <p:ext uri="{BB962C8B-B14F-4D97-AF65-F5344CB8AC3E}">
        <p14:creationId xmlns:p14="http://schemas.microsoft.com/office/powerpoint/2010/main" val="202952906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1/15/2025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3853878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1/15/2025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9491384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46CE7D5-CF57-46EF-B807-FDD0502418D4}" type="datetimeFigureOut">
              <a:rPr lang="en-US" smtClean="0"/>
              <a:t>1/15/2025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5915245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46CE7D5-CF57-46EF-B807-FDD0502418D4}" type="datetimeFigureOut">
              <a:rPr lang="en-US" smtClean="0"/>
              <a:t>1/15/2025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2030920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46CE7D5-CF57-46EF-B807-FDD0502418D4}" type="datetimeFigureOut">
              <a:rPr lang="en-US" smtClean="0"/>
              <a:t>1/15/2025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7331723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46CE7D5-CF57-46EF-B807-FDD0502418D4}" type="datetimeFigureOut">
              <a:rPr lang="en-US" smtClean="0"/>
              <a:t>1/15/2025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2103125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6CE7D5-CF57-46EF-B807-FDD0502418D4}" type="datetimeFigureOut">
              <a:rPr lang="en-US" smtClean="0"/>
              <a:t>1/15/2025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463889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1/15/2025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718414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1/15/2025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7189582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1/15/2025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2029054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1/15/2025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47944565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n-US"/>
              <a:t>Click to edit Master title style</a:t>
            </a:r>
            <a:endParaRPr lang="en-US" dirty="0"/>
          </a:p>
        </p:txBody>
      </p:sp>
      <p:sp>
        <p:nvSpPr>
          <p:cNvPr id="12" name="Content Placeholder 2"/>
          <p:cNvSpPr>
            <a:spLocks noGrp="1"/>
          </p:cNvSpPr>
          <p:nvPr>
            <p:ph sz="quarter" idx="13"/>
          </p:nvPr>
        </p:nvSpPr>
        <p:spPr>
          <a:xfrm>
            <a:off x="913774" y="2367092"/>
            <a:ext cx="10363826" cy="342410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1/15/2025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24233121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846CE7D5-CF57-46EF-B807-FDD0502418D4}" type="datetimeFigureOut">
              <a:rPr lang="en-US" smtClean="0"/>
              <a:t>1/15/2025</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330EA680-D336-4FF7-8B7A-9848BB0A1C32}" type="slidenum">
              <a:rPr lang="en-US" smtClean="0"/>
              <a:t>‹#›</a:t>
            </a:fld>
            <a:endParaRPr lang="en-US"/>
          </a:p>
        </p:txBody>
      </p:sp>
    </p:spTree>
    <p:extLst>
      <p:ext uri="{BB962C8B-B14F-4D97-AF65-F5344CB8AC3E}">
        <p14:creationId xmlns:p14="http://schemas.microsoft.com/office/powerpoint/2010/main" val="246095407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jpg"/></Relationships>
</file>

<file path=ppt/slides/_rels/slide2.xml.rels><?xml version="1.0" encoding="UTF-8" standalone="yes"?>
<Relationships xmlns="http://schemas.openxmlformats.org/package/2006/relationships"><Relationship Id="rId3" Type="http://schemas.openxmlformats.org/officeDocument/2006/relationships/hyperlink" Target="https://communitywaters.org/teaching-community-waters/lesson-11-communicating-our-results/" TargetMode="External"/><Relationship Id="rId2" Type="http://schemas.openxmlformats.org/officeDocument/2006/relationships/notesSlide" Target="../notesSlides/notesSlide2.xml"/><Relationship Id="rId1" Type="http://schemas.openxmlformats.org/officeDocument/2006/relationships/slideLayout" Target="../slideLayouts/slideLayout12.xml"/><Relationship Id="rId4" Type="http://schemas.openxmlformats.org/officeDocument/2006/relationships/image" Target="../media/image5.emf"/></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hyperlink" Target="https://communitywaters.org/wp-content/uploads/2022/11/tacoma-community-waters-manual-sy2022-23.pdf" TargetMode="External"/><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0000"/>
                <a:lumMod val="110000"/>
              </a:schemeClr>
            </a:gs>
            <a:gs pos="100000">
              <a:schemeClr val="bg1">
                <a:shade val="64000"/>
                <a:lumMod val="88000"/>
              </a:schemeClr>
            </a:gs>
          </a:gsLst>
          <a:lin ang="5400000" scaled="0"/>
        </a:gradFill>
        <a:effectLst/>
      </p:bgPr>
    </p:bg>
    <p:spTree>
      <p:nvGrpSpPr>
        <p:cNvPr id="1" name=""/>
        <p:cNvGrpSpPr/>
        <p:nvPr/>
      </p:nvGrpSpPr>
      <p:grpSpPr>
        <a:xfrm>
          <a:off x="0" y="0"/>
          <a:ext cx="0" cy="0"/>
          <a:chOff x="0" y="0"/>
          <a:chExt cx="0" cy="0"/>
        </a:xfrm>
      </p:grpSpPr>
      <p:pic>
        <p:nvPicPr>
          <p:cNvPr id="4" name="Content Placeholder 4">
            <a:extLst>
              <a:ext uri="{FF2B5EF4-FFF2-40B4-BE49-F238E27FC236}">
                <a16:creationId xmlns:a16="http://schemas.microsoft.com/office/drawing/2014/main" id="{8B11748C-FEAF-4158-0BAF-060F38BBBF07}"/>
              </a:ext>
            </a:extLst>
          </p:cNvPr>
          <p:cNvPicPr>
            <a:picLocks noChangeAspect="1"/>
          </p:cNvPicPr>
          <p:nvPr/>
        </p:nvPicPr>
        <p:blipFill rotWithShape="1">
          <a:blip r:embed="rId3"/>
          <a:srcRect r="1376" b="-1"/>
          <a:stretch/>
        </p:blipFill>
        <p:spPr>
          <a:xfrm>
            <a:off x="1710884" y="957486"/>
            <a:ext cx="8816578" cy="3285330"/>
          </a:xfrm>
          <a:prstGeom prst="roundRect">
            <a:avLst>
              <a:gd name="adj" fmla="val 5301"/>
            </a:avLst>
          </a:prstGeom>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pic>
      <p:sp>
        <p:nvSpPr>
          <p:cNvPr id="2" name="Title 1">
            <a:extLst>
              <a:ext uri="{FF2B5EF4-FFF2-40B4-BE49-F238E27FC236}">
                <a16:creationId xmlns:a16="http://schemas.microsoft.com/office/drawing/2014/main" id="{C842E2BB-67EF-659E-64F5-DF54A5B76DCE}"/>
              </a:ext>
            </a:extLst>
          </p:cNvPr>
          <p:cNvSpPr>
            <a:spLocks noGrp="1"/>
          </p:cNvSpPr>
          <p:nvPr>
            <p:ph type="ctrTitle"/>
          </p:nvPr>
        </p:nvSpPr>
        <p:spPr>
          <a:xfrm>
            <a:off x="635211" y="4562855"/>
            <a:ext cx="10916365" cy="1137554"/>
          </a:xfrm>
        </p:spPr>
        <p:txBody>
          <a:bodyPr>
            <a:normAutofit fontScale="90000"/>
          </a:bodyPr>
          <a:lstStyle/>
          <a:p>
            <a:r>
              <a:rPr lang="en-US" dirty="0">
                <a:latin typeface="Avenir Next LT Pro Demi"/>
              </a:rPr>
              <a:t>Community Waters Science Unit</a:t>
            </a:r>
          </a:p>
        </p:txBody>
      </p:sp>
      <p:sp>
        <p:nvSpPr>
          <p:cNvPr id="3" name="Subtitle 2">
            <a:extLst>
              <a:ext uri="{FF2B5EF4-FFF2-40B4-BE49-F238E27FC236}">
                <a16:creationId xmlns:a16="http://schemas.microsoft.com/office/drawing/2014/main" id="{E06D1CB5-CFB3-2A94-25CC-B173E5D9D33B}"/>
              </a:ext>
            </a:extLst>
          </p:cNvPr>
          <p:cNvSpPr>
            <a:spLocks noGrp="1"/>
          </p:cNvSpPr>
          <p:nvPr>
            <p:ph type="subTitle" idx="1"/>
          </p:nvPr>
        </p:nvSpPr>
        <p:spPr>
          <a:xfrm>
            <a:off x="635211" y="5700410"/>
            <a:ext cx="10916365" cy="515834"/>
          </a:xfrm>
        </p:spPr>
        <p:txBody>
          <a:bodyPr>
            <a:normAutofit/>
          </a:bodyPr>
          <a:lstStyle/>
          <a:p>
            <a:r>
              <a:rPr lang="en-US">
                <a:solidFill>
                  <a:schemeClr val="tx1">
                    <a:lumMod val="50000"/>
                    <a:lumOff val="50000"/>
                  </a:schemeClr>
                </a:solidFill>
              </a:rPr>
              <a:t>4</a:t>
            </a:r>
            <a:r>
              <a:rPr lang="en-US" baseline="30000">
                <a:solidFill>
                  <a:schemeClr val="tx1">
                    <a:lumMod val="50000"/>
                    <a:lumOff val="50000"/>
                  </a:schemeClr>
                </a:solidFill>
              </a:rPr>
              <a:t>th</a:t>
            </a:r>
            <a:r>
              <a:rPr lang="en-US">
                <a:solidFill>
                  <a:schemeClr val="tx1">
                    <a:lumMod val="50000"/>
                    <a:lumOff val="50000"/>
                  </a:schemeClr>
                </a:solidFill>
              </a:rPr>
              <a:t> grade</a:t>
            </a:r>
          </a:p>
        </p:txBody>
      </p:sp>
      <p:pic>
        <p:nvPicPr>
          <p:cNvPr id="5" name="Picture 4">
            <a:extLst>
              <a:ext uri="{FF2B5EF4-FFF2-40B4-BE49-F238E27FC236}">
                <a16:creationId xmlns:a16="http://schemas.microsoft.com/office/drawing/2014/main" id="{E39ACB76-2A54-4BAF-F9ED-39F41F61645D}"/>
              </a:ext>
            </a:extLst>
          </p:cNvPr>
          <p:cNvPicPr>
            <a:picLocks noChangeAspect="1"/>
          </p:cNvPicPr>
          <p:nvPr/>
        </p:nvPicPr>
        <p:blipFill rotWithShape="1">
          <a:blip r:embed="rId4"/>
          <a:srcRect t="6636"/>
          <a:stretch/>
        </p:blipFill>
        <p:spPr>
          <a:xfrm>
            <a:off x="9402001" y="5912425"/>
            <a:ext cx="2784785" cy="974996"/>
          </a:xfrm>
          <a:prstGeom prst="rect">
            <a:avLst/>
          </a:prstGeom>
        </p:spPr>
      </p:pic>
      <p:pic>
        <p:nvPicPr>
          <p:cNvPr id="6" name="Picture 5">
            <a:extLst>
              <a:ext uri="{FF2B5EF4-FFF2-40B4-BE49-F238E27FC236}">
                <a16:creationId xmlns:a16="http://schemas.microsoft.com/office/drawing/2014/main" id="{7560674B-859C-3CD9-08AA-697409315321}"/>
              </a:ext>
            </a:extLst>
          </p:cNvPr>
          <p:cNvPicPr>
            <a:picLocks noChangeAspect="1"/>
          </p:cNvPicPr>
          <p:nvPr/>
        </p:nvPicPr>
        <p:blipFill>
          <a:blip r:embed="rId5"/>
          <a:stretch>
            <a:fillRect/>
          </a:stretch>
        </p:blipFill>
        <p:spPr>
          <a:xfrm>
            <a:off x="1" y="5921794"/>
            <a:ext cx="2147454" cy="928830"/>
          </a:xfrm>
          <a:prstGeom prst="rect">
            <a:avLst/>
          </a:prstGeom>
        </p:spPr>
      </p:pic>
    </p:spTree>
    <p:extLst>
      <p:ext uri="{BB962C8B-B14F-4D97-AF65-F5344CB8AC3E}">
        <p14:creationId xmlns:p14="http://schemas.microsoft.com/office/powerpoint/2010/main" val="24618957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5B2AD0-118E-4D53-4DEA-46DFBED94328}"/>
              </a:ext>
            </a:extLst>
          </p:cNvPr>
          <p:cNvSpPr>
            <a:spLocks noGrp="1"/>
          </p:cNvSpPr>
          <p:nvPr>
            <p:ph type="title"/>
          </p:nvPr>
        </p:nvSpPr>
        <p:spPr>
          <a:xfrm>
            <a:off x="960017" y="1537786"/>
            <a:ext cx="5298286" cy="1246980"/>
          </a:xfrm>
        </p:spPr>
        <p:txBody>
          <a:bodyPr>
            <a:normAutofit fontScale="90000"/>
          </a:bodyPr>
          <a:lstStyle/>
          <a:p>
            <a:r>
              <a:rPr lang="en-US" b="1" dirty="0">
                <a:latin typeface="Aptos Display" panose="020B0004020202020204" pitchFamily="34" charset="0"/>
              </a:rPr>
              <a:t>COMMUNICATING OUR RESULTS</a:t>
            </a:r>
          </a:p>
        </p:txBody>
      </p:sp>
      <p:sp>
        <p:nvSpPr>
          <p:cNvPr id="4" name="TextBox 6">
            <a:extLst>
              <a:ext uri="{FF2B5EF4-FFF2-40B4-BE49-F238E27FC236}">
                <a16:creationId xmlns:a16="http://schemas.microsoft.com/office/drawing/2014/main" id="{D09ECCCD-C476-64E9-ED5A-6741247D6F5C}"/>
              </a:ext>
            </a:extLst>
          </p:cNvPr>
          <p:cNvSpPr txBox="1"/>
          <p:nvPr/>
        </p:nvSpPr>
        <p:spPr>
          <a:xfrm>
            <a:off x="827910" y="3443254"/>
            <a:ext cx="5562500" cy="954107"/>
          </a:xfrm>
          <a:prstGeom prst="rect">
            <a:avLst/>
          </a:prstGeom>
          <a:noFill/>
        </p:spPr>
        <p:txBody>
          <a:bodyPr wrap="square" lIns="91440" tIns="45720" rIns="91440" bIns="45720" rtlCol="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2800" dirty="0">
                <a:solidFill>
                  <a:srgbClr val="00B050"/>
                </a:solidFill>
                <a:latin typeface="Avenir Next LT Pro Demi"/>
              </a:rPr>
              <a:t>Community Waters Science Unit: </a:t>
            </a:r>
            <a:r>
              <a:rPr lang="en-US" sz="2800" dirty="0">
                <a:solidFill>
                  <a:srgbClr val="00B050"/>
                </a:solidFill>
                <a:latin typeface="Avenir Next LT Pro Demi"/>
                <a:hlinkClick r:id="rId3"/>
              </a:rPr>
              <a:t>Lesson 11</a:t>
            </a:r>
            <a:endParaRPr lang="en-US" sz="2800" dirty="0">
              <a:solidFill>
                <a:srgbClr val="00B050"/>
              </a:solidFill>
              <a:latin typeface="Avenir Next LT Pro Demi"/>
            </a:endParaRPr>
          </a:p>
        </p:txBody>
      </p:sp>
      <p:pic>
        <p:nvPicPr>
          <p:cNvPr id="3" name="Picture 2">
            <a:extLst>
              <a:ext uri="{FF2B5EF4-FFF2-40B4-BE49-F238E27FC236}">
                <a16:creationId xmlns:a16="http://schemas.microsoft.com/office/drawing/2014/main" id="{184F6A56-D120-0DB3-4B5F-B674462D42FB}"/>
              </a:ext>
            </a:extLst>
          </p:cNvPr>
          <p:cNvPicPr>
            <a:picLocks noChangeAspect="1"/>
          </p:cNvPicPr>
          <p:nvPr/>
        </p:nvPicPr>
        <p:blipFill>
          <a:blip r:embed="rId4"/>
          <a:srcRect l="2778" t="3786" r="2691" b="4048"/>
          <a:stretch/>
        </p:blipFill>
        <p:spPr>
          <a:xfrm>
            <a:off x="6096000" y="538843"/>
            <a:ext cx="5927272" cy="5763986"/>
          </a:xfrm>
          <a:prstGeom prst="rect">
            <a:avLst/>
          </a:prstGeom>
        </p:spPr>
      </p:pic>
    </p:spTree>
    <p:extLst>
      <p:ext uri="{BB962C8B-B14F-4D97-AF65-F5344CB8AC3E}">
        <p14:creationId xmlns:p14="http://schemas.microsoft.com/office/powerpoint/2010/main" val="59591652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5B2AD0-118E-4D53-4DEA-46DFBED94328}"/>
              </a:ext>
            </a:extLst>
          </p:cNvPr>
          <p:cNvSpPr>
            <a:spLocks noGrp="1"/>
          </p:cNvSpPr>
          <p:nvPr>
            <p:ph type="title"/>
          </p:nvPr>
        </p:nvSpPr>
        <p:spPr/>
        <p:txBody>
          <a:bodyPr/>
          <a:lstStyle/>
          <a:p>
            <a:r>
              <a:rPr lang="en-US" dirty="0"/>
              <a:t>Teacher background/context</a:t>
            </a:r>
          </a:p>
        </p:txBody>
      </p:sp>
      <p:sp>
        <p:nvSpPr>
          <p:cNvPr id="5" name="Rectangle 4">
            <a:extLst>
              <a:ext uri="{FF2B5EF4-FFF2-40B4-BE49-F238E27FC236}">
                <a16:creationId xmlns:a16="http://schemas.microsoft.com/office/drawing/2014/main" id="{941D0261-5709-4710-E8E6-B5F7CB8A3654}"/>
              </a:ext>
            </a:extLst>
          </p:cNvPr>
          <p:cNvSpPr/>
          <p:nvPr/>
        </p:nvSpPr>
        <p:spPr>
          <a:xfrm>
            <a:off x="496832" y="2276282"/>
            <a:ext cx="10665417" cy="1477328"/>
          </a:xfrm>
          <a:prstGeom prst="rect">
            <a:avLst/>
          </a:prstGeom>
          <a:ln w="38100">
            <a:solidFill>
              <a:schemeClr val="bg1">
                <a:lumMod val="50000"/>
              </a:schemeClr>
            </a:solidFill>
          </a:ln>
        </p:spPr>
        <p:txBody>
          <a:bodyPr wrap="square" lIns="91440" tIns="45720" rIns="91440" bIns="45720" anchor="t">
            <a:spAutoFit/>
          </a:bodyPr>
          <a:lstStyle/>
          <a:p>
            <a:pPr marL="0" indent="0">
              <a:buNone/>
            </a:pPr>
            <a:r>
              <a:rPr lang="en-US" dirty="0">
                <a:solidFill>
                  <a:schemeClr val="bg1">
                    <a:lumMod val="50000"/>
                  </a:schemeClr>
                </a:solidFill>
                <a:latin typeface="Avenir Next LT Pro Demi" panose="020B0704020202020204" pitchFamily="34" charset="0"/>
              </a:rPr>
              <a:t>Objectives &amp; Overview:</a:t>
            </a:r>
          </a:p>
          <a:p>
            <a:r>
              <a:rPr lang="en-US" dirty="0">
                <a:solidFill>
                  <a:schemeClr val="bg1">
                    <a:lumMod val="50000"/>
                  </a:schemeClr>
                </a:solidFill>
                <a:latin typeface="Avenir Next LT Pro Demi"/>
                <a:ea typeface="+mn-lt"/>
                <a:cs typeface="+mn-lt"/>
              </a:rPr>
              <a:t>Evaluating and communicating solutions is an important part of the engineering process. Engineers share their design solutions with each other and stakeholders to evaluate the solutions based on how well they meet specific criteria or consider constraints. This lesson will provide an opportunity for students to share their proposed solutions for their site and discuss them with their classmates.</a:t>
            </a:r>
          </a:p>
        </p:txBody>
      </p:sp>
      <p:sp>
        <p:nvSpPr>
          <p:cNvPr id="3" name="Rectangle 2">
            <a:extLst>
              <a:ext uri="{FF2B5EF4-FFF2-40B4-BE49-F238E27FC236}">
                <a16:creationId xmlns:a16="http://schemas.microsoft.com/office/drawing/2014/main" id="{4C46952E-7291-49C2-E05F-E4149812836D}"/>
              </a:ext>
            </a:extLst>
          </p:cNvPr>
          <p:cNvSpPr/>
          <p:nvPr/>
        </p:nvSpPr>
        <p:spPr>
          <a:xfrm>
            <a:off x="496831" y="4278287"/>
            <a:ext cx="10665417" cy="1200329"/>
          </a:xfrm>
          <a:prstGeom prst="rect">
            <a:avLst/>
          </a:prstGeom>
          <a:ln w="38100">
            <a:solidFill>
              <a:schemeClr val="bg1">
                <a:lumMod val="50000"/>
              </a:schemeClr>
            </a:solidFill>
          </a:ln>
        </p:spPr>
        <p:txBody>
          <a:bodyPr wrap="square" lIns="91440" tIns="45720" rIns="91440" bIns="45720" anchor="t">
            <a:spAutoFit/>
          </a:bodyPr>
          <a:lstStyle/>
          <a:p>
            <a:pPr marL="0" indent="0">
              <a:buNone/>
            </a:pPr>
            <a:r>
              <a:rPr lang="en-US" dirty="0">
                <a:solidFill>
                  <a:schemeClr val="bg1">
                    <a:lumMod val="50000"/>
                  </a:schemeClr>
                </a:solidFill>
                <a:latin typeface="Avenir Next LT Pro Demi" panose="020B0704020202020204" pitchFamily="34" charset="0"/>
              </a:rPr>
              <a:t>Materials (per group):</a:t>
            </a:r>
          </a:p>
          <a:p>
            <a:pPr marL="285750" indent="-285750">
              <a:buFont typeface="Arial" panose="020B0604020202020204" pitchFamily="34" charset="0"/>
              <a:buChar char="•"/>
            </a:pPr>
            <a:r>
              <a:rPr lang="en-US" dirty="0">
                <a:solidFill>
                  <a:schemeClr val="bg1">
                    <a:lumMod val="50000"/>
                  </a:schemeClr>
                </a:solidFill>
                <a:latin typeface="Avenir Next LT Pro Demi"/>
              </a:rPr>
              <a:t>Problem site explanatory model</a:t>
            </a:r>
            <a:endParaRPr lang="en-US" dirty="0">
              <a:solidFill>
                <a:schemeClr val="bg1">
                  <a:lumMod val="50000"/>
                </a:schemeClr>
              </a:solidFill>
              <a:latin typeface="Avenir Next LT Pro Demi" panose="020B0704020202020204" pitchFamily="34" charset="0"/>
            </a:endParaRPr>
          </a:p>
          <a:p>
            <a:pPr marL="285750" indent="-285750">
              <a:buFont typeface="Arial" panose="020B0604020202020204" pitchFamily="34" charset="0"/>
              <a:buChar char="•"/>
            </a:pPr>
            <a:r>
              <a:rPr lang="en-US" dirty="0">
                <a:solidFill>
                  <a:schemeClr val="bg1">
                    <a:lumMod val="50000"/>
                  </a:schemeClr>
                </a:solidFill>
                <a:latin typeface="Avenir Next LT Pro Demi"/>
              </a:rPr>
              <a:t>Stormwater solution conclusion</a:t>
            </a:r>
            <a:endParaRPr lang="en-US" dirty="0">
              <a:solidFill>
                <a:schemeClr val="bg1">
                  <a:lumMod val="50000"/>
                </a:schemeClr>
              </a:solidFill>
              <a:latin typeface="Avenir Next LT Pro Demi" panose="020B0704020202020204" pitchFamily="34" charset="0"/>
            </a:endParaRPr>
          </a:p>
          <a:p>
            <a:pPr marL="285750" indent="-285750">
              <a:buFont typeface="Arial" panose="020B0604020202020204" pitchFamily="34" charset="0"/>
              <a:buChar char="•"/>
            </a:pPr>
            <a:r>
              <a:rPr lang="en-US" dirty="0">
                <a:solidFill>
                  <a:schemeClr val="bg1">
                    <a:lumMod val="50000"/>
                  </a:schemeClr>
                </a:solidFill>
                <a:latin typeface="Avenir Next LT Pro Demi"/>
              </a:rPr>
              <a:t>Materials for product – may include large paper, markers, etc.</a:t>
            </a:r>
            <a:endParaRPr lang="en-US" dirty="0">
              <a:solidFill>
                <a:schemeClr val="bg1">
                  <a:lumMod val="50000"/>
                </a:schemeClr>
              </a:solidFill>
              <a:latin typeface="Avenir Next LT Pro Demi" panose="020B0704020202020204" pitchFamily="34" charset="0"/>
            </a:endParaRPr>
          </a:p>
        </p:txBody>
      </p:sp>
    </p:spTree>
    <p:extLst>
      <p:ext uri="{BB962C8B-B14F-4D97-AF65-F5344CB8AC3E}">
        <p14:creationId xmlns:p14="http://schemas.microsoft.com/office/powerpoint/2010/main" val="409118574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5E7B02-73D9-5A75-B1CE-CB78362E72FF}"/>
              </a:ext>
            </a:extLst>
          </p:cNvPr>
          <p:cNvSpPr>
            <a:spLocks noGrp="1"/>
          </p:cNvSpPr>
          <p:nvPr>
            <p:ph type="title"/>
          </p:nvPr>
        </p:nvSpPr>
        <p:spPr>
          <a:xfrm>
            <a:off x="3282351" y="537654"/>
            <a:ext cx="5598544" cy="1325563"/>
          </a:xfrm>
        </p:spPr>
        <p:txBody>
          <a:bodyPr/>
          <a:lstStyle/>
          <a:p>
            <a:r>
              <a:rPr lang="en-US" dirty="0">
                <a:latin typeface="Avenir Next LT Pro Demi"/>
              </a:rPr>
              <a:t>Teacher preparation</a:t>
            </a:r>
          </a:p>
        </p:txBody>
      </p:sp>
      <p:sp>
        <p:nvSpPr>
          <p:cNvPr id="3" name="Content Placeholder 2">
            <a:extLst>
              <a:ext uri="{FF2B5EF4-FFF2-40B4-BE49-F238E27FC236}">
                <a16:creationId xmlns:a16="http://schemas.microsoft.com/office/drawing/2014/main" id="{5CAC2D29-FDE3-8C1E-58ED-81E8FED554C4}"/>
              </a:ext>
            </a:extLst>
          </p:cNvPr>
          <p:cNvSpPr>
            <a:spLocks noGrp="1"/>
          </p:cNvSpPr>
          <p:nvPr>
            <p:ph sz="quarter" idx="13"/>
          </p:nvPr>
        </p:nvSpPr>
        <p:spPr>
          <a:xfrm>
            <a:off x="913774" y="2035834"/>
            <a:ext cx="10363826" cy="4468483"/>
          </a:xfrm>
        </p:spPr>
        <p:txBody>
          <a:bodyPr vert="horz" lIns="91440" tIns="45720" rIns="91440" bIns="45720" rtlCol="0" anchor="t">
            <a:normAutofit/>
          </a:bodyPr>
          <a:lstStyle/>
          <a:p>
            <a:r>
              <a:rPr lang="en-US" dirty="0">
                <a:latin typeface="Calibri"/>
                <a:ea typeface="Calibri"/>
                <a:cs typeface="Calibri"/>
              </a:rPr>
              <a:t>Decision points:</a:t>
            </a:r>
          </a:p>
          <a:p>
            <a:pPr lvl="1"/>
            <a:r>
              <a:rPr lang="en-US" dirty="0">
                <a:latin typeface="Calibri"/>
                <a:ea typeface="Calibri"/>
                <a:cs typeface="Calibri"/>
              </a:rPr>
              <a:t>How much time to spend? Determining the product and how you wish them to share it will determine how much time this will take.</a:t>
            </a:r>
          </a:p>
          <a:p>
            <a:pPr lvl="1"/>
            <a:r>
              <a:rPr lang="en-US" dirty="0">
                <a:latin typeface="Calibri"/>
                <a:ea typeface="Calibri"/>
                <a:cs typeface="Calibri"/>
              </a:rPr>
              <a:t>Who will be in the audience? </a:t>
            </a:r>
          </a:p>
          <a:p>
            <a:pPr lvl="1"/>
            <a:r>
              <a:rPr lang="en-US" dirty="0">
                <a:latin typeface="Calibri"/>
                <a:ea typeface="Calibri"/>
                <a:cs typeface="Calibri"/>
              </a:rPr>
              <a:t>What will be present? Will students share a poster they create, or a poster </a:t>
            </a:r>
            <a:r>
              <a:rPr lang="en-US" u="sng" dirty="0">
                <a:latin typeface="Calibri"/>
                <a:ea typeface="Calibri"/>
                <a:cs typeface="Calibri"/>
              </a:rPr>
              <a:t>and</a:t>
            </a:r>
            <a:r>
              <a:rPr lang="en-US" dirty="0">
                <a:latin typeface="Calibri"/>
                <a:ea typeface="Calibri"/>
                <a:cs typeface="Calibri"/>
              </a:rPr>
              <a:t> their models?</a:t>
            </a:r>
          </a:p>
          <a:p>
            <a:pPr lvl="1"/>
            <a:r>
              <a:rPr lang="en-US" dirty="0">
                <a:latin typeface="Calibri"/>
                <a:ea typeface="Calibri"/>
                <a:cs typeface="Calibri"/>
              </a:rPr>
              <a:t>How will the room be arranged?</a:t>
            </a:r>
          </a:p>
          <a:p>
            <a:pPr lvl="1"/>
            <a:r>
              <a:rPr lang="en-US" dirty="0">
                <a:latin typeface="Calibri"/>
                <a:ea typeface="Calibri"/>
                <a:cs typeface="Calibri"/>
              </a:rPr>
              <a:t>How will presentations be shared?</a:t>
            </a:r>
            <a:endParaRPr lang="en-US" cap="none" dirty="0">
              <a:latin typeface="Calibri"/>
              <a:ea typeface="Calibri"/>
              <a:cs typeface="Calibri"/>
            </a:endParaRPr>
          </a:p>
          <a:p>
            <a:r>
              <a:rPr lang="en-US" dirty="0">
                <a:latin typeface="Calibri"/>
                <a:ea typeface="Calibri"/>
                <a:cs typeface="Calibri"/>
              </a:rPr>
              <a:t>Additional ideas instead of a poster can be found on </a:t>
            </a:r>
            <a:r>
              <a:rPr lang="en-US" dirty="0">
                <a:latin typeface="Calibri"/>
                <a:ea typeface="Calibri"/>
                <a:cs typeface="Calibri"/>
                <a:hlinkClick r:id="rId3"/>
              </a:rPr>
              <a:t>pg. 173 in the manual</a:t>
            </a:r>
            <a:endParaRPr lang="en-US" dirty="0">
              <a:latin typeface="Calibri"/>
              <a:ea typeface="Calibri"/>
              <a:cs typeface="Calibri"/>
            </a:endParaRPr>
          </a:p>
        </p:txBody>
      </p:sp>
    </p:spTree>
    <p:extLst>
      <p:ext uri="{BB962C8B-B14F-4D97-AF65-F5344CB8AC3E}">
        <p14:creationId xmlns:p14="http://schemas.microsoft.com/office/powerpoint/2010/main" val="134007092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36BE04CF-56B9-3D2A-3D82-DE4FECD70EFD}"/>
              </a:ext>
            </a:extLst>
          </p:cNvPr>
          <p:cNvSpPr>
            <a:spLocks noGrp="1"/>
          </p:cNvSpPr>
          <p:nvPr>
            <p:ph type="title"/>
          </p:nvPr>
        </p:nvSpPr>
        <p:spPr>
          <a:xfrm>
            <a:off x="1586993" y="416042"/>
            <a:ext cx="9028554" cy="1294864"/>
          </a:xfrm>
        </p:spPr>
        <p:txBody>
          <a:bodyPr>
            <a:normAutofit/>
          </a:bodyPr>
          <a:lstStyle/>
          <a:p>
            <a:r>
              <a:rPr lang="en-US" dirty="0">
                <a:latin typeface="Avenir Next LT Pro Demi"/>
              </a:rPr>
              <a:t>COMMUNICATING OUR RESULTS</a:t>
            </a:r>
            <a:endParaRPr lang="en-US" sz="4400" dirty="0">
              <a:latin typeface="Avenir Next LT Pro Demi"/>
            </a:endParaRPr>
          </a:p>
        </p:txBody>
      </p:sp>
      <p:sp>
        <p:nvSpPr>
          <p:cNvPr id="3" name="TextBox 2">
            <a:extLst>
              <a:ext uri="{FF2B5EF4-FFF2-40B4-BE49-F238E27FC236}">
                <a16:creationId xmlns:a16="http://schemas.microsoft.com/office/drawing/2014/main" id="{CDEB5CCF-968D-99FC-07E4-5CD56962E3E0}"/>
              </a:ext>
            </a:extLst>
          </p:cNvPr>
          <p:cNvSpPr txBox="1"/>
          <p:nvPr/>
        </p:nvSpPr>
        <p:spPr>
          <a:xfrm>
            <a:off x="672024" y="2753902"/>
            <a:ext cx="6757355" cy="2677656"/>
          </a:xfrm>
          <a:prstGeom prst="rect">
            <a:avLst/>
          </a:prstGeom>
          <a:noFill/>
        </p:spPr>
        <p:txBody>
          <a:bodyPr wrap="square" lIns="91440" tIns="45720" rIns="91440" bIns="45720" anchor="t">
            <a:spAutoFit/>
          </a:bodyPr>
          <a:lstStyle/>
          <a:p>
            <a:r>
              <a:rPr lang="en-US" sz="2800" dirty="0">
                <a:latin typeface="Calibri"/>
                <a:ea typeface="Calibri"/>
                <a:cs typeface="Calibri"/>
              </a:rPr>
              <a:t>Focus Question: What should we know about the stormwater solution your team tested?</a:t>
            </a:r>
          </a:p>
          <a:p>
            <a:endParaRPr lang="en-US" sz="2800" dirty="0">
              <a:latin typeface="Calibri"/>
              <a:ea typeface="Calibri"/>
              <a:cs typeface="Calibri"/>
            </a:endParaRPr>
          </a:p>
          <a:p>
            <a:r>
              <a:rPr lang="en-US" sz="2800" dirty="0">
                <a:latin typeface="Calibri"/>
                <a:ea typeface="Calibri"/>
                <a:cs typeface="Calibri"/>
              </a:rPr>
              <a:t>Learning Target: I can share with others about my groups' stormwater solution and why it might or might not work.</a:t>
            </a:r>
          </a:p>
        </p:txBody>
      </p:sp>
      <p:pic>
        <p:nvPicPr>
          <p:cNvPr id="2" name="Picture 1" descr="Stormwater Management | Amherst, MA - Official Website">
            <a:extLst>
              <a:ext uri="{FF2B5EF4-FFF2-40B4-BE49-F238E27FC236}">
                <a16:creationId xmlns:a16="http://schemas.microsoft.com/office/drawing/2014/main" id="{F2380D7E-821D-CAC1-3949-F8F51A8C7048}"/>
              </a:ext>
            </a:extLst>
          </p:cNvPr>
          <p:cNvPicPr>
            <a:picLocks noChangeAspect="1"/>
          </p:cNvPicPr>
          <p:nvPr/>
        </p:nvPicPr>
        <p:blipFill>
          <a:blip r:embed="rId3"/>
          <a:stretch>
            <a:fillRect/>
          </a:stretch>
        </p:blipFill>
        <p:spPr>
          <a:xfrm>
            <a:off x="7748668" y="2244590"/>
            <a:ext cx="4133850" cy="3686175"/>
          </a:xfrm>
          <a:prstGeom prst="rect">
            <a:avLst/>
          </a:prstGeom>
        </p:spPr>
      </p:pic>
    </p:spTree>
    <p:extLst>
      <p:ext uri="{BB962C8B-B14F-4D97-AF65-F5344CB8AC3E}">
        <p14:creationId xmlns:p14="http://schemas.microsoft.com/office/powerpoint/2010/main" val="160791500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BCFD75-6FFD-EB88-CAB7-985A48D897E8}"/>
              </a:ext>
            </a:extLst>
          </p:cNvPr>
          <p:cNvSpPr>
            <a:spLocks noGrp="1"/>
          </p:cNvSpPr>
          <p:nvPr>
            <p:ph type="title"/>
          </p:nvPr>
        </p:nvSpPr>
        <p:spPr>
          <a:xfrm>
            <a:off x="2515268" y="153568"/>
            <a:ext cx="7884720" cy="1079567"/>
          </a:xfrm>
        </p:spPr>
        <p:txBody>
          <a:bodyPr>
            <a:normAutofit/>
          </a:bodyPr>
          <a:lstStyle/>
          <a:p>
            <a:r>
              <a:rPr lang="en-US" dirty="0">
                <a:latin typeface="Avenir Next LT Pro Demi"/>
              </a:rPr>
              <a:t>EXPLORE AND INVESTIGATE</a:t>
            </a:r>
          </a:p>
        </p:txBody>
      </p:sp>
      <p:sp>
        <p:nvSpPr>
          <p:cNvPr id="3" name="Content Placeholder 2">
            <a:extLst>
              <a:ext uri="{FF2B5EF4-FFF2-40B4-BE49-F238E27FC236}">
                <a16:creationId xmlns:a16="http://schemas.microsoft.com/office/drawing/2014/main" id="{AFE0BA29-9D6F-751F-6E15-789FC089707D}"/>
              </a:ext>
            </a:extLst>
          </p:cNvPr>
          <p:cNvSpPr>
            <a:spLocks noGrp="1"/>
          </p:cNvSpPr>
          <p:nvPr>
            <p:ph sz="quarter" idx="13"/>
          </p:nvPr>
        </p:nvSpPr>
        <p:spPr>
          <a:xfrm>
            <a:off x="603809" y="1346787"/>
            <a:ext cx="11242062" cy="1448075"/>
          </a:xfrm>
          <a:ln w="28575">
            <a:solidFill>
              <a:schemeClr val="accent2"/>
            </a:solidFill>
          </a:ln>
        </p:spPr>
        <p:txBody>
          <a:bodyPr vert="horz" lIns="91440" tIns="45720" rIns="91440" bIns="45720" rtlCol="0" anchor="t">
            <a:noAutofit/>
          </a:bodyPr>
          <a:lstStyle/>
          <a:p>
            <a:pPr marL="0" indent="0">
              <a:buNone/>
            </a:pPr>
            <a:r>
              <a:rPr lang="en-US" sz="2400" cap="none" dirty="0">
                <a:latin typeface="Calibri"/>
                <a:ea typeface="Calibri"/>
                <a:cs typeface="Calibri"/>
              </a:rPr>
              <a:t>In your engineering team, </a:t>
            </a:r>
            <a:r>
              <a:rPr lang="en-US" sz="2400" b="1" dirty="0">
                <a:latin typeface="Calibri"/>
                <a:ea typeface="Calibri"/>
                <a:cs typeface="Calibri"/>
              </a:rPr>
              <a:t>create an explanation of the solution </a:t>
            </a:r>
            <a:r>
              <a:rPr lang="en-US" sz="2400" dirty="0">
                <a:latin typeface="Calibri"/>
                <a:ea typeface="Calibri"/>
                <a:cs typeface="Calibri"/>
              </a:rPr>
              <a:t>you developed. Your job </a:t>
            </a:r>
            <a:r>
              <a:rPr lang="en-US" sz="2400" b="1" dirty="0">
                <a:latin typeface="Calibri"/>
                <a:ea typeface="Calibri"/>
                <a:cs typeface="Calibri"/>
              </a:rPr>
              <a:t>is not</a:t>
            </a:r>
            <a:r>
              <a:rPr lang="en-US" sz="2400" dirty="0">
                <a:latin typeface="Calibri"/>
                <a:ea typeface="Calibri"/>
                <a:cs typeface="Calibri"/>
              </a:rPr>
              <a:t> to convince others that the solution you tested is the right or wrong solution; it </a:t>
            </a:r>
            <a:r>
              <a:rPr lang="en-US" sz="2400" b="1" dirty="0">
                <a:latin typeface="Calibri"/>
                <a:ea typeface="Calibri"/>
                <a:cs typeface="Calibri"/>
              </a:rPr>
              <a:t>is</a:t>
            </a:r>
            <a:r>
              <a:rPr lang="en-US" sz="2400" dirty="0">
                <a:latin typeface="Calibri"/>
                <a:ea typeface="Calibri"/>
                <a:cs typeface="Calibri"/>
              </a:rPr>
              <a:t> to give people all the information they need to be able to consider the </a:t>
            </a:r>
            <a:r>
              <a:rPr lang="en-US" sz="2400" b="1" dirty="0">
                <a:latin typeface="Calibri"/>
                <a:ea typeface="Calibri"/>
                <a:cs typeface="Calibri"/>
              </a:rPr>
              <a:t>advantages and disadvantages </a:t>
            </a:r>
            <a:r>
              <a:rPr lang="en-US" sz="2400" dirty="0">
                <a:latin typeface="Calibri"/>
                <a:ea typeface="Calibri"/>
                <a:cs typeface="Calibri"/>
              </a:rPr>
              <a:t>of your solution.</a:t>
            </a:r>
          </a:p>
        </p:txBody>
      </p:sp>
      <p:sp>
        <p:nvSpPr>
          <p:cNvPr id="4" name="TextBox 3">
            <a:extLst>
              <a:ext uri="{FF2B5EF4-FFF2-40B4-BE49-F238E27FC236}">
                <a16:creationId xmlns:a16="http://schemas.microsoft.com/office/drawing/2014/main" id="{6E2A9963-B42B-F974-1C6B-404BDD0D0400}"/>
              </a:ext>
            </a:extLst>
          </p:cNvPr>
          <p:cNvSpPr txBox="1"/>
          <p:nvPr/>
        </p:nvSpPr>
        <p:spPr>
          <a:xfrm>
            <a:off x="1007390" y="3073830"/>
            <a:ext cx="10190135" cy="3693319"/>
          </a:xfrm>
          <a:prstGeom prst="rect">
            <a:avLst/>
          </a:prstGeom>
          <a:noFill/>
          <a:ln w="28575">
            <a:solidFill>
              <a:schemeClr val="accent3"/>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dirty="0">
                <a:latin typeface="Calibri"/>
                <a:ea typeface="Calibri"/>
                <a:cs typeface="Calibri"/>
              </a:rPr>
              <a:t>If creating a poster, be sure to include:</a:t>
            </a:r>
          </a:p>
          <a:p>
            <a:pPr marL="285750" indent="-285750">
              <a:buFont typeface="Arial"/>
              <a:buChar char="•"/>
            </a:pPr>
            <a:r>
              <a:rPr lang="en-US" sz="2400" dirty="0">
                <a:latin typeface="Calibri"/>
                <a:ea typeface="Calibri"/>
                <a:cs typeface="Calibri"/>
              </a:rPr>
              <a:t>A diagram or image of the current problem area (like a "before" picture). It should show:</a:t>
            </a:r>
          </a:p>
          <a:p>
            <a:pPr marL="742950" lvl="1" indent="-285750">
              <a:buFont typeface="Courier New"/>
              <a:buChar char="o"/>
            </a:pPr>
            <a:r>
              <a:rPr lang="en-US" sz="2400" dirty="0">
                <a:latin typeface="Calibri"/>
                <a:ea typeface="Calibri"/>
                <a:cs typeface="Calibri"/>
              </a:rPr>
              <a:t>Surfaces in the area that contribute to stormwater runoff.</a:t>
            </a:r>
          </a:p>
          <a:p>
            <a:pPr marL="742950" lvl="1" indent="-285750">
              <a:buFont typeface="Courier New"/>
              <a:buChar char="o"/>
            </a:pPr>
            <a:r>
              <a:rPr lang="en-US" sz="2400" dirty="0">
                <a:latin typeface="Calibri"/>
                <a:ea typeface="Calibri"/>
                <a:cs typeface="Calibri"/>
              </a:rPr>
              <a:t>Arrows showing how water moves through the site when it rains.</a:t>
            </a:r>
          </a:p>
          <a:p>
            <a:pPr marL="285750" indent="-285750">
              <a:buFont typeface="Arial"/>
              <a:buChar char="•"/>
            </a:pPr>
            <a:r>
              <a:rPr lang="en-US" sz="2400" dirty="0">
                <a:latin typeface="Calibri"/>
                <a:ea typeface="Calibri"/>
                <a:cs typeface="Calibri"/>
              </a:rPr>
              <a:t>Diagram or image of solution (like an "after" picture), showing the proposed solution and its features.</a:t>
            </a:r>
          </a:p>
          <a:p>
            <a:pPr marL="285750" indent="-285750">
              <a:buFont typeface="Arial"/>
              <a:buChar char="•"/>
            </a:pPr>
            <a:r>
              <a:rPr lang="en-US" sz="2400" dirty="0">
                <a:latin typeface="Calibri"/>
                <a:ea typeface="Calibri"/>
                <a:cs typeface="Calibri"/>
              </a:rPr>
              <a:t>Key (if using symbols in diagram)</a:t>
            </a:r>
          </a:p>
          <a:p>
            <a:pPr marL="285750" indent="-285750">
              <a:buFont typeface="Arial"/>
              <a:buChar char="•"/>
            </a:pPr>
            <a:r>
              <a:rPr lang="en-US" sz="2400" dirty="0">
                <a:latin typeface="Calibri"/>
                <a:ea typeface="Calibri"/>
                <a:cs typeface="Calibri"/>
              </a:rPr>
              <a:t>Claim about effectiveness of solution with at least </a:t>
            </a:r>
            <a:r>
              <a:rPr lang="en-US" sz="2400" b="1" dirty="0">
                <a:latin typeface="Calibri"/>
                <a:ea typeface="Calibri"/>
                <a:cs typeface="Calibri"/>
              </a:rPr>
              <a:t>two pieces of evidence.</a:t>
            </a:r>
            <a:endParaRPr lang="en-US" sz="2400" dirty="0">
              <a:latin typeface="Calibri"/>
              <a:ea typeface="Calibri"/>
              <a:cs typeface="Calibri"/>
            </a:endParaRPr>
          </a:p>
          <a:p>
            <a:pPr marL="285750" indent="-285750">
              <a:buFont typeface="Arial"/>
              <a:buChar char="•"/>
            </a:pPr>
            <a:endParaRPr lang="en-US" dirty="0"/>
          </a:p>
        </p:txBody>
      </p:sp>
    </p:spTree>
    <p:extLst>
      <p:ext uri="{BB962C8B-B14F-4D97-AF65-F5344CB8AC3E}">
        <p14:creationId xmlns:p14="http://schemas.microsoft.com/office/powerpoint/2010/main" val="54907263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23FEB8-0984-CF3D-86E5-CBFA89958921}"/>
              </a:ext>
            </a:extLst>
          </p:cNvPr>
          <p:cNvSpPr>
            <a:spLocks noGrp="1"/>
          </p:cNvSpPr>
          <p:nvPr>
            <p:ph type="title"/>
          </p:nvPr>
        </p:nvSpPr>
        <p:spPr>
          <a:xfrm>
            <a:off x="1303150" y="545939"/>
            <a:ext cx="9572787" cy="1338478"/>
          </a:xfrm>
        </p:spPr>
        <p:txBody>
          <a:bodyPr/>
          <a:lstStyle/>
          <a:p>
            <a:pPr algn="ctr"/>
            <a:r>
              <a:rPr lang="en-US">
                <a:latin typeface="Avenir Next LT Pro Demi"/>
              </a:rPr>
              <a:t>EXPLORE AND INVESTIGATE</a:t>
            </a:r>
            <a:endParaRPr lang="en-US" dirty="0"/>
          </a:p>
        </p:txBody>
      </p:sp>
      <p:sp>
        <p:nvSpPr>
          <p:cNvPr id="3" name="Content Placeholder 2">
            <a:extLst>
              <a:ext uri="{FF2B5EF4-FFF2-40B4-BE49-F238E27FC236}">
                <a16:creationId xmlns:a16="http://schemas.microsoft.com/office/drawing/2014/main" id="{AEC2166D-BFEA-ECEA-7504-F8B7B1EEBCDC}"/>
              </a:ext>
            </a:extLst>
          </p:cNvPr>
          <p:cNvSpPr>
            <a:spLocks noGrp="1"/>
          </p:cNvSpPr>
          <p:nvPr>
            <p:ph sz="quarter" idx="13"/>
          </p:nvPr>
        </p:nvSpPr>
        <p:spPr>
          <a:xfrm>
            <a:off x="913773" y="1884418"/>
            <a:ext cx="10591041" cy="4139256"/>
          </a:xfrm>
          <a:ln w="28575">
            <a:solidFill>
              <a:schemeClr val="accent1"/>
            </a:solidFill>
          </a:ln>
        </p:spPr>
        <p:txBody>
          <a:bodyPr vert="horz" lIns="91440" tIns="45720" rIns="91440" bIns="45720" rtlCol="0" anchor="t">
            <a:noAutofit/>
          </a:bodyPr>
          <a:lstStyle/>
          <a:p>
            <a:pPr marL="0" indent="0">
              <a:buNone/>
            </a:pPr>
            <a:r>
              <a:rPr lang="en-US" dirty="0">
                <a:latin typeface="Calibri"/>
                <a:ea typeface="Calibri"/>
                <a:cs typeface="Calibri"/>
              </a:rPr>
              <a:t>Additional things to include:</a:t>
            </a:r>
          </a:p>
          <a:p>
            <a:pPr marL="457200" indent="-457200"/>
            <a:r>
              <a:rPr lang="en-US" dirty="0">
                <a:latin typeface="Calibri"/>
                <a:ea typeface="Calibri"/>
                <a:cs typeface="Calibri"/>
              </a:rPr>
              <a:t>The criteria for success and constraints that were considered.</a:t>
            </a:r>
          </a:p>
          <a:p>
            <a:pPr marL="457200" indent="-457200"/>
            <a:r>
              <a:rPr lang="en-US" dirty="0">
                <a:latin typeface="Calibri"/>
                <a:ea typeface="Calibri"/>
                <a:cs typeface="Calibri"/>
              </a:rPr>
              <a:t>A description of the solution you tested and how it would work to help slow or absorb stormwater.</a:t>
            </a:r>
          </a:p>
          <a:p>
            <a:pPr marL="457200" indent="-457200"/>
            <a:r>
              <a:rPr lang="en-US" dirty="0">
                <a:latin typeface="Calibri"/>
                <a:ea typeface="Calibri"/>
                <a:cs typeface="Calibri"/>
              </a:rPr>
              <a:t>How the solution would address each of the criteria and constraints.</a:t>
            </a:r>
          </a:p>
          <a:p>
            <a:pPr marL="457200" indent="-457200"/>
            <a:r>
              <a:rPr lang="en-US" dirty="0">
                <a:latin typeface="Calibri"/>
                <a:ea typeface="Calibri"/>
                <a:cs typeface="Calibri"/>
              </a:rPr>
              <a:t>Why you chose the solution to test in the first place (using evidence from multiple sources).</a:t>
            </a:r>
          </a:p>
          <a:p>
            <a:pPr marL="457200" indent="-457200"/>
            <a:r>
              <a:rPr lang="en-US" dirty="0">
                <a:latin typeface="Calibri"/>
                <a:ea typeface="Calibri"/>
                <a:cs typeface="Calibri"/>
              </a:rPr>
              <a:t>Stakeholder needs for the site.</a:t>
            </a:r>
          </a:p>
        </p:txBody>
      </p:sp>
    </p:spTree>
    <p:extLst>
      <p:ext uri="{BB962C8B-B14F-4D97-AF65-F5344CB8AC3E}">
        <p14:creationId xmlns:p14="http://schemas.microsoft.com/office/powerpoint/2010/main" val="91571818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BF8689-8B93-7EB2-CEF9-0E8BC097066F}"/>
              </a:ext>
            </a:extLst>
          </p:cNvPr>
          <p:cNvSpPr>
            <a:spLocks noGrp="1"/>
          </p:cNvSpPr>
          <p:nvPr>
            <p:ph type="title"/>
          </p:nvPr>
        </p:nvSpPr>
        <p:spPr>
          <a:xfrm>
            <a:off x="810453" y="541026"/>
            <a:ext cx="10893976" cy="1182889"/>
          </a:xfrm>
        </p:spPr>
        <p:txBody>
          <a:bodyPr>
            <a:normAutofit fontScale="90000"/>
          </a:bodyPr>
          <a:lstStyle/>
          <a:p>
            <a:r>
              <a:rPr lang="en-US" dirty="0">
                <a:latin typeface="Avenir Next LT Pro Demi"/>
              </a:rPr>
              <a:t>CREATE AND PRACTICE THE PRESENTATION</a:t>
            </a:r>
          </a:p>
        </p:txBody>
      </p:sp>
      <p:sp>
        <p:nvSpPr>
          <p:cNvPr id="3" name="Content Placeholder 2">
            <a:extLst>
              <a:ext uri="{FF2B5EF4-FFF2-40B4-BE49-F238E27FC236}">
                <a16:creationId xmlns:a16="http://schemas.microsoft.com/office/drawing/2014/main" id="{EB56DD03-E2FB-BA36-B65F-0BC73DE9530D}"/>
              </a:ext>
            </a:extLst>
          </p:cNvPr>
          <p:cNvSpPr>
            <a:spLocks noGrp="1"/>
          </p:cNvSpPr>
          <p:nvPr>
            <p:ph sz="quarter" idx="13"/>
          </p:nvPr>
        </p:nvSpPr>
        <p:spPr>
          <a:xfrm>
            <a:off x="810453" y="1878676"/>
            <a:ext cx="10694361" cy="4438298"/>
          </a:xfrm>
          <a:ln w="28575">
            <a:solidFill>
              <a:schemeClr val="accent3"/>
            </a:solidFill>
          </a:ln>
        </p:spPr>
        <p:txBody>
          <a:bodyPr vert="horz" lIns="91440" tIns="45720" rIns="91440" bIns="45720" rtlCol="0" anchor="t">
            <a:noAutofit/>
          </a:bodyPr>
          <a:lstStyle/>
          <a:p>
            <a:pPr marL="0" indent="0">
              <a:buNone/>
            </a:pPr>
            <a:r>
              <a:rPr lang="en-US" sz="3200" dirty="0">
                <a:latin typeface="Calibri"/>
                <a:ea typeface="Calibri"/>
                <a:cs typeface="Calibri"/>
              </a:rPr>
              <a:t>You will have approximately 5 minutes to present. During the presentation, your group could share:</a:t>
            </a:r>
          </a:p>
          <a:p>
            <a:r>
              <a:rPr lang="en-US" sz="3200" dirty="0">
                <a:latin typeface="Calibri"/>
                <a:ea typeface="Calibri"/>
                <a:cs typeface="Calibri"/>
              </a:rPr>
              <a:t>An introduction to the problem – what's the issue and why does it matter?</a:t>
            </a:r>
          </a:p>
          <a:p>
            <a:r>
              <a:rPr lang="en-US" sz="3200" dirty="0">
                <a:latin typeface="Calibri"/>
                <a:ea typeface="Calibri"/>
                <a:cs typeface="Calibri"/>
              </a:rPr>
              <a:t>How you researched solutions and stakeholders</a:t>
            </a:r>
          </a:p>
          <a:p>
            <a:r>
              <a:rPr lang="en-US" sz="3200" dirty="0">
                <a:latin typeface="Calibri"/>
                <a:ea typeface="Calibri"/>
                <a:cs typeface="Calibri"/>
              </a:rPr>
              <a:t>Description of criteria for success and constraints</a:t>
            </a:r>
          </a:p>
          <a:p>
            <a:r>
              <a:rPr lang="en-US" sz="3200" dirty="0">
                <a:latin typeface="Calibri"/>
                <a:ea typeface="Calibri"/>
                <a:cs typeface="Calibri"/>
              </a:rPr>
              <a:t>Description of the solution</a:t>
            </a:r>
          </a:p>
          <a:p>
            <a:r>
              <a:rPr lang="en-US" sz="3200" dirty="0">
                <a:latin typeface="Calibri"/>
                <a:ea typeface="Calibri"/>
                <a:cs typeface="Calibri"/>
              </a:rPr>
              <a:t>Results of testing the solution or the CER</a:t>
            </a:r>
          </a:p>
        </p:txBody>
      </p:sp>
    </p:spTree>
    <p:extLst>
      <p:ext uri="{BB962C8B-B14F-4D97-AF65-F5344CB8AC3E}">
        <p14:creationId xmlns:p14="http://schemas.microsoft.com/office/powerpoint/2010/main" val="234494673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5" name="Group 14">
            <a:extLst>
              <a:ext uri="{FF2B5EF4-FFF2-40B4-BE49-F238E27FC236}">
                <a16:creationId xmlns:a16="http://schemas.microsoft.com/office/drawing/2014/main" id="{CA16F22E-4716-CA29-1F53-4AAD52955EF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760503" y="-18309"/>
            <a:ext cx="4438566" cy="6883029"/>
            <a:chOff x="7760503" y="-18309"/>
            <a:chExt cx="4438566" cy="6883029"/>
          </a:xfrm>
        </p:grpSpPr>
        <p:sp>
          <p:nvSpPr>
            <p:cNvPr id="16" name="Rectangle 15">
              <a:extLst>
                <a:ext uri="{FF2B5EF4-FFF2-40B4-BE49-F238E27FC236}">
                  <a16:creationId xmlns:a16="http://schemas.microsoft.com/office/drawing/2014/main" id="{59412336-19ED-F153-443B-C46CDBED624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760512" y="-11580"/>
              <a:ext cx="4431490" cy="6876300"/>
            </a:xfrm>
            <a:prstGeom prst="rect">
              <a:avLst/>
            </a:prstGeom>
            <a:gradFill>
              <a:gsLst>
                <a:gs pos="7000">
                  <a:schemeClr val="accent2"/>
                </a:gs>
                <a:gs pos="100000">
                  <a:schemeClr val="accent5"/>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1506AA53-E761-6881-5941-313119CC761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7760503" y="1713600"/>
              <a:ext cx="4431496" cy="5144400"/>
            </a:xfrm>
            <a:prstGeom prst="rect">
              <a:avLst/>
            </a:prstGeom>
            <a:gradFill flip="none" rotWithShape="1">
              <a:gsLst>
                <a:gs pos="0">
                  <a:schemeClr val="accent5">
                    <a:lumMod val="75000"/>
                  </a:schemeClr>
                </a:gs>
                <a:gs pos="60000">
                  <a:schemeClr val="accent5">
                    <a:lumMod val="60000"/>
                    <a:lumOff val="40000"/>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sp>
          <p:nvSpPr>
            <p:cNvPr id="18" name="Rectangle 17">
              <a:extLst>
                <a:ext uri="{FF2B5EF4-FFF2-40B4-BE49-F238E27FC236}">
                  <a16:creationId xmlns:a16="http://schemas.microsoft.com/office/drawing/2014/main" id="{844707E7-29B6-36B5-B4C4-6160DFDB98F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760509" y="-11586"/>
              <a:ext cx="3264743" cy="6876300"/>
            </a:xfrm>
            <a:prstGeom prst="rect">
              <a:avLst/>
            </a:prstGeom>
            <a:gradFill flip="none" rotWithShape="1">
              <a:gsLst>
                <a:gs pos="3000">
                  <a:schemeClr val="accent2">
                    <a:lumMod val="60000"/>
                    <a:lumOff val="40000"/>
                    <a:alpha val="78000"/>
                  </a:schemeClr>
                </a:gs>
                <a:gs pos="42000">
                  <a:schemeClr val="accent2">
                    <a:alpha val="0"/>
                  </a:schemeClr>
                </a:gs>
              </a:gsLst>
              <a:lin ang="3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2C1A8476-48ED-D7D6-F383-338B2F00A1B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6547151" y="1202115"/>
              <a:ext cx="6872341" cy="4431494"/>
            </a:xfrm>
            <a:prstGeom prst="rect">
              <a:avLst/>
            </a:prstGeom>
            <a:gradFill>
              <a:gsLst>
                <a:gs pos="0">
                  <a:schemeClr val="accent5">
                    <a:alpha val="86000"/>
                  </a:schemeClr>
                </a:gs>
                <a:gs pos="57000">
                  <a:schemeClr val="accent2">
                    <a:alpha val="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a:extLst>
              <a:ext uri="{FF2B5EF4-FFF2-40B4-BE49-F238E27FC236}">
                <a16:creationId xmlns:a16="http://schemas.microsoft.com/office/drawing/2014/main" id="{52658CC9-04B3-4C34-B862-E129772871A4}"/>
              </a:ext>
            </a:extLst>
          </p:cNvPr>
          <p:cNvSpPr>
            <a:spLocks noGrp="1"/>
          </p:cNvSpPr>
          <p:nvPr>
            <p:ph type="title"/>
          </p:nvPr>
        </p:nvSpPr>
        <p:spPr>
          <a:xfrm>
            <a:off x="8328214" y="1489364"/>
            <a:ext cx="3310215" cy="3136500"/>
          </a:xfrm>
        </p:spPr>
        <p:txBody>
          <a:bodyPr vert="horz" lIns="91440" tIns="45720" rIns="91440" bIns="45720" rtlCol="0" anchor="t">
            <a:normAutofit/>
          </a:bodyPr>
          <a:lstStyle/>
          <a:p>
            <a:r>
              <a:rPr lang="en-US" sz="3000">
                <a:solidFill>
                  <a:srgbClr val="FFFFFF"/>
                </a:solidFill>
              </a:rPr>
              <a:t>Congratulations!</a:t>
            </a:r>
            <a:br>
              <a:rPr lang="en-US" sz="3000">
                <a:solidFill>
                  <a:srgbClr val="FFFFFF"/>
                </a:solidFill>
              </a:rPr>
            </a:br>
            <a:br>
              <a:rPr lang="en-US" sz="3000">
                <a:solidFill>
                  <a:srgbClr val="FFFFFF"/>
                </a:solidFill>
              </a:rPr>
            </a:br>
            <a:r>
              <a:rPr lang="en-US" sz="3000">
                <a:solidFill>
                  <a:srgbClr val="FFFFFF"/>
                </a:solidFill>
              </a:rPr>
              <a:t> You completed the unit and learned about engineering and stormwater!</a:t>
            </a:r>
          </a:p>
        </p:txBody>
      </p:sp>
      <p:pic>
        <p:nvPicPr>
          <p:cNvPr id="5" name="Content Placeholder 4" descr="Party Broccoli">
            <a:extLst>
              <a:ext uri="{FF2B5EF4-FFF2-40B4-BE49-F238E27FC236}">
                <a16:creationId xmlns:a16="http://schemas.microsoft.com/office/drawing/2014/main" id="{42F80275-91CE-C24F-6F3E-30589E55B410}"/>
              </a:ext>
            </a:extLst>
          </p:cNvPr>
          <p:cNvPicPr>
            <a:picLocks noGrp="1" noChangeAspect="1"/>
          </p:cNvPicPr>
          <p:nvPr>
            <p:ph sz="quarter" idx="13"/>
          </p:nvPr>
        </p:nvPicPr>
        <p:blipFill>
          <a:blip r:embed="rId2">
            <a:extLst>
              <a:ext uri="{28A0092B-C50C-407E-A947-70E740481C1C}">
                <a14:useLocalDpi xmlns:a14="http://schemas.microsoft.com/office/drawing/2010/main" val="0"/>
              </a:ext>
            </a:extLst>
          </a:blip>
          <a:srcRect t="6001" r="6" b="5449"/>
          <a:stretch/>
        </p:blipFill>
        <p:spPr>
          <a:xfrm>
            <a:off x="1" y="-7623"/>
            <a:ext cx="7760508" cy="6872343"/>
          </a:xfrm>
          <a:prstGeom prst="rect">
            <a:avLst/>
          </a:prstGeom>
        </p:spPr>
      </p:pic>
    </p:spTree>
    <p:extLst>
      <p:ext uri="{BB962C8B-B14F-4D97-AF65-F5344CB8AC3E}">
        <p14:creationId xmlns:p14="http://schemas.microsoft.com/office/powerpoint/2010/main" val="408312456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ptos" panose="020B0004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188c5fa1-f80e-45c6-a801-680064d87fe8" xsi:nil="true"/>
    <lcf76f155ced4ddcb4097134ff3c332f xmlns="72dab5ac-ebd7-4489-96fd-5e04b1b08638">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B74DFC213B412F4CBFA8594557A82087" ma:contentTypeVersion="18" ma:contentTypeDescription="Create a new document." ma:contentTypeScope="" ma:versionID="e235aa7a254a8adb1037803b533497bb">
  <xsd:schema xmlns:xsd="http://www.w3.org/2001/XMLSchema" xmlns:xs="http://www.w3.org/2001/XMLSchema" xmlns:p="http://schemas.microsoft.com/office/2006/metadata/properties" xmlns:ns2="72dab5ac-ebd7-4489-96fd-5e04b1b08638" xmlns:ns3="188c5fa1-f80e-45c6-a801-680064d87fe8" targetNamespace="http://schemas.microsoft.com/office/2006/metadata/properties" ma:root="true" ma:fieldsID="5c3cbdb356c0679d3d3b278801a51f53" ns2:_="" ns3:_="">
    <xsd:import namespace="72dab5ac-ebd7-4489-96fd-5e04b1b08638"/>
    <xsd:import namespace="188c5fa1-f80e-45c6-a801-680064d87fe8"/>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OCR" minOccurs="0"/>
                <xsd:element ref="ns2:MediaServiceLocation" minOccurs="0"/>
                <xsd:element ref="ns3:SharedWithUsers" minOccurs="0"/>
                <xsd:element ref="ns3:SharedWithDetails" minOccurs="0"/>
                <xsd:element ref="ns2:MediaServiceGenerationTime" minOccurs="0"/>
                <xsd:element ref="ns2:MediaServiceEventHashCode" minOccurs="0"/>
                <xsd:element ref="ns2:MediaServiceAutoKeyPoints" minOccurs="0"/>
                <xsd:element ref="ns2:MediaServiceKeyPoints" minOccurs="0"/>
                <xsd:element ref="ns2:MediaLengthInSeconds" minOccurs="0"/>
                <xsd:element ref="ns2:lcf76f155ced4ddcb4097134ff3c332f" minOccurs="0"/>
                <xsd:element ref="ns3:TaxCatchAll"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2dab5ac-ebd7-4489-96fd-5e04b1b0863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OCR" ma:index="12" nillable="true" ma:displayName="Extracted Text" ma:internalName="MediaServiceOCR" ma:readOnly="true">
      <xsd:simpleType>
        <xsd:restriction base="dms:Note">
          <xsd:maxLength value="255"/>
        </xsd:restriction>
      </xsd:simpleType>
    </xsd:element>
    <xsd:element name="MediaServiceLocation" ma:index="13" nillable="true" ma:displayName="Location" ma:internalName="MediaServiceLocation"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d7634ed1-4cc0-49ff-a336-d0e57e2f72da"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188c5fa1-f80e-45c6-a801-680064d87fe8"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eb5e44d2-5025-4353-9e16-f7225f2a0c32}" ma:internalName="TaxCatchAll" ma:showField="CatchAllData" ma:web="188c5fa1-f80e-45c6-a801-680064d87fe8">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B7EC681C-6992-4D80-946C-7252A76FA88E}">
  <ds:schemaRefs>
    <ds:schemaRef ds:uri="72dab5ac-ebd7-4489-96fd-5e04b1b08638"/>
    <ds:schemaRef ds:uri="http://www.w3.org/XML/1998/namespace"/>
    <ds:schemaRef ds:uri="http://schemas.microsoft.com/office/2006/documentManagement/types"/>
    <ds:schemaRef ds:uri="http://purl.org/dc/terms/"/>
    <ds:schemaRef ds:uri="http://schemas.openxmlformats.org/package/2006/metadata/core-properties"/>
    <ds:schemaRef ds:uri="http://purl.org/dc/dcmitype/"/>
    <ds:schemaRef ds:uri="188c5fa1-f80e-45c6-a801-680064d87fe8"/>
    <ds:schemaRef ds:uri="http://schemas.microsoft.com/office/infopath/2007/PartnerControls"/>
    <ds:schemaRef ds:uri="http://schemas.microsoft.com/office/2006/metadata/properties"/>
    <ds:schemaRef ds:uri="http://purl.org/dc/elements/1.1/"/>
  </ds:schemaRefs>
</ds:datastoreItem>
</file>

<file path=customXml/itemProps2.xml><?xml version="1.0" encoding="utf-8"?>
<ds:datastoreItem xmlns:ds="http://schemas.openxmlformats.org/officeDocument/2006/customXml" ds:itemID="{7F87BF35-A41B-4524-BB63-311C855F057B}">
  <ds:schemaRefs>
    <ds:schemaRef ds:uri="http://schemas.microsoft.com/sharepoint/v3/contenttype/forms"/>
  </ds:schemaRefs>
</ds:datastoreItem>
</file>

<file path=customXml/itemProps3.xml><?xml version="1.0" encoding="utf-8"?>
<ds:datastoreItem xmlns:ds="http://schemas.openxmlformats.org/officeDocument/2006/customXml" ds:itemID="{FDC0C00C-ECC1-4DD3-B3E0-64DE587CEEA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2dab5ac-ebd7-4489-96fd-5e04b1b08638"/>
    <ds:schemaRef ds:uri="188c5fa1-f80e-45c6-a801-680064d87fe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office theme</Template>
  <TotalTime>161</TotalTime>
  <Words>551</Words>
  <Application>Microsoft Office PowerPoint</Application>
  <PresentationFormat>Widescreen</PresentationFormat>
  <Paragraphs>53</Paragraphs>
  <Slides>9</Slides>
  <Notes>6</Notes>
  <HiddenSlides>2</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9</vt:i4>
      </vt:variant>
    </vt:vector>
  </HeadingPairs>
  <TitlesOfParts>
    <vt:vector size="16" baseType="lpstr">
      <vt:lpstr>Aptos</vt:lpstr>
      <vt:lpstr>Aptos Display</vt:lpstr>
      <vt:lpstr>Arial</vt:lpstr>
      <vt:lpstr>Avenir Next LT Pro Demi</vt:lpstr>
      <vt:lpstr>Calibri</vt:lpstr>
      <vt:lpstr>Courier New</vt:lpstr>
      <vt:lpstr>office theme</vt:lpstr>
      <vt:lpstr>Community Waters Science Unit</vt:lpstr>
      <vt:lpstr>COMMUNICATING OUR RESULTS</vt:lpstr>
      <vt:lpstr>Teacher background/context</vt:lpstr>
      <vt:lpstr>Teacher preparation</vt:lpstr>
      <vt:lpstr>COMMUNICATING OUR RESULTS</vt:lpstr>
      <vt:lpstr>EXPLORE AND INVESTIGATE</vt:lpstr>
      <vt:lpstr>EXPLORE AND INVESTIGATE</vt:lpstr>
      <vt:lpstr>CREATE AND PRACTICE THE PRESENTATION</vt:lpstr>
      <vt:lpstr>Congratulations!   You completed the unit and learned about engineering and stormwater!</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
  <cp:lastModifiedBy>Celina Steiger</cp:lastModifiedBy>
  <cp:revision>198</cp:revision>
  <dcterms:created xsi:type="dcterms:W3CDTF">2024-04-21T22:41:06Z</dcterms:created>
  <dcterms:modified xsi:type="dcterms:W3CDTF">2025-01-16T19:25:37Z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0x010100B74DFC213B412F4CBFA8594557A82087</vt:lpwstr>
  </property>
  <property fmtid="{D5CDD505-2E9C-101B-9397-08002B2CF9AE}" pid="3" name="MediaServiceImageTags">
    <vt:lpwstr/>
  </property>
</Properties>
</file>