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16"/>
  </p:notesMasterIdLst>
  <p:sldIdLst>
    <p:sldId id="272" r:id="rId5"/>
    <p:sldId id="256" r:id="rId6"/>
    <p:sldId id="273" r:id="rId7"/>
    <p:sldId id="296" r:id="rId8"/>
    <p:sldId id="258" r:id="rId9"/>
    <p:sldId id="297" r:id="rId10"/>
    <p:sldId id="293" r:id="rId11"/>
    <p:sldId id="291" r:id="rId12"/>
    <p:sldId id="298" r:id="rId13"/>
    <p:sldId id="299" r:id="rId14"/>
    <p:sldId id="28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A3EE"/>
    <a:srgbClr val="276D58"/>
    <a:srgbClr val="824F9C"/>
    <a:srgbClr val="B02408"/>
    <a:srgbClr val="34C6CB"/>
    <a:srgbClr val="FFFD79"/>
    <a:srgbClr val="F8E98B"/>
    <a:srgbClr val="FFF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5B0A84-C895-4EDE-AE3D-9EE6EEEFC5E2}" v="4" dt="2025-01-16T17:48:48.7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19"/>
    <p:restoredTop sz="90026" autoAdjust="0"/>
  </p:normalViewPr>
  <p:slideViewPr>
    <p:cSldViewPr snapToGrid="0" snapToObjects="1">
      <p:cViewPr varScale="1">
        <p:scale>
          <a:sx n="59" d="100"/>
          <a:sy n="59" d="100"/>
        </p:scale>
        <p:origin x="11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F338C3-8585-6440-A374-97CC882D541D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85074-AD48-A040-968E-90D48C778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99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85074-AD48-A040-968E-90D48C77894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833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https://communitywaters.org/teaching-community-waters/lesson-10-comparing-solutions/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85074-AD48-A040-968E-90D48C77894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51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--Curriculum: https://communitywaters.files.wordpress.com/2022/11/tacoma-community-waters-manual-sy2022-23.pdf</a:t>
            </a:r>
          </a:p>
          <a:p>
            <a:r>
              <a:rPr lang="en-US" dirty="0"/>
              <a:t>--Data Table: https://communitywaters.files.wordpress.com/2017/12/l09-measuring-stormwater-runoff-data-table.pdf</a:t>
            </a:r>
          </a:p>
          <a:p>
            <a:r>
              <a:rPr lang="en-US" dirty="0"/>
              <a:t>--CER worksheet: https://communitywaters.files.wordpress.com/2017/09/l14_worksheet-conclusion-template-cer.pdf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85074-AD48-A040-968E-90D48C77894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709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CER: https://communitywaters.files.wordpress.com/2017/09/l14_worksheet-conclusion-template-cer.pdf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85074-AD48-A040-968E-90D48C7789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075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85074-AD48-A040-968E-90D48C77894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150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Record responses on the Class Data Table created for this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85074-AD48-A040-968E-90D48C77894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29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1C09E-9F5D-D05C-C6C5-EB626C8FA4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C8B6C1-99D6-E5CB-11E1-9D80C35CDD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0478A-6699-BB83-B7E8-121958C2C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B1BC4-20AD-0F98-4EB2-7887CC48F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B7E86-9026-A9F0-2C6E-F6B94C31A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032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D84B4-E65C-7DD8-C1A2-E732050F0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D7E5B-59F7-5B1E-5150-AE0989523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9631F-777A-3764-B751-992F7C385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35D28-BD0F-26FE-2E72-F5150F668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AA236-3205-119D-77CB-C359BB112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880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02C09-E13B-7401-64F7-2EF0FFFB1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E5DFB-84A9-31ED-9E24-3A357512A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440DE-0032-B8BF-04E0-E338F2E5B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238DA-92E9-3C76-818C-F0B4616F1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F20CE-52B0-2FBD-8C77-8E0608D7F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046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28BEE-C389-8DF7-0A22-71A9C145F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5A660-4905-D50C-5E57-E7114CBB47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3370D6-9D4B-9DFE-E5C7-9045440CA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683C8-8FA9-CD4E-0492-9B161C230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1/15/2025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850AF6-68C7-BB39-A655-444616374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23503-2CFB-6158-E9C2-2E23E4FD4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221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33959-D71E-CDD0-F5E1-A44A15146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628AF-982A-AF74-06C1-898EF4C8B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E308B9-32CB-2C0F-1836-4443390FF9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6C88D7-ADA6-45A5-1E6B-97E0C60D3F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D460D9-414C-DD8E-904F-4AA6C9AA8E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677183-B83E-1819-84C8-BE4B5B8BF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1/15/2025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A33B93-1398-764E-DB35-FE35EB7F4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D7C533-A4B3-1483-779B-6E6CECA6F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595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256CF-6001-6FFF-2745-E9F3D3766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E73AF-6515-BBB8-2230-83D83C243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E2EA2A-0623-6267-7C3C-BA82E9DBB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B677A8-DB49-CDE7-CD3F-F2A15F72E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606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04166A-A4CD-E26D-C409-6B5104A12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99BBEF-A04B-CFF7-F688-B9FAF79CE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FFA7D8-9225-AACA-A5B6-DC4E9B548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6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2B439-F677-D5BF-28B1-A2CAEC14F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B40B7-A7BE-09E6-050C-D4F47E0D3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D7A621-2C37-FCC2-7B06-4086684703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E33E1-3473-8CF5-2BA9-52C5415D1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1/15/2025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C93B2-50EF-6F2A-7B37-970AB0AF7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3A7067-9EB8-32BE-0930-573618AB7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6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F1D0D-006A-E880-2F6D-2B6F9E38A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CB4240-EB42-D7A0-8E47-6A5559B491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C4D23-7671-0161-73FB-D7E6246CB3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0DEAA1-2A2E-9A38-8617-8C4BD9075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7BF6E-1DE4-55E9-39E7-065160BC8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938533-8D36-FA6B-8378-6E8FDC02C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471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0EEF6-0343-640F-086D-E080F31C3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11C737-65BC-3084-00FF-6D61F457C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CFEE7-C683-F280-AE9B-3F122B53F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F5982-FE80-2903-0CA3-57E79BBA0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A43C8-B47C-008D-F879-67051961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59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0501C3-6544-7411-C957-3C509CA1A7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BC9AB4-4E1A-E0FB-9DE2-D7727EC738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543AA-31AA-F9B8-E1DF-81CF7C709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44BDF-2CAE-783C-8024-FB476B31E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E4DA4-53FF-3390-367C-106738363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112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584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48251A-07CC-78AC-5EB1-E7B6D1E56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EC7F6C-EBD6-3DAD-31CA-CE40A4969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2DA49F-D31A-3A50-CEB2-6028A5E0AE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E13800-961D-3865-A1E5-CC8867FE2D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890A7-E2F7-7C3D-65FD-A70619950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779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waters.org/teaching-community-waters/lesson-10-comparing-solution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waters.files.wordpress.com/2017/12/l09-measuring-stormwater-runoff-data-table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communitywaters.files.wordpress.com/2017/09/l14_worksheet-conclusion-template-cer.pdf" TargetMode="External"/><Relationship Id="rId4" Type="http://schemas.openxmlformats.org/officeDocument/2006/relationships/hyperlink" Target="https://islandwood.sharepoint.com/:p:/r/sites/TeamUrbanSchoolPrograms/_layouts/15/Doc.aspx?action=edit&amp;sourcedoc=%7B034501f0-3547-4412-a848-ca35c3a60e59%7D&amp;wdOrigin=TEAMS-WEB.teamsSdk.openFilePreview&amp;wdExp=TEAMS-CONTROL&amp;web=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waters.files.wordpress.com/2017/09/l14_worksheet-conclusion-template-cer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B11748C-FEAF-4158-0BAF-060F38BBBF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76" b="-1"/>
          <a:stretch/>
        </p:blipFill>
        <p:spPr>
          <a:xfrm>
            <a:off x="1710884" y="957486"/>
            <a:ext cx="8816578" cy="3285330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42E2BB-67EF-659E-64F5-DF54A5B76D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5211" y="4562855"/>
            <a:ext cx="10916365" cy="113755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 Rounded MT Bold" panose="020F0704030504030204" pitchFamily="34" charset="0"/>
              </a:rPr>
              <a:t>Community Waters Science Unit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1CB5-CFB3-2A94-25CC-B173E5D9D3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5211" y="5700410"/>
            <a:ext cx="10916365" cy="515834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0"/>
              </a:rPr>
              <a:t>4</a:t>
            </a:r>
            <a:r>
              <a:rPr lang="en-US" baseline="3000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0"/>
              </a:rPr>
              <a:t>th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0"/>
              </a:rPr>
              <a:t> grade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9ACB76-2A54-4BAF-F9ED-39F41F6164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36"/>
          <a:stretch/>
        </p:blipFill>
        <p:spPr>
          <a:xfrm>
            <a:off x="9402001" y="5912425"/>
            <a:ext cx="2784785" cy="9749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60674B-859C-3CD9-08AA-6974093153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5921794"/>
            <a:ext cx="2147454" cy="92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895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31710-A1FE-C066-712F-DA6C16E622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880" y="555816"/>
            <a:ext cx="5187134" cy="2873184"/>
          </a:xfrm>
        </p:spPr>
        <p:txBody>
          <a:bodyPr>
            <a:normAutofit/>
          </a:bodyPr>
          <a:lstStyle/>
          <a:p>
            <a:r>
              <a:rPr lang="en-US" sz="6600" b="1" dirty="0"/>
              <a:t>Comparing solutions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9ECCCD-C476-64E9-ED5A-6741247D6F5C}"/>
              </a:ext>
            </a:extLst>
          </p:cNvPr>
          <p:cNvSpPr txBox="1"/>
          <p:nvPr/>
        </p:nvSpPr>
        <p:spPr>
          <a:xfrm>
            <a:off x="1841869" y="3839701"/>
            <a:ext cx="25178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Community Waters Science Unit: </a:t>
            </a:r>
            <a:r>
              <a:rPr lang="en-US" sz="2800" dirty="0">
                <a:solidFill>
                  <a:srgbClr val="00B050"/>
                </a:solidFill>
                <a:hlinkClick r:id="rId3"/>
              </a:rPr>
              <a:t>Lesson 10</a:t>
            </a:r>
            <a:endParaRPr lang="en-US" sz="2800" dirty="0">
              <a:solidFill>
                <a:srgbClr val="00B05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95780B-A354-E292-2782-C8A95BC317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78" t="3786" r="2691" b="4048"/>
          <a:stretch/>
        </p:blipFill>
        <p:spPr>
          <a:xfrm>
            <a:off x="6096000" y="538843"/>
            <a:ext cx="5927272" cy="576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87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B2AD0-118E-4D53-4DEA-46DFBED94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 background/context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1D0261-5709-4710-E8E6-B5F7CB8A3654}"/>
              </a:ext>
            </a:extLst>
          </p:cNvPr>
          <p:cNvSpPr/>
          <p:nvPr/>
        </p:nvSpPr>
        <p:spPr>
          <a:xfrm>
            <a:off x="913775" y="1859339"/>
            <a:ext cx="10665417" cy="923330"/>
          </a:xfrm>
          <a:prstGeom prst="rect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Objectives &amp; Overview: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In the first part of this lesson, students share their learnings with the class. Then students analyze their own and others’ data to make a claim about the effectiveness of the solution they modeled.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46952E-7291-49C2-E05F-E4149812836D}"/>
              </a:ext>
            </a:extLst>
          </p:cNvPr>
          <p:cNvSpPr/>
          <p:nvPr/>
        </p:nvSpPr>
        <p:spPr>
          <a:xfrm>
            <a:off x="913775" y="3386891"/>
            <a:ext cx="10665417" cy="2308324"/>
          </a:xfrm>
          <a:prstGeom prst="rect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Materials (per group):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Measuring Stormwater Runoff Investigation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  <a:hlinkClick r:id="rId3"/>
              </a:rPr>
              <a:t>Data Table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(in the student packet)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/>
              </a:rPr>
              <a:t>Solutions resources from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Lesson 7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/>
              </a:rPr>
              <a:t> as reference 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Stormwater models with solutions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Avenir Next LT Pro Demi" panose="020B0704020202020204" pitchFamily="34" charset="0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Materials (per student):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Stormwater Solution Conclusion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  <a:hlinkClick r:id="rId5"/>
              </a:rPr>
              <a:t>(CER) worksheet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(in student packet)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lumMod val="50000"/>
                </a:schemeClr>
              </a:solidFill>
              <a:latin typeface="Avenir Next LT Pro Demi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916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E7B02-73D9-5A75-B1CE-CB78362E7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C2D29-FDE3-8C1E-58ED-81E8FED554C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690688"/>
            <a:ext cx="10363826" cy="4468483"/>
          </a:xfrm>
        </p:spPr>
        <p:txBody>
          <a:bodyPr>
            <a:normAutofit fontScale="92500" lnSpcReduction="20000"/>
          </a:bodyPr>
          <a:lstStyle/>
          <a:p>
            <a:r>
              <a:rPr lang="en-US" b="1" cap="none" dirty="0"/>
              <a:t>Create a Class Data Table </a:t>
            </a:r>
            <a:r>
              <a:rPr lang="en-US" cap="none" dirty="0"/>
              <a:t>for easy reference as students consider each other's results. Write the runoff amount from the teacher model in the first column.</a:t>
            </a:r>
          </a:p>
          <a:p>
            <a:endParaRPr lang="en-US" cap="none" dirty="0"/>
          </a:p>
          <a:p>
            <a:pPr marL="0" indent="0">
              <a:buNone/>
            </a:pPr>
            <a:endParaRPr lang="en-US" cap="none" dirty="0"/>
          </a:p>
          <a:p>
            <a:pPr marL="0" indent="0">
              <a:buNone/>
            </a:pPr>
            <a:r>
              <a:rPr lang="en-US" cap="none" dirty="0"/>
              <a:t>DECISION POINT</a:t>
            </a:r>
          </a:p>
          <a:p>
            <a:pPr marL="0" indent="0">
              <a:buNone/>
            </a:pPr>
            <a:r>
              <a:rPr lang="en-US" cap="none" dirty="0"/>
              <a:t>Differentiation Needed for </a:t>
            </a:r>
            <a:r>
              <a:rPr lang="en-US" cap="none" dirty="0">
                <a:hlinkClick r:id="rId3"/>
              </a:rPr>
              <a:t>CERs</a:t>
            </a:r>
            <a:r>
              <a:rPr lang="en-US" cap="none" dirty="0"/>
              <a:t>?</a:t>
            </a:r>
          </a:p>
          <a:p>
            <a:pPr marL="0" indent="0">
              <a:buNone/>
            </a:pPr>
            <a:r>
              <a:rPr lang="en-US" cap="none" dirty="0"/>
              <a:t>Writing out a full Claim-Evidence-Reasoning can be challenging, and some students may need additional scaffolding or alternative options: </a:t>
            </a:r>
          </a:p>
          <a:p>
            <a:pPr lvl="1"/>
            <a:r>
              <a:rPr lang="en-US" cap="none" dirty="0"/>
              <a:t>Would they be helped by more scaffolding with sentences mostly written out for them?</a:t>
            </a:r>
          </a:p>
          <a:p>
            <a:pPr lvl="1"/>
            <a:r>
              <a:rPr lang="en-US" cap="none" dirty="0"/>
              <a:t>Could they instead explain it to you or an assistant who could write it out?</a:t>
            </a:r>
          </a:p>
          <a:p>
            <a:pPr lvl="1"/>
            <a:r>
              <a:rPr lang="en-US" cap="none" dirty="0"/>
              <a:t>Could they better represent their thinking with diagrams or pictures?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73D221-B364-EC03-D9A6-1B66982D2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503342"/>
              </p:ext>
            </p:extLst>
          </p:nvPr>
        </p:nvGraphicFramePr>
        <p:xfrm>
          <a:off x="5862573" y="2367817"/>
          <a:ext cx="6085128" cy="1737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21282">
                  <a:extLst>
                    <a:ext uri="{9D8B030D-6E8A-4147-A177-3AD203B41FA5}">
                      <a16:colId xmlns:a16="http://schemas.microsoft.com/office/drawing/2014/main" val="574121431"/>
                    </a:ext>
                  </a:extLst>
                </a:gridCol>
                <a:gridCol w="1521282">
                  <a:extLst>
                    <a:ext uri="{9D8B030D-6E8A-4147-A177-3AD203B41FA5}">
                      <a16:colId xmlns:a16="http://schemas.microsoft.com/office/drawing/2014/main" val="2579557495"/>
                    </a:ext>
                  </a:extLst>
                </a:gridCol>
                <a:gridCol w="1521282">
                  <a:extLst>
                    <a:ext uri="{9D8B030D-6E8A-4147-A177-3AD203B41FA5}">
                      <a16:colId xmlns:a16="http://schemas.microsoft.com/office/drawing/2014/main" val="1477322553"/>
                    </a:ext>
                  </a:extLst>
                </a:gridCol>
                <a:gridCol w="1521282">
                  <a:extLst>
                    <a:ext uri="{9D8B030D-6E8A-4147-A177-3AD203B41FA5}">
                      <a16:colId xmlns:a16="http://schemas.microsoft.com/office/drawing/2014/main" val="1307712492"/>
                    </a:ext>
                  </a:extLst>
                </a:gridCol>
              </a:tblGrid>
              <a:tr h="28670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Team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Solution Tested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Runoff Amount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Key Learnings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9245354"/>
                  </a:ext>
                </a:extLst>
              </a:tr>
              <a:tr h="28670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Teacher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Control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141840"/>
                  </a:ext>
                </a:extLst>
              </a:tr>
              <a:tr h="28670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926178"/>
                  </a:ext>
                </a:extLst>
              </a:tr>
              <a:tr h="28670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528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0070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6BE04CF-56B9-3D2A-3D82-DE4FECD70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986" y="186004"/>
            <a:ext cx="8252177" cy="2056864"/>
          </a:xfrm>
        </p:spPr>
        <p:txBody>
          <a:bodyPr>
            <a:normAutofit/>
          </a:bodyPr>
          <a:lstStyle/>
          <a:p>
            <a:r>
              <a:rPr lang="en-US" sz="4400" b="1" dirty="0"/>
              <a:t>Comparing Solutions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EB5CCF-968D-99FC-07E4-5CD56962E3E0}"/>
              </a:ext>
            </a:extLst>
          </p:cNvPr>
          <p:cNvSpPr txBox="1"/>
          <p:nvPr/>
        </p:nvSpPr>
        <p:spPr>
          <a:xfrm>
            <a:off x="556986" y="1978367"/>
            <a:ext cx="675735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Focus Question: How effective is the solution my group modeled?</a:t>
            </a:r>
          </a:p>
          <a:p>
            <a:endParaRPr lang="en-US" sz="3600" dirty="0"/>
          </a:p>
          <a:p>
            <a:r>
              <a:rPr lang="en-US" sz="3600" dirty="0"/>
              <a:t>Learning Target: I can make a claim about my solution and support it with evidence and reasoning.</a:t>
            </a:r>
          </a:p>
        </p:txBody>
      </p:sp>
      <p:pic>
        <p:nvPicPr>
          <p:cNvPr id="2" name="Picture 1" descr="Stormwater Management | Amherst, MA - Official Website">
            <a:extLst>
              <a:ext uri="{FF2B5EF4-FFF2-40B4-BE49-F238E27FC236}">
                <a16:creationId xmlns:a16="http://schemas.microsoft.com/office/drawing/2014/main" id="{F2380D7E-821D-CAC1-3949-F8F51A8C7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1396" y="1577375"/>
            <a:ext cx="4730604" cy="421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15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BCFD75-6FFD-EB88-CAB7-985A48D89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n-US" sz="4100" b="1"/>
              <a:t>Engineering Team Discussion &amp; Share out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0BA29-9D6F-751F-6E15-789FC08970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825625"/>
            <a:ext cx="5393361" cy="4351338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cap="none" dirty="0"/>
              <a:t>Share your data with the class!</a:t>
            </a:r>
          </a:p>
          <a:p>
            <a:pPr marL="0" indent="0">
              <a:buNone/>
            </a:pPr>
            <a:r>
              <a:rPr lang="en-US" sz="3600" cap="none" dirty="0"/>
              <a:t>In your engineering team, discuss:</a:t>
            </a:r>
          </a:p>
          <a:p>
            <a:pPr>
              <a:buClr>
                <a:srgbClr val="000000"/>
              </a:buClr>
            </a:pPr>
            <a:r>
              <a:rPr lang="en-US" sz="3600" cap="none" dirty="0"/>
              <a:t>Do we feel that our solution successfully reduced the amount of runoff?</a:t>
            </a:r>
            <a:endParaRPr lang="en-US" sz="3600" dirty="0"/>
          </a:p>
          <a:p>
            <a:r>
              <a:rPr lang="en-US" sz="3600" cap="none" dirty="0"/>
              <a:t>What would be helpful for other teams to know?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BB8356-DFD4-A761-EB37-1A4DD2055A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09" r="3571"/>
          <a:stretch/>
        </p:blipFill>
        <p:spPr>
          <a:xfrm>
            <a:off x="8571607" y="1730843"/>
            <a:ext cx="2393601" cy="261610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072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3FEB8-0984-CF3D-86E5-CBFA89958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Back-Pocket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2166D-BFEA-ECEA-7504-F8B7B1EEBCD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Maintaining focus on the problem:</a:t>
            </a:r>
          </a:p>
          <a:p>
            <a:r>
              <a:rPr lang="en-US" cap="none" dirty="0"/>
              <a:t>Does the solution you tested solve the problem?</a:t>
            </a:r>
          </a:p>
          <a:p>
            <a:r>
              <a:rPr lang="en-US" cap="none" dirty="0"/>
              <a:t>How well does your solution meet the criteria for success?</a:t>
            </a:r>
          </a:p>
          <a:p>
            <a:r>
              <a:rPr lang="en-US" cap="none" dirty="0"/>
              <a:t>What have you learned that others need to know about this solution at our site?</a:t>
            </a:r>
          </a:p>
        </p:txBody>
      </p:sp>
    </p:spTree>
    <p:extLst>
      <p:ext uri="{BB962C8B-B14F-4D97-AF65-F5344CB8AC3E}">
        <p14:creationId xmlns:p14="http://schemas.microsoft.com/office/powerpoint/2010/main" val="915718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F8689-8B93-7EB2-CEF9-0E8BC0970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012" y="140653"/>
            <a:ext cx="10364451" cy="1182889"/>
          </a:xfrm>
        </p:spPr>
        <p:txBody>
          <a:bodyPr/>
          <a:lstStyle/>
          <a:p>
            <a:r>
              <a:rPr lang="en-US" b="1" dirty="0"/>
              <a:t>Analyze Team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6DD03-E2FB-BA36-B65F-0BC73DE9530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6715" y="1320956"/>
            <a:ext cx="4933516" cy="4051144"/>
          </a:xfrm>
          <a:ln w="28575">
            <a:solidFill>
              <a:schemeClr val="accent3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cap="none" dirty="0"/>
              <a:t>How do the different results compare?</a:t>
            </a:r>
          </a:p>
          <a:p>
            <a:pPr>
              <a:lnSpc>
                <a:spcPct val="100000"/>
              </a:lnSpc>
            </a:pPr>
            <a:r>
              <a:rPr lang="en-US" cap="none" dirty="0"/>
              <a:t>Were the original models similar enough to each other?</a:t>
            </a:r>
          </a:p>
          <a:p>
            <a:r>
              <a:rPr lang="en-US" cap="none" dirty="0"/>
              <a:t>Did everybody control the same variables?</a:t>
            </a:r>
          </a:p>
          <a:p>
            <a:r>
              <a:rPr lang="en-US" cap="none" dirty="0"/>
              <a:t>Were there enough trials of each solution?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B9AA52-C8F7-3C12-A167-E6967D5A86FB}"/>
              </a:ext>
            </a:extLst>
          </p:cNvPr>
          <p:cNvSpPr txBox="1"/>
          <p:nvPr/>
        </p:nvSpPr>
        <p:spPr>
          <a:xfrm>
            <a:off x="6096000" y="4042554"/>
            <a:ext cx="5752502" cy="2246769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dirty="0"/>
              <a:t>In the Class Data Table: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What do you notice?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What does the data mean to us?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What would you want to do to analyze the data?</a:t>
            </a:r>
          </a:p>
        </p:txBody>
      </p:sp>
      <p:pic>
        <p:nvPicPr>
          <p:cNvPr id="5" name="Graphic 4" descr="A cloud with raindrops">
            <a:extLst>
              <a:ext uri="{FF2B5EF4-FFF2-40B4-BE49-F238E27FC236}">
                <a16:creationId xmlns:a16="http://schemas.microsoft.com/office/drawing/2014/main" id="{D58C3A8C-9305-3EA7-8A5F-F673CD3EE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55066" y="-427896"/>
            <a:ext cx="4634370" cy="470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946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32531-DF60-831F-C23B-6D390D1E0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56890"/>
            <a:ext cx="10364451" cy="950415"/>
          </a:xfrm>
        </p:spPr>
        <p:txBody>
          <a:bodyPr/>
          <a:lstStyle/>
          <a:p>
            <a:r>
              <a:rPr lang="en-US" cap="none" dirty="0"/>
              <a:t>ANALYZING DATA IDEAS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FB683C-2E28-85A8-D250-21FAF67A2E78}"/>
              </a:ext>
            </a:extLst>
          </p:cNvPr>
          <p:cNvSpPr txBox="1"/>
          <p:nvPr/>
        </p:nvSpPr>
        <p:spPr>
          <a:xfrm>
            <a:off x="607016" y="1627323"/>
            <a:ext cx="10977964" cy="45545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800" dirty="0"/>
              <a:t>Would it help to put it into a bar graph or other graphical representation?</a:t>
            </a:r>
            <a:endParaRPr lang="en-US" sz="2000" dirty="0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800" dirty="0"/>
              <a:t>Would you want to sort it from most to least amount of runoff?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800" dirty="0"/>
              <a:t>Should similar solutions be put together? Averaged?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800" dirty="0"/>
              <a:t>What would you consider a significant difference between results?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800" dirty="0"/>
              <a:t>What is the range of results between the highest to the lowest change?</a:t>
            </a:r>
          </a:p>
        </p:txBody>
      </p:sp>
    </p:spTree>
    <p:extLst>
      <p:ext uri="{BB962C8B-B14F-4D97-AF65-F5344CB8AC3E}">
        <p14:creationId xmlns:p14="http://schemas.microsoft.com/office/powerpoint/2010/main" val="2824745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A390A-6D50-F191-D659-B605D1FC9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72923"/>
          </a:xfrm>
        </p:spPr>
        <p:txBody>
          <a:bodyPr/>
          <a:lstStyle/>
          <a:p>
            <a:r>
              <a:rPr lang="en-US" dirty="0"/>
              <a:t>Considering the problem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AD9AB5-8004-32A0-3D8C-608ABDF3A206}"/>
              </a:ext>
            </a:extLst>
          </p:cNvPr>
          <p:cNvSpPr txBox="1"/>
          <p:nvPr/>
        </p:nvSpPr>
        <p:spPr>
          <a:xfrm>
            <a:off x="742627" y="1699185"/>
            <a:ext cx="10706745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3600" dirty="0"/>
              <a:t>Return to the </a:t>
            </a:r>
            <a:r>
              <a:rPr lang="en-US" sz="3600" b="1" dirty="0"/>
              <a:t>Problem-Criteria-Constraints table</a:t>
            </a:r>
            <a:r>
              <a:rPr lang="en-US" sz="3600" dirty="0"/>
              <a:t> and challenge students to think beyond the data from the tests of the models.</a:t>
            </a:r>
          </a:p>
          <a:p>
            <a:pPr marL="285750" indent="-285750">
              <a:buFont typeface="Arial"/>
              <a:buChar char="•"/>
            </a:pPr>
            <a:r>
              <a:rPr lang="en-US" sz="3600" dirty="0"/>
              <a:t>How effective are the solutions in meeting all the underlined criteria for success and constraints?</a:t>
            </a:r>
          </a:p>
          <a:p>
            <a:pPr marL="285750" indent="-285750">
              <a:buFont typeface="Arial"/>
              <a:buChar char="•"/>
            </a:pPr>
            <a:r>
              <a:rPr lang="en-US" sz="3600" dirty="0"/>
              <a:t>Provide an opportunity for students to present a claim to the class about whether their solution is a good one.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81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B10AF-06E1-47BE-A526-4B8BA76D2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27737"/>
            <a:ext cx="10364451" cy="950415"/>
          </a:xfrm>
        </p:spPr>
        <p:txBody>
          <a:bodyPr/>
          <a:lstStyle/>
          <a:p>
            <a:r>
              <a:rPr lang="en-US" b="1" dirty="0"/>
              <a:t>Make a claim from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3BE6E-604F-FF6C-20BF-17E13BBDF9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78350" y="1075567"/>
            <a:ext cx="10312165" cy="2597532"/>
          </a:xfrm>
          <a:ln w="28575">
            <a:solidFill>
              <a:schemeClr val="accent4"/>
            </a:solidFill>
          </a:ln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dirty="0"/>
              <a:t>W</a:t>
            </a:r>
            <a:r>
              <a:rPr lang="en-US" sz="2400" cap="none" dirty="0"/>
              <a:t>rite a conclusion about the solution your group modeled. Make a claim about the question </a:t>
            </a:r>
            <a:r>
              <a:rPr lang="en-US" sz="2400" b="1" cap="none" dirty="0"/>
              <a:t>"How effective is the solution my team modeled?"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cap="none" dirty="0"/>
              <a:t>Your claims should include: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400" cap="none" dirty="0"/>
              <a:t>the data you gathered when you tested your model.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400" cap="none" dirty="0"/>
              <a:t>other evidence from what you have read or experienced that supports your claim.</a:t>
            </a:r>
            <a:endParaRPr lang="en-US" sz="2400" b="1" cap="non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F53B45-9607-EF3A-C784-DAD6A46DE312}"/>
              </a:ext>
            </a:extLst>
          </p:cNvPr>
          <p:cNvSpPr txBox="1"/>
          <p:nvPr/>
        </p:nvSpPr>
        <p:spPr>
          <a:xfrm>
            <a:off x="981559" y="4197457"/>
            <a:ext cx="10306372" cy="2246769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n-US" sz="2000" b="1" dirty="0"/>
              <a:t>Claim: </a:t>
            </a:r>
            <a:r>
              <a:rPr lang="en-US" sz="2000" dirty="0"/>
              <a:t> A general statement about the effectiveness of the solution.</a:t>
            </a:r>
          </a:p>
          <a:p>
            <a:pPr marL="342900" indent="-342900">
              <a:buAutoNum type="arabicPeriod"/>
            </a:pPr>
            <a:r>
              <a:rPr lang="en-US" sz="2000" b="1" dirty="0"/>
              <a:t>Evidence: </a:t>
            </a:r>
            <a:r>
              <a:rPr lang="en-US" sz="2000" dirty="0"/>
              <a:t>possibilities to include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 dirty="0"/>
              <a:t>Data from your tests of the solution.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 dirty="0"/>
              <a:t>Reference to where the solution has worked elsewhere.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 dirty="0"/>
              <a:t>Site specific criteria and constrains that it meets, partially meets, or does not meet.</a:t>
            </a:r>
          </a:p>
          <a:p>
            <a:pPr marL="342900" indent="-342900">
              <a:buAutoNum type="arabicPeriod"/>
            </a:pPr>
            <a:r>
              <a:rPr lang="en-US" sz="2000" b="1" dirty="0"/>
              <a:t>Reasoning: </a:t>
            </a:r>
            <a:r>
              <a:rPr lang="en-US" sz="2000" dirty="0"/>
              <a:t>The reasons why the evidence meets (or does not meet) the criteria for success and the constraints (how the evidence supports the claim). </a:t>
            </a:r>
          </a:p>
        </p:txBody>
      </p:sp>
    </p:spTree>
    <p:extLst>
      <p:ext uri="{BB962C8B-B14F-4D97-AF65-F5344CB8AC3E}">
        <p14:creationId xmlns:p14="http://schemas.microsoft.com/office/powerpoint/2010/main" val="117533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4DFC213B412F4CBFA8594557A82087" ma:contentTypeVersion="18" ma:contentTypeDescription="Create a new document." ma:contentTypeScope="" ma:versionID="e235aa7a254a8adb1037803b533497bb">
  <xsd:schema xmlns:xsd="http://www.w3.org/2001/XMLSchema" xmlns:xs="http://www.w3.org/2001/XMLSchema" xmlns:p="http://schemas.microsoft.com/office/2006/metadata/properties" xmlns:ns2="72dab5ac-ebd7-4489-96fd-5e04b1b08638" xmlns:ns3="188c5fa1-f80e-45c6-a801-680064d87fe8" targetNamespace="http://schemas.microsoft.com/office/2006/metadata/properties" ma:root="true" ma:fieldsID="5c3cbdb356c0679d3d3b278801a51f53" ns2:_="" ns3:_="">
    <xsd:import namespace="72dab5ac-ebd7-4489-96fd-5e04b1b08638"/>
    <xsd:import namespace="188c5fa1-f80e-45c6-a801-680064d87f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dab5ac-ebd7-4489-96fd-5e04b1b086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7634ed1-4cc0-49ff-a336-d0e57e2f72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8c5fa1-f80e-45c6-a801-680064d87fe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b5e44d2-5025-4353-9e16-f7225f2a0c32}" ma:internalName="TaxCatchAll" ma:showField="CatchAllData" ma:web="188c5fa1-f80e-45c6-a801-680064d87f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88c5fa1-f80e-45c6-a801-680064d87fe8" xsi:nil="true"/>
    <lcf76f155ced4ddcb4097134ff3c332f xmlns="72dab5ac-ebd7-4489-96fd-5e04b1b0863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0AFF2E0-8B21-4374-978F-3807B5E0EFB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847C54-6368-4B68-B6EF-050834669A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dab5ac-ebd7-4489-96fd-5e04b1b08638"/>
    <ds:schemaRef ds:uri="188c5fa1-f80e-45c6-a801-680064d87f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11F79D-C0AF-4361-A496-3A68E286146D}">
  <ds:schemaRefs>
    <ds:schemaRef ds:uri="188c5fa1-f80e-45c6-a801-680064d87fe8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72dab5ac-ebd7-4489-96fd-5e04b1b0863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27130</TotalTime>
  <Words>771</Words>
  <Application>Microsoft Office PowerPoint</Application>
  <PresentationFormat>Widescreen</PresentationFormat>
  <Paragraphs>88</Paragraphs>
  <Slides>11</Slides>
  <Notes>6</Notes>
  <HiddenSlides>5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Arial Rounded MT Bold</vt:lpstr>
      <vt:lpstr>Avenir Next LT Pro Demi</vt:lpstr>
      <vt:lpstr>Calibri</vt:lpstr>
      <vt:lpstr>Courier New</vt:lpstr>
      <vt:lpstr>Office Theme</vt:lpstr>
      <vt:lpstr>Community Waters Science Unit</vt:lpstr>
      <vt:lpstr>Comparing solutions</vt:lpstr>
      <vt:lpstr>Teacher background/context</vt:lpstr>
      <vt:lpstr>Preparation</vt:lpstr>
      <vt:lpstr>Comparing Solutions</vt:lpstr>
      <vt:lpstr>Engineering Team Discussion &amp; Share out</vt:lpstr>
      <vt:lpstr>Back-Pocket questions</vt:lpstr>
      <vt:lpstr>Analyze Team Data</vt:lpstr>
      <vt:lpstr>ANALYZING DATA IDEAS</vt:lpstr>
      <vt:lpstr>Considering the problem</vt:lpstr>
      <vt:lpstr>Make a claim from evidence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Christiansen</dc:creator>
  <cp:lastModifiedBy>Celina Steiger</cp:lastModifiedBy>
  <cp:revision>195</cp:revision>
  <dcterms:created xsi:type="dcterms:W3CDTF">2022-10-13T18:02:23Z</dcterms:created>
  <dcterms:modified xsi:type="dcterms:W3CDTF">2025-01-16T17:56:38Z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0x010100B74DFC213B412F4CBFA8594557A82087</vt:lpwstr>
  </property>
  <property fmtid="{D5CDD505-2E9C-101B-9397-08002B2CF9AE}" pid="3" name="MediaServiceImageTags">
    <vt:lpwstr/>
  </property>
</Properties>
</file>