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17"/>
  </p:notesMasterIdLst>
  <p:sldIdLst>
    <p:sldId id="272" r:id="rId5"/>
    <p:sldId id="256" r:id="rId6"/>
    <p:sldId id="273" r:id="rId7"/>
    <p:sldId id="270" r:id="rId8"/>
    <p:sldId id="258" r:id="rId9"/>
    <p:sldId id="290" r:id="rId10"/>
    <p:sldId id="275" r:id="rId11"/>
    <p:sldId id="280" r:id="rId12"/>
    <p:sldId id="286" r:id="rId13"/>
    <p:sldId id="288" r:id="rId14"/>
    <p:sldId id="287" r:id="rId15"/>
    <p:sldId id="289"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A3EE"/>
    <a:srgbClr val="276D58"/>
    <a:srgbClr val="824F9C"/>
    <a:srgbClr val="B02408"/>
    <a:srgbClr val="34C6CB"/>
    <a:srgbClr val="FFFD79"/>
    <a:srgbClr val="F8E98B"/>
    <a:srgbClr val="FFF19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319"/>
    <p:restoredTop sz="90026" autoAdjust="0"/>
  </p:normalViewPr>
  <p:slideViewPr>
    <p:cSldViewPr snapToGrid="0" snapToObjects="1">
      <p:cViewPr varScale="1">
        <p:scale>
          <a:sx n="61" d="100"/>
          <a:sy n="61" d="100"/>
        </p:scale>
        <p:origin x="108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lina Steiger" userId="84c8b75e-439a-494b-a32d-c4b3d6be4b87" providerId="ADAL" clId="{F64E72DD-B52E-4C78-A97D-2A165A06B270}"/>
    <pc:docChg chg="modSld">
      <pc:chgData name="Celina Steiger" userId="84c8b75e-439a-494b-a32d-c4b3d6be4b87" providerId="ADAL" clId="{F64E72DD-B52E-4C78-A97D-2A165A06B270}" dt="2024-05-02T15:59:38.532" v="2" actId="207"/>
      <pc:docMkLst>
        <pc:docMk/>
      </pc:docMkLst>
      <pc:sldChg chg="addSp modSp mod">
        <pc:chgData name="Celina Steiger" userId="84c8b75e-439a-494b-a32d-c4b3d6be4b87" providerId="ADAL" clId="{F64E72DD-B52E-4C78-A97D-2A165A06B270}" dt="2024-05-02T15:59:38.532" v="2" actId="207"/>
        <pc:sldMkLst>
          <pc:docMk/>
          <pc:sldMk cId="2929722260" sldId="287"/>
        </pc:sldMkLst>
        <pc:spChg chg="add mod">
          <ac:chgData name="Celina Steiger" userId="84c8b75e-439a-494b-a32d-c4b3d6be4b87" providerId="ADAL" clId="{F64E72DD-B52E-4C78-A97D-2A165A06B270}" dt="2024-05-02T15:59:38.532" v="2" actId="207"/>
          <ac:spMkLst>
            <pc:docMk/>
            <pc:sldMk cId="2929722260" sldId="287"/>
            <ac:spMk id="11" creationId="{1D2EE1FD-C8E5-B823-7C3F-6966DE84C934}"/>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FFB641-F0AD-4226-9FF6-310417DE41E1}" type="doc">
      <dgm:prSet loTypeId="urn:microsoft.com/office/officeart/2011/layout/HexagonRadial" loCatId="officeonline" qsTypeId="urn:microsoft.com/office/officeart/2005/8/quickstyle/simple1" qsCatId="simple" csTypeId="urn:microsoft.com/office/officeart/2005/8/colors/colorful5" csCatId="colorful" phldr="1"/>
      <dgm:spPr/>
      <dgm:t>
        <a:bodyPr/>
        <a:lstStyle/>
        <a:p>
          <a:endParaRPr lang="en-US"/>
        </a:p>
      </dgm:t>
    </dgm:pt>
    <dgm:pt modelId="{238D9755-064B-4E4D-8561-3A8D4B425960}">
      <dgm:prSet phldrT="[Text]"/>
      <dgm:spPr/>
      <dgm:t>
        <a:bodyPr/>
        <a:lstStyle/>
        <a:p>
          <a:r>
            <a:rPr lang="en-US" dirty="0"/>
            <a:t>Green Stormwater Solutions</a:t>
          </a:r>
        </a:p>
      </dgm:t>
    </dgm:pt>
    <dgm:pt modelId="{994D139B-6533-4399-8E57-7366D3F294E8}" type="parTrans" cxnId="{E150A151-722B-479F-A3F2-FD9EE6EAE2BA}">
      <dgm:prSet/>
      <dgm:spPr/>
      <dgm:t>
        <a:bodyPr/>
        <a:lstStyle/>
        <a:p>
          <a:endParaRPr lang="en-US"/>
        </a:p>
      </dgm:t>
    </dgm:pt>
    <dgm:pt modelId="{9A9346AA-1904-411A-AD99-76529F1F97E2}" type="sibTrans" cxnId="{E150A151-722B-479F-A3F2-FD9EE6EAE2BA}">
      <dgm:prSet/>
      <dgm:spPr/>
      <dgm:t>
        <a:bodyPr/>
        <a:lstStyle/>
        <a:p>
          <a:endParaRPr lang="en-US"/>
        </a:p>
      </dgm:t>
    </dgm:pt>
    <dgm:pt modelId="{711348D1-B830-460C-9225-A5AEFE0EEE27}">
      <dgm:prSet phldrT="[Text]"/>
      <dgm:spPr/>
      <dgm:t>
        <a:bodyPr/>
        <a:lstStyle/>
        <a:p>
          <a:r>
            <a:rPr lang="en-US" dirty="0"/>
            <a:t>Improving Soils</a:t>
          </a:r>
        </a:p>
      </dgm:t>
    </dgm:pt>
    <dgm:pt modelId="{A5C60128-45E4-46DA-9598-CABE6CDB5128}" type="parTrans" cxnId="{892F90F0-E800-431F-AA15-BBD0CC8EC400}">
      <dgm:prSet/>
      <dgm:spPr/>
      <dgm:t>
        <a:bodyPr/>
        <a:lstStyle/>
        <a:p>
          <a:endParaRPr lang="en-US"/>
        </a:p>
      </dgm:t>
    </dgm:pt>
    <dgm:pt modelId="{67595112-AE92-417C-B1B0-EA8A67C2DF8B}" type="sibTrans" cxnId="{892F90F0-E800-431F-AA15-BBD0CC8EC400}">
      <dgm:prSet/>
      <dgm:spPr/>
      <dgm:t>
        <a:bodyPr/>
        <a:lstStyle/>
        <a:p>
          <a:endParaRPr lang="en-US"/>
        </a:p>
      </dgm:t>
    </dgm:pt>
    <dgm:pt modelId="{779B6086-49AD-4B15-9A61-D875BCA803DB}">
      <dgm:prSet phldrT="[Text]"/>
      <dgm:spPr/>
      <dgm:t>
        <a:bodyPr/>
        <a:lstStyle/>
        <a:p>
          <a:r>
            <a:rPr lang="en-US" dirty="0"/>
            <a:t>Planting Trees</a:t>
          </a:r>
        </a:p>
      </dgm:t>
    </dgm:pt>
    <dgm:pt modelId="{F92E4879-7990-4866-ACE4-69EAD1C13BE1}" type="parTrans" cxnId="{88B9E2BB-45BF-4C62-B748-C7A4F430D0F3}">
      <dgm:prSet/>
      <dgm:spPr/>
      <dgm:t>
        <a:bodyPr/>
        <a:lstStyle/>
        <a:p>
          <a:endParaRPr lang="en-US"/>
        </a:p>
      </dgm:t>
    </dgm:pt>
    <dgm:pt modelId="{383D728F-8172-4B66-8DC3-DBD76684761D}" type="sibTrans" cxnId="{88B9E2BB-45BF-4C62-B748-C7A4F430D0F3}">
      <dgm:prSet/>
      <dgm:spPr/>
      <dgm:t>
        <a:bodyPr/>
        <a:lstStyle/>
        <a:p>
          <a:endParaRPr lang="en-US"/>
        </a:p>
      </dgm:t>
    </dgm:pt>
    <dgm:pt modelId="{7AF3FE74-0A3F-4929-A5E8-4F66E34459B6}">
      <dgm:prSet phldrT="[Text]"/>
      <dgm:spPr/>
      <dgm:t>
        <a:bodyPr/>
        <a:lstStyle/>
        <a:p>
          <a:r>
            <a:rPr lang="en-US" dirty="0"/>
            <a:t>Collecting Rainwater</a:t>
          </a:r>
        </a:p>
      </dgm:t>
    </dgm:pt>
    <dgm:pt modelId="{FC0CE58F-6801-4920-A52E-1F2E41C960B7}" type="parTrans" cxnId="{5166D16D-8203-4A80-B735-436670BD7CA6}">
      <dgm:prSet/>
      <dgm:spPr/>
      <dgm:t>
        <a:bodyPr/>
        <a:lstStyle/>
        <a:p>
          <a:endParaRPr lang="en-US"/>
        </a:p>
      </dgm:t>
    </dgm:pt>
    <dgm:pt modelId="{5F678F13-26A1-4998-B181-E62C763E0215}" type="sibTrans" cxnId="{5166D16D-8203-4A80-B735-436670BD7CA6}">
      <dgm:prSet/>
      <dgm:spPr/>
      <dgm:t>
        <a:bodyPr/>
        <a:lstStyle/>
        <a:p>
          <a:endParaRPr lang="en-US"/>
        </a:p>
      </dgm:t>
    </dgm:pt>
    <dgm:pt modelId="{C1E0FEC0-1D47-4B86-9B59-9A97F1E9D28D}">
      <dgm:prSet phldrT="[Text]"/>
      <dgm:spPr/>
      <dgm:t>
        <a:bodyPr/>
        <a:lstStyle/>
        <a:p>
          <a:r>
            <a:rPr lang="en-US" dirty="0"/>
            <a:t>Rain Gardens</a:t>
          </a:r>
        </a:p>
      </dgm:t>
    </dgm:pt>
    <dgm:pt modelId="{8DD46661-11EC-4D6B-BC2A-A4DD2C1ED6FD}" type="parTrans" cxnId="{1D6E26EB-4F49-4F46-B57B-31D3001979D1}">
      <dgm:prSet/>
      <dgm:spPr/>
      <dgm:t>
        <a:bodyPr/>
        <a:lstStyle/>
        <a:p>
          <a:endParaRPr lang="en-US"/>
        </a:p>
      </dgm:t>
    </dgm:pt>
    <dgm:pt modelId="{BC435D3A-77DC-4C56-AC4D-450D8A89478E}" type="sibTrans" cxnId="{1D6E26EB-4F49-4F46-B57B-31D3001979D1}">
      <dgm:prSet/>
      <dgm:spPr/>
      <dgm:t>
        <a:bodyPr/>
        <a:lstStyle/>
        <a:p>
          <a:endParaRPr lang="en-US"/>
        </a:p>
      </dgm:t>
    </dgm:pt>
    <dgm:pt modelId="{0FF67CA6-F2C4-45A0-863E-981491101566}">
      <dgm:prSet phldrT="[Text]"/>
      <dgm:spPr/>
      <dgm:t>
        <a:bodyPr/>
        <a:lstStyle/>
        <a:p>
          <a:r>
            <a:rPr lang="en-US" dirty="0" err="1"/>
            <a:t>Biorention</a:t>
          </a:r>
          <a:endParaRPr lang="en-US" dirty="0"/>
        </a:p>
      </dgm:t>
    </dgm:pt>
    <dgm:pt modelId="{AAFB945C-BEA5-4D96-839C-08658D0FBFC1}" type="parTrans" cxnId="{5DB8CC77-1A6F-406E-92EA-19C0093614DA}">
      <dgm:prSet/>
      <dgm:spPr/>
      <dgm:t>
        <a:bodyPr/>
        <a:lstStyle/>
        <a:p>
          <a:endParaRPr lang="en-US"/>
        </a:p>
      </dgm:t>
    </dgm:pt>
    <dgm:pt modelId="{ED79D0DD-4046-4A2E-9B8E-AF04F62BC574}" type="sibTrans" cxnId="{5DB8CC77-1A6F-406E-92EA-19C0093614DA}">
      <dgm:prSet/>
      <dgm:spPr/>
      <dgm:t>
        <a:bodyPr/>
        <a:lstStyle/>
        <a:p>
          <a:endParaRPr lang="en-US"/>
        </a:p>
      </dgm:t>
    </dgm:pt>
    <dgm:pt modelId="{DE0C4BB3-20C1-4184-9CBC-75A9E4A545A3}">
      <dgm:prSet phldrT="[Text]"/>
      <dgm:spPr/>
      <dgm:t>
        <a:bodyPr/>
        <a:lstStyle/>
        <a:p>
          <a:r>
            <a:rPr lang="en-US" dirty="0"/>
            <a:t>Pervious Surfaces</a:t>
          </a:r>
        </a:p>
      </dgm:t>
    </dgm:pt>
    <dgm:pt modelId="{64640B0C-AC0E-47A3-A70A-19C6E3983B3C}" type="parTrans" cxnId="{E7C02590-2602-4B21-A43F-40F268E3297D}">
      <dgm:prSet/>
      <dgm:spPr/>
      <dgm:t>
        <a:bodyPr/>
        <a:lstStyle/>
        <a:p>
          <a:endParaRPr lang="en-US"/>
        </a:p>
      </dgm:t>
    </dgm:pt>
    <dgm:pt modelId="{061F55F0-402F-4AE4-9FE4-634BB0AEA7CB}" type="sibTrans" cxnId="{E7C02590-2602-4B21-A43F-40F268E3297D}">
      <dgm:prSet/>
      <dgm:spPr/>
      <dgm:t>
        <a:bodyPr/>
        <a:lstStyle/>
        <a:p>
          <a:endParaRPr lang="en-US"/>
        </a:p>
      </dgm:t>
    </dgm:pt>
    <dgm:pt modelId="{EEDC0896-129F-4B6F-8C8B-7E511FC9AFAC}" type="pres">
      <dgm:prSet presAssocID="{11FFB641-F0AD-4226-9FF6-310417DE41E1}" presName="Name0" presStyleCnt="0">
        <dgm:presLayoutVars>
          <dgm:chMax val="1"/>
          <dgm:chPref val="1"/>
          <dgm:dir/>
          <dgm:animOne val="branch"/>
          <dgm:animLvl val="lvl"/>
        </dgm:presLayoutVars>
      </dgm:prSet>
      <dgm:spPr/>
    </dgm:pt>
    <dgm:pt modelId="{2DD847C1-605B-4E63-84DB-800A7E0C56C6}" type="pres">
      <dgm:prSet presAssocID="{238D9755-064B-4E4D-8561-3A8D4B425960}" presName="Parent" presStyleLbl="node0" presStyleIdx="0" presStyleCnt="1">
        <dgm:presLayoutVars>
          <dgm:chMax val="6"/>
          <dgm:chPref val="6"/>
        </dgm:presLayoutVars>
      </dgm:prSet>
      <dgm:spPr/>
    </dgm:pt>
    <dgm:pt modelId="{2FC71292-2635-42DB-A3DD-1641145AC6B0}" type="pres">
      <dgm:prSet presAssocID="{711348D1-B830-460C-9225-A5AEFE0EEE27}" presName="Accent1" presStyleCnt="0"/>
      <dgm:spPr/>
    </dgm:pt>
    <dgm:pt modelId="{7A741C8D-281F-4FDA-8D7F-43D7E11E7D48}" type="pres">
      <dgm:prSet presAssocID="{711348D1-B830-460C-9225-A5AEFE0EEE27}" presName="Accent" presStyleLbl="bgShp" presStyleIdx="0" presStyleCnt="6"/>
      <dgm:spPr/>
    </dgm:pt>
    <dgm:pt modelId="{0972819F-2C0A-407E-BC14-00FCBE08935B}" type="pres">
      <dgm:prSet presAssocID="{711348D1-B830-460C-9225-A5AEFE0EEE27}" presName="Child1" presStyleLbl="node1" presStyleIdx="0" presStyleCnt="6">
        <dgm:presLayoutVars>
          <dgm:chMax val="0"/>
          <dgm:chPref val="0"/>
          <dgm:bulletEnabled val="1"/>
        </dgm:presLayoutVars>
      </dgm:prSet>
      <dgm:spPr/>
    </dgm:pt>
    <dgm:pt modelId="{0FD39F0D-6AA2-45FA-8A51-CA0D81A67A77}" type="pres">
      <dgm:prSet presAssocID="{779B6086-49AD-4B15-9A61-D875BCA803DB}" presName="Accent2" presStyleCnt="0"/>
      <dgm:spPr/>
    </dgm:pt>
    <dgm:pt modelId="{2AA03039-6375-498D-AC87-3871FD682450}" type="pres">
      <dgm:prSet presAssocID="{779B6086-49AD-4B15-9A61-D875BCA803DB}" presName="Accent" presStyleLbl="bgShp" presStyleIdx="1" presStyleCnt="6"/>
      <dgm:spPr/>
    </dgm:pt>
    <dgm:pt modelId="{C5CB2B6B-A38A-4C66-BB8C-E92701E58D18}" type="pres">
      <dgm:prSet presAssocID="{779B6086-49AD-4B15-9A61-D875BCA803DB}" presName="Child2" presStyleLbl="node1" presStyleIdx="1" presStyleCnt="6">
        <dgm:presLayoutVars>
          <dgm:chMax val="0"/>
          <dgm:chPref val="0"/>
          <dgm:bulletEnabled val="1"/>
        </dgm:presLayoutVars>
      </dgm:prSet>
      <dgm:spPr/>
    </dgm:pt>
    <dgm:pt modelId="{B2C2B57E-D086-4BCA-ACDB-6BB75334E61D}" type="pres">
      <dgm:prSet presAssocID="{DE0C4BB3-20C1-4184-9CBC-75A9E4A545A3}" presName="Accent3" presStyleCnt="0"/>
      <dgm:spPr/>
    </dgm:pt>
    <dgm:pt modelId="{6406DA5E-4A4C-436D-AADB-5EF20C78ACBA}" type="pres">
      <dgm:prSet presAssocID="{DE0C4BB3-20C1-4184-9CBC-75A9E4A545A3}" presName="Accent" presStyleLbl="bgShp" presStyleIdx="2" presStyleCnt="6"/>
      <dgm:spPr/>
    </dgm:pt>
    <dgm:pt modelId="{889223DC-CE6B-4B07-9059-D00A3E195CE8}" type="pres">
      <dgm:prSet presAssocID="{DE0C4BB3-20C1-4184-9CBC-75A9E4A545A3}" presName="Child3" presStyleLbl="node1" presStyleIdx="2" presStyleCnt="6">
        <dgm:presLayoutVars>
          <dgm:chMax val="0"/>
          <dgm:chPref val="0"/>
          <dgm:bulletEnabled val="1"/>
        </dgm:presLayoutVars>
      </dgm:prSet>
      <dgm:spPr/>
    </dgm:pt>
    <dgm:pt modelId="{955223E8-B1D0-4AFB-9BB5-814407E9F9F4}" type="pres">
      <dgm:prSet presAssocID="{7AF3FE74-0A3F-4929-A5E8-4F66E34459B6}" presName="Accent4" presStyleCnt="0"/>
      <dgm:spPr/>
    </dgm:pt>
    <dgm:pt modelId="{AE1ADA9B-5995-4282-8C34-93470B526074}" type="pres">
      <dgm:prSet presAssocID="{7AF3FE74-0A3F-4929-A5E8-4F66E34459B6}" presName="Accent" presStyleLbl="bgShp" presStyleIdx="3" presStyleCnt="6"/>
      <dgm:spPr/>
    </dgm:pt>
    <dgm:pt modelId="{25319E95-A4BF-4848-B7B9-6BA679621669}" type="pres">
      <dgm:prSet presAssocID="{7AF3FE74-0A3F-4929-A5E8-4F66E34459B6}" presName="Child4" presStyleLbl="node1" presStyleIdx="3" presStyleCnt="6">
        <dgm:presLayoutVars>
          <dgm:chMax val="0"/>
          <dgm:chPref val="0"/>
          <dgm:bulletEnabled val="1"/>
        </dgm:presLayoutVars>
      </dgm:prSet>
      <dgm:spPr/>
    </dgm:pt>
    <dgm:pt modelId="{CB4ED239-4759-4F99-B665-05AF96A5A7BC}" type="pres">
      <dgm:prSet presAssocID="{C1E0FEC0-1D47-4B86-9B59-9A97F1E9D28D}" presName="Accent5" presStyleCnt="0"/>
      <dgm:spPr/>
    </dgm:pt>
    <dgm:pt modelId="{EB92569D-EBA8-4FAA-AAC3-8029E37E676D}" type="pres">
      <dgm:prSet presAssocID="{C1E0FEC0-1D47-4B86-9B59-9A97F1E9D28D}" presName="Accent" presStyleLbl="bgShp" presStyleIdx="4" presStyleCnt="6"/>
      <dgm:spPr/>
    </dgm:pt>
    <dgm:pt modelId="{4C7F5A0D-64BE-4E7A-8ADF-BB94A45EE85E}" type="pres">
      <dgm:prSet presAssocID="{C1E0FEC0-1D47-4B86-9B59-9A97F1E9D28D}" presName="Child5" presStyleLbl="node1" presStyleIdx="4" presStyleCnt="6">
        <dgm:presLayoutVars>
          <dgm:chMax val="0"/>
          <dgm:chPref val="0"/>
          <dgm:bulletEnabled val="1"/>
        </dgm:presLayoutVars>
      </dgm:prSet>
      <dgm:spPr/>
    </dgm:pt>
    <dgm:pt modelId="{B7DDDB40-E3A5-4E26-915C-F6E6B66CBAFF}" type="pres">
      <dgm:prSet presAssocID="{0FF67CA6-F2C4-45A0-863E-981491101566}" presName="Accent6" presStyleCnt="0"/>
      <dgm:spPr/>
    </dgm:pt>
    <dgm:pt modelId="{E529D55E-FFB8-4034-990D-4936D2AE2869}" type="pres">
      <dgm:prSet presAssocID="{0FF67CA6-F2C4-45A0-863E-981491101566}" presName="Accent" presStyleLbl="bgShp" presStyleIdx="5" presStyleCnt="6"/>
      <dgm:spPr/>
    </dgm:pt>
    <dgm:pt modelId="{9821578F-B93A-4D9D-9E79-0F111E0AAB95}" type="pres">
      <dgm:prSet presAssocID="{0FF67CA6-F2C4-45A0-863E-981491101566}" presName="Child6" presStyleLbl="node1" presStyleIdx="5" presStyleCnt="6">
        <dgm:presLayoutVars>
          <dgm:chMax val="0"/>
          <dgm:chPref val="0"/>
          <dgm:bulletEnabled val="1"/>
        </dgm:presLayoutVars>
      </dgm:prSet>
      <dgm:spPr/>
    </dgm:pt>
  </dgm:ptLst>
  <dgm:cxnLst>
    <dgm:cxn modelId="{D08A7D43-A64C-4D9D-BB27-BD5B9D88C1AE}" type="presOf" srcId="{0FF67CA6-F2C4-45A0-863E-981491101566}" destId="{9821578F-B93A-4D9D-9E79-0F111E0AAB95}" srcOrd="0" destOrd="0" presId="urn:microsoft.com/office/officeart/2011/layout/HexagonRadial"/>
    <dgm:cxn modelId="{5166D16D-8203-4A80-B735-436670BD7CA6}" srcId="{238D9755-064B-4E4D-8561-3A8D4B425960}" destId="{7AF3FE74-0A3F-4929-A5E8-4F66E34459B6}" srcOrd="3" destOrd="0" parTransId="{FC0CE58F-6801-4920-A52E-1F2E41C960B7}" sibTransId="{5F678F13-26A1-4998-B181-E62C763E0215}"/>
    <dgm:cxn modelId="{6CFA2750-C188-44C8-A8D5-43BEDEBE12C7}" type="presOf" srcId="{238D9755-064B-4E4D-8561-3A8D4B425960}" destId="{2DD847C1-605B-4E63-84DB-800A7E0C56C6}" srcOrd="0" destOrd="0" presId="urn:microsoft.com/office/officeart/2011/layout/HexagonRadial"/>
    <dgm:cxn modelId="{E150A151-722B-479F-A3F2-FD9EE6EAE2BA}" srcId="{11FFB641-F0AD-4226-9FF6-310417DE41E1}" destId="{238D9755-064B-4E4D-8561-3A8D4B425960}" srcOrd="0" destOrd="0" parTransId="{994D139B-6533-4399-8E57-7366D3F294E8}" sibTransId="{9A9346AA-1904-411A-AD99-76529F1F97E2}"/>
    <dgm:cxn modelId="{7216F773-9589-4FC9-BD03-2BC49088237B}" type="presOf" srcId="{11FFB641-F0AD-4226-9FF6-310417DE41E1}" destId="{EEDC0896-129F-4B6F-8C8B-7E511FC9AFAC}" srcOrd="0" destOrd="0" presId="urn:microsoft.com/office/officeart/2011/layout/HexagonRadial"/>
    <dgm:cxn modelId="{5DB8CC77-1A6F-406E-92EA-19C0093614DA}" srcId="{238D9755-064B-4E4D-8561-3A8D4B425960}" destId="{0FF67CA6-F2C4-45A0-863E-981491101566}" srcOrd="5" destOrd="0" parTransId="{AAFB945C-BEA5-4D96-839C-08658D0FBFC1}" sibTransId="{ED79D0DD-4046-4A2E-9B8E-AF04F62BC574}"/>
    <dgm:cxn modelId="{E7C02590-2602-4B21-A43F-40F268E3297D}" srcId="{238D9755-064B-4E4D-8561-3A8D4B425960}" destId="{DE0C4BB3-20C1-4184-9CBC-75A9E4A545A3}" srcOrd="2" destOrd="0" parTransId="{64640B0C-AC0E-47A3-A70A-19C6E3983B3C}" sibTransId="{061F55F0-402F-4AE4-9FE4-634BB0AEA7CB}"/>
    <dgm:cxn modelId="{46B934B5-B661-4C4A-9942-DDE8ED73C114}" type="presOf" srcId="{C1E0FEC0-1D47-4B86-9B59-9A97F1E9D28D}" destId="{4C7F5A0D-64BE-4E7A-8ADF-BB94A45EE85E}" srcOrd="0" destOrd="0" presId="urn:microsoft.com/office/officeart/2011/layout/HexagonRadial"/>
    <dgm:cxn modelId="{88B9E2BB-45BF-4C62-B748-C7A4F430D0F3}" srcId="{238D9755-064B-4E4D-8561-3A8D4B425960}" destId="{779B6086-49AD-4B15-9A61-D875BCA803DB}" srcOrd="1" destOrd="0" parTransId="{F92E4879-7990-4866-ACE4-69EAD1C13BE1}" sibTransId="{383D728F-8172-4B66-8DC3-DBD76684761D}"/>
    <dgm:cxn modelId="{37C098CA-C783-490A-B534-2279138A1A95}" type="presOf" srcId="{779B6086-49AD-4B15-9A61-D875BCA803DB}" destId="{C5CB2B6B-A38A-4C66-BB8C-E92701E58D18}" srcOrd="0" destOrd="0" presId="urn:microsoft.com/office/officeart/2011/layout/HexagonRadial"/>
    <dgm:cxn modelId="{0B8282CC-3175-4E65-AFBE-863AD2C9D777}" type="presOf" srcId="{DE0C4BB3-20C1-4184-9CBC-75A9E4A545A3}" destId="{889223DC-CE6B-4B07-9059-D00A3E195CE8}" srcOrd="0" destOrd="0" presId="urn:microsoft.com/office/officeart/2011/layout/HexagonRadial"/>
    <dgm:cxn modelId="{FBF924E0-B656-4106-AEC0-BE65F829A9D2}" type="presOf" srcId="{711348D1-B830-460C-9225-A5AEFE0EEE27}" destId="{0972819F-2C0A-407E-BC14-00FCBE08935B}" srcOrd="0" destOrd="0" presId="urn:microsoft.com/office/officeart/2011/layout/HexagonRadial"/>
    <dgm:cxn modelId="{2B2A44EA-DE1F-4CE1-94F5-BC10FACC561C}" type="presOf" srcId="{7AF3FE74-0A3F-4929-A5E8-4F66E34459B6}" destId="{25319E95-A4BF-4848-B7B9-6BA679621669}" srcOrd="0" destOrd="0" presId="urn:microsoft.com/office/officeart/2011/layout/HexagonRadial"/>
    <dgm:cxn modelId="{1D6E26EB-4F49-4F46-B57B-31D3001979D1}" srcId="{238D9755-064B-4E4D-8561-3A8D4B425960}" destId="{C1E0FEC0-1D47-4B86-9B59-9A97F1E9D28D}" srcOrd="4" destOrd="0" parTransId="{8DD46661-11EC-4D6B-BC2A-A4DD2C1ED6FD}" sibTransId="{BC435D3A-77DC-4C56-AC4D-450D8A89478E}"/>
    <dgm:cxn modelId="{892F90F0-E800-431F-AA15-BBD0CC8EC400}" srcId="{238D9755-064B-4E4D-8561-3A8D4B425960}" destId="{711348D1-B830-460C-9225-A5AEFE0EEE27}" srcOrd="0" destOrd="0" parTransId="{A5C60128-45E4-46DA-9598-CABE6CDB5128}" sibTransId="{67595112-AE92-417C-B1B0-EA8A67C2DF8B}"/>
    <dgm:cxn modelId="{48682DFD-5829-4007-B6C3-9CAC8DE4C653}" type="presParOf" srcId="{EEDC0896-129F-4B6F-8C8B-7E511FC9AFAC}" destId="{2DD847C1-605B-4E63-84DB-800A7E0C56C6}" srcOrd="0" destOrd="0" presId="urn:microsoft.com/office/officeart/2011/layout/HexagonRadial"/>
    <dgm:cxn modelId="{126E5567-A8A4-46C4-BBA8-64780DF2F6ED}" type="presParOf" srcId="{EEDC0896-129F-4B6F-8C8B-7E511FC9AFAC}" destId="{2FC71292-2635-42DB-A3DD-1641145AC6B0}" srcOrd="1" destOrd="0" presId="urn:microsoft.com/office/officeart/2011/layout/HexagonRadial"/>
    <dgm:cxn modelId="{9079C803-EF17-463F-AFA1-8584C76E8658}" type="presParOf" srcId="{2FC71292-2635-42DB-A3DD-1641145AC6B0}" destId="{7A741C8D-281F-4FDA-8D7F-43D7E11E7D48}" srcOrd="0" destOrd="0" presId="urn:microsoft.com/office/officeart/2011/layout/HexagonRadial"/>
    <dgm:cxn modelId="{563B7374-C066-4EEA-9D5D-351B99173B59}" type="presParOf" srcId="{EEDC0896-129F-4B6F-8C8B-7E511FC9AFAC}" destId="{0972819F-2C0A-407E-BC14-00FCBE08935B}" srcOrd="2" destOrd="0" presId="urn:microsoft.com/office/officeart/2011/layout/HexagonRadial"/>
    <dgm:cxn modelId="{C874F1B7-E938-4D7A-9257-081C7FA51805}" type="presParOf" srcId="{EEDC0896-129F-4B6F-8C8B-7E511FC9AFAC}" destId="{0FD39F0D-6AA2-45FA-8A51-CA0D81A67A77}" srcOrd="3" destOrd="0" presId="urn:microsoft.com/office/officeart/2011/layout/HexagonRadial"/>
    <dgm:cxn modelId="{A65455A7-09E6-4DF3-9360-E0BBC89FCA36}" type="presParOf" srcId="{0FD39F0D-6AA2-45FA-8A51-CA0D81A67A77}" destId="{2AA03039-6375-498D-AC87-3871FD682450}" srcOrd="0" destOrd="0" presId="urn:microsoft.com/office/officeart/2011/layout/HexagonRadial"/>
    <dgm:cxn modelId="{1669B678-D348-4F1E-865E-5B1F4FD1A648}" type="presParOf" srcId="{EEDC0896-129F-4B6F-8C8B-7E511FC9AFAC}" destId="{C5CB2B6B-A38A-4C66-BB8C-E92701E58D18}" srcOrd="4" destOrd="0" presId="urn:microsoft.com/office/officeart/2011/layout/HexagonRadial"/>
    <dgm:cxn modelId="{AA3D07E6-9E25-4D3A-8398-220764601DF5}" type="presParOf" srcId="{EEDC0896-129F-4B6F-8C8B-7E511FC9AFAC}" destId="{B2C2B57E-D086-4BCA-ACDB-6BB75334E61D}" srcOrd="5" destOrd="0" presId="urn:microsoft.com/office/officeart/2011/layout/HexagonRadial"/>
    <dgm:cxn modelId="{A1A66D0E-9293-4B75-897C-72FD12FB91B5}" type="presParOf" srcId="{B2C2B57E-D086-4BCA-ACDB-6BB75334E61D}" destId="{6406DA5E-4A4C-436D-AADB-5EF20C78ACBA}" srcOrd="0" destOrd="0" presId="urn:microsoft.com/office/officeart/2011/layout/HexagonRadial"/>
    <dgm:cxn modelId="{F86575EA-A5E1-460C-9B1D-8519DDB71C8C}" type="presParOf" srcId="{EEDC0896-129F-4B6F-8C8B-7E511FC9AFAC}" destId="{889223DC-CE6B-4B07-9059-D00A3E195CE8}" srcOrd="6" destOrd="0" presId="urn:microsoft.com/office/officeart/2011/layout/HexagonRadial"/>
    <dgm:cxn modelId="{6779F19B-4AD8-4B31-8DE7-DD6305C94EC8}" type="presParOf" srcId="{EEDC0896-129F-4B6F-8C8B-7E511FC9AFAC}" destId="{955223E8-B1D0-4AFB-9BB5-814407E9F9F4}" srcOrd="7" destOrd="0" presId="urn:microsoft.com/office/officeart/2011/layout/HexagonRadial"/>
    <dgm:cxn modelId="{4DDA5DF8-6823-4218-A6DB-341B9B0DE0D6}" type="presParOf" srcId="{955223E8-B1D0-4AFB-9BB5-814407E9F9F4}" destId="{AE1ADA9B-5995-4282-8C34-93470B526074}" srcOrd="0" destOrd="0" presId="urn:microsoft.com/office/officeart/2011/layout/HexagonRadial"/>
    <dgm:cxn modelId="{265D1DC3-3682-4746-BC26-52843D1BC593}" type="presParOf" srcId="{EEDC0896-129F-4B6F-8C8B-7E511FC9AFAC}" destId="{25319E95-A4BF-4848-B7B9-6BA679621669}" srcOrd="8" destOrd="0" presId="urn:microsoft.com/office/officeart/2011/layout/HexagonRadial"/>
    <dgm:cxn modelId="{D22C8849-3930-4193-9313-2E3D0D5D948C}" type="presParOf" srcId="{EEDC0896-129F-4B6F-8C8B-7E511FC9AFAC}" destId="{CB4ED239-4759-4F99-B665-05AF96A5A7BC}" srcOrd="9" destOrd="0" presId="urn:microsoft.com/office/officeart/2011/layout/HexagonRadial"/>
    <dgm:cxn modelId="{BD2C4E20-F9FF-4147-954B-EE2A0FDFB78B}" type="presParOf" srcId="{CB4ED239-4759-4F99-B665-05AF96A5A7BC}" destId="{EB92569D-EBA8-4FAA-AAC3-8029E37E676D}" srcOrd="0" destOrd="0" presId="urn:microsoft.com/office/officeart/2011/layout/HexagonRadial"/>
    <dgm:cxn modelId="{6B7CBF90-F4F1-4E42-A88B-E59096B50DEC}" type="presParOf" srcId="{EEDC0896-129F-4B6F-8C8B-7E511FC9AFAC}" destId="{4C7F5A0D-64BE-4E7A-8ADF-BB94A45EE85E}" srcOrd="10" destOrd="0" presId="urn:microsoft.com/office/officeart/2011/layout/HexagonRadial"/>
    <dgm:cxn modelId="{BF162EF5-1EA3-41DF-90DD-4F7B578887CD}" type="presParOf" srcId="{EEDC0896-129F-4B6F-8C8B-7E511FC9AFAC}" destId="{B7DDDB40-E3A5-4E26-915C-F6E6B66CBAFF}" srcOrd="11" destOrd="0" presId="urn:microsoft.com/office/officeart/2011/layout/HexagonRadial"/>
    <dgm:cxn modelId="{B1F1DA5C-2A88-448F-8907-CC1EB996C3FB}" type="presParOf" srcId="{B7DDDB40-E3A5-4E26-915C-F6E6B66CBAFF}" destId="{E529D55E-FFB8-4034-990D-4936D2AE2869}" srcOrd="0" destOrd="0" presId="urn:microsoft.com/office/officeart/2011/layout/HexagonRadial"/>
    <dgm:cxn modelId="{3762B4D3-57BA-4A5C-BBB2-93085511A6AF}" type="presParOf" srcId="{EEDC0896-129F-4B6F-8C8B-7E511FC9AFAC}" destId="{9821578F-B93A-4D9D-9E79-0F111E0AAB95}" srcOrd="12"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D847C1-605B-4E63-84DB-800A7E0C56C6}">
      <dsp:nvSpPr>
        <dsp:cNvPr id="0" name=""/>
        <dsp:cNvSpPr/>
      </dsp:nvSpPr>
      <dsp:spPr>
        <a:xfrm>
          <a:off x="3160048" y="1956219"/>
          <a:ext cx="2486439" cy="2150871"/>
        </a:xfrm>
        <a:prstGeom prst="hexagon">
          <a:avLst>
            <a:gd name="adj" fmla="val 28570"/>
            <a:gd name="vf" fmla="val 11547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n-US" sz="2500" kern="1200" dirty="0"/>
            <a:t>Green Stormwater Solutions</a:t>
          </a:r>
        </a:p>
      </dsp:txBody>
      <dsp:txXfrm>
        <a:off x="3572086" y="2312649"/>
        <a:ext cx="1662363" cy="1438011"/>
      </dsp:txXfrm>
    </dsp:sp>
    <dsp:sp modelId="{2AA03039-6375-498D-AC87-3871FD682450}">
      <dsp:nvSpPr>
        <dsp:cNvPr id="0" name=""/>
        <dsp:cNvSpPr/>
      </dsp:nvSpPr>
      <dsp:spPr>
        <a:xfrm>
          <a:off x="4717037" y="927172"/>
          <a:ext cx="938126" cy="808320"/>
        </a:xfrm>
        <a:prstGeom prst="hexagon">
          <a:avLst>
            <a:gd name="adj" fmla="val 28900"/>
            <a:gd name="vf" fmla="val 11547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972819F-2C0A-407E-BC14-00FCBE08935B}">
      <dsp:nvSpPr>
        <dsp:cNvPr id="0" name=""/>
        <dsp:cNvSpPr/>
      </dsp:nvSpPr>
      <dsp:spPr>
        <a:xfrm>
          <a:off x="3389085" y="0"/>
          <a:ext cx="2037619" cy="1762780"/>
        </a:xfrm>
        <a:prstGeom prst="hexagon">
          <a:avLst>
            <a:gd name="adj" fmla="val 28570"/>
            <a:gd name="vf" fmla="val 115470"/>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n-US" sz="2500" kern="1200" dirty="0"/>
            <a:t>Improving Soils</a:t>
          </a:r>
        </a:p>
      </dsp:txBody>
      <dsp:txXfrm>
        <a:off x="3726762" y="292130"/>
        <a:ext cx="1362265" cy="1178520"/>
      </dsp:txXfrm>
    </dsp:sp>
    <dsp:sp modelId="{6406DA5E-4A4C-436D-AADB-5EF20C78ACBA}">
      <dsp:nvSpPr>
        <dsp:cNvPr id="0" name=""/>
        <dsp:cNvSpPr/>
      </dsp:nvSpPr>
      <dsp:spPr>
        <a:xfrm>
          <a:off x="5811904" y="2438300"/>
          <a:ext cx="938126" cy="808320"/>
        </a:xfrm>
        <a:prstGeom prst="hexagon">
          <a:avLst>
            <a:gd name="adj" fmla="val 28900"/>
            <a:gd name="vf" fmla="val 11547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5CB2B6B-A38A-4C66-BB8C-E92701E58D18}">
      <dsp:nvSpPr>
        <dsp:cNvPr id="0" name=""/>
        <dsp:cNvSpPr/>
      </dsp:nvSpPr>
      <dsp:spPr>
        <a:xfrm>
          <a:off x="5257819" y="1084228"/>
          <a:ext cx="2037619" cy="1762780"/>
        </a:xfrm>
        <a:prstGeom prst="hexagon">
          <a:avLst>
            <a:gd name="adj" fmla="val 28570"/>
            <a:gd name="vf" fmla="val 115470"/>
          </a:avLst>
        </a:prstGeom>
        <a:solidFill>
          <a:schemeClr val="accent5">
            <a:hueOff val="3077562"/>
            <a:satOff val="-1099"/>
            <a:lumOff val="176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n-US" sz="2500" kern="1200" dirty="0"/>
            <a:t>Planting Trees</a:t>
          </a:r>
        </a:p>
      </dsp:txBody>
      <dsp:txXfrm>
        <a:off x="5595496" y="1376358"/>
        <a:ext cx="1362265" cy="1178520"/>
      </dsp:txXfrm>
    </dsp:sp>
    <dsp:sp modelId="{AE1ADA9B-5995-4282-8C34-93470B526074}">
      <dsp:nvSpPr>
        <dsp:cNvPr id="0" name=""/>
        <dsp:cNvSpPr/>
      </dsp:nvSpPr>
      <dsp:spPr>
        <a:xfrm>
          <a:off x="5051339" y="4144080"/>
          <a:ext cx="938126" cy="808320"/>
        </a:xfrm>
        <a:prstGeom prst="hexagon">
          <a:avLst>
            <a:gd name="adj" fmla="val 28900"/>
            <a:gd name="vf" fmla="val 11547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89223DC-CE6B-4B07-9059-D00A3E195CE8}">
      <dsp:nvSpPr>
        <dsp:cNvPr id="0" name=""/>
        <dsp:cNvSpPr/>
      </dsp:nvSpPr>
      <dsp:spPr>
        <a:xfrm>
          <a:off x="5257819" y="3215694"/>
          <a:ext cx="2037619" cy="1762780"/>
        </a:xfrm>
        <a:prstGeom prst="hexagon">
          <a:avLst>
            <a:gd name="adj" fmla="val 28570"/>
            <a:gd name="vf" fmla="val 115470"/>
          </a:avLst>
        </a:prstGeom>
        <a:solidFill>
          <a:schemeClr val="accent5">
            <a:hueOff val="6155125"/>
            <a:satOff val="-2198"/>
            <a:lumOff val="353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n-US" sz="2500" kern="1200" dirty="0"/>
            <a:t>Pervious Surfaces</a:t>
          </a:r>
        </a:p>
      </dsp:txBody>
      <dsp:txXfrm>
        <a:off x="5595496" y="3507824"/>
        <a:ext cx="1362265" cy="1178520"/>
      </dsp:txXfrm>
    </dsp:sp>
    <dsp:sp modelId="{EB92569D-EBA8-4FAA-AAC3-8029E37E676D}">
      <dsp:nvSpPr>
        <dsp:cNvPr id="0" name=""/>
        <dsp:cNvSpPr/>
      </dsp:nvSpPr>
      <dsp:spPr>
        <a:xfrm>
          <a:off x="3164675" y="4321146"/>
          <a:ext cx="938126" cy="808320"/>
        </a:xfrm>
        <a:prstGeom prst="hexagon">
          <a:avLst>
            <a:gd name="adj" fmla="val 28900"/>
            <a:gd name="vf" fmla="val 11547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5319E95-A4BF-4848-B7B9-6BA679621669}">
      <dsp:nvSpPr>
        <dsp:cNvPr id="0" name=""/>
        <dsp:cNvSpPr/>
      </dsp:nvSpPr>
      <dsp:spPr>
        <a:xfrm>
          <a:off x="3389085" y="4301135"/>
          <a:ext cx="2037619" cy="1762780"/>
        </a:xfrm>
        <a:prstGeom prst="hexagon">
          <a:avLst>
            <a:gd name="adj" fmla="val 28570"/>
            <a:gd name="vf" fmla="val 115470"/>
          </a:avLst>
        </a:prstGeom>
        <a:solidFill>
          <a:schemeClr val="accent5">
            <a:hueOff val="9232688"/>
            <a:satOff val="-3298"/>
            <a:lumOff val="529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n-US" sz="2500" kern="1200" dirty="0"/>
            <a:t>Collecting Rainwater</a:t>
          </a:r>
        </a:p>
      </dsp:txBody>
      <dsp:txXfrm>
        <a:off x="3726762" y="4593265"/>
        <a:ext cx="1362265" cy="1178520"/>
      </dsp:txXfrm>
    </dsp:sp>
    <dsp:sp modelId="{E529D55E-FFB8-4034-990D-4936D2AE2869}">
      <dsp:nvSpPr>
        <dsp:cNvPr id="0" name=""/>
        <dsp:cNvSpPr/>
      </dsp:nvSpPr>
      <dsp:spPr>
        <a:xfrm>
          <a:off x="2051879" y="2810625"/>
          <a:ext cx="938126" cy="808320"/>
        </a:xfrm>
        <a:prstGeom prst="hexagon">
          <a:avLst>
            <a:gd name="adj" fmla="val 28900"/>
            <a:gd name="vf" fmla="val 11547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C7F5A0D-64BE-4E7A-8ADF-BB94A45EE85E}">
      <dsp:nvSpPr>
        <dsp:cNvPr id="0" name=""/>
        <dsp:cNvSpPr/>
      </dsp:nvSpPr>
      <dsp:spPr>
        <a:xfrm>
          <a:off x="1511676" y="3216907"/>
          <a:ext cx="2037619" cy="1762780"/>
        </a:xfrm>
        <a:prstGeom prst="hexagon">
          <a:avLst>
            <a:gd name="adj" fmla="val 28570"/>
            <a:gd name="vf" fmla="val 115470"/>
          </a:avLst>
        </a:prstGeom>
        <a:solidFill>
          <a:schemeClr val="accent5">
            <a:hueOff val="12310249"/>
            <a:satOff val="-4397"/>
            <a:lumOff val="706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n-US" sz="2500" kern="1200" dirty="0"/>
            <a:t>Rain Gardens</a:t>
          </a:r>
        </a:p>
      </dsp:txBody>
      <dsp:txXfrm>
        <a:off x="1849353" y="3509037"/>
        <a:ext cx="1362265" cy="1178520"/>
      </dsp:txXfrm>
    </dsp:sp>
    <dsp:sp modelId="{9821578F-B93A-4D9D-9E79-0F111E0AAB95}">
      <dsp:nvSpPr>
        <dsp:cNvPr id="0" name=""/>
        <dsp:cNvSpPr/>
      </dsp:nvSpPr>
      <dsp:spPr>
        <a:xfrm>
          <a:off x="1511676" y="1081802"/>
          <a:ext cx="2037619" cy="1762780"/>
        </a:xfrm>
        <a:prstGeom prst="hexagon">
          <a:avLst>
            <a:gd name="adj" fmla="val 28570"/>
            <a:gd name="vf" fmla="val 115470"/>
          </a:avLst>
        </a:prstGeom>
        <a:solidFill>
          <a:schemeClr val="accent5">
            <a:hueOff val="15387812"/>
            <a:satOff val="-5496"/>
            <a:lumOff val="882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n-US" sz="2500" kern="1200" dirty="0" err="1"/>
            <a:t>Biorention</a:t>
          </a:r>
          <a:endParaRPr lang="en-US" sz="2500" kern="1200" dirty="0"/>
        </a:p>
      </dsp:txBody>
      <dsp:txXfrm>
        <a:off x="1849353" y="1373932"/>
        <a:ext cx="1362265" cy="1178520"/>
      </dsp:txXfrm>
    </dsp:sp>
  </dsp:spTree>
</dsp:drawing>
</file>

<file path=ppt/diagrams/layout1.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F338C3-8585-6440-A374-97CC882D541D}" type="datetimeFigureOut">
              <a:rPr lang="en-US" smtClean="0"/>
              <a:t>5/1/2024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385074-AD48-A040-968E-90D48C77894A}" type="slidenum">
              <a:rPr lang="en-US" smtClean="0"/>
              <a:t>‹#›</a:t>
            </a:fld>
            <a:endParaRPr lang="en-US"/>
          </a:p>
        </p:txBody>
      </p:sp>
    </p:spTree>
    <p:extLst>
      <p:ext uri="{BB962C8B-B14F-4D97-AF65-F5344CB8AC3E}">
        <p14:creationId xmlns:p14="http://schemas.microsoft.com/office/powerpoint/2010/main" val="21134999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385074-AD48-A040-968E-90D48C77894A}" type="slidenum">
              <a:rPr lang="en-US" smtClean="0"/>
              <a:t>1</a:t>
            </a:fld>
            <a:endParaRPr lang="en-US"/>
          </a:p>
        </p:txBody>
      </p:sp>
    </p:spTree>
    <p:extLst>
      <p:ext uri="{BB962C8B-B14F-4D97-AF65-F5344CB8AC3E}">
        <p14:creationId xmlns:p14="http://schemas.microsoft.com/office/powerpoint/2010/main" val="13178332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https://communitywaters.org/teaching-community-waters/lesson-8-modeling-solutions/</a:t>
            </a:r>
          </a:p>
        </p:txBody>
      </p:sp>
      <p:sp>
        <p:nvSpPr>
          <p:cNvPr id="4" name="Slide Number Placeholder 3"/>
          <p:cNvSpPr>
            <a:spLocks noGrp="1"/>
          </p:cNvSpPr>
          <p:nvPr>
            <p:ph type="sldNum" sz="quarter" idx="5"/>
          </p:nvPr>
        </p:nvSpPr>
        <p:spPr/>
        <p:txBody>
          <a:bodyPr/>
          <a:lstStyle/>
          <a:p>
            <a:fld id="{55385074-AD48-A040-968E-90D48C77894A}" type="slidenum">
              <a:rPr lang="en-US" smtClean="0"/>
              <a:t>2</a:t>
            </a:fld>
            <a:endParaRPr lang="en-US"/>
          </a:p>
        </p:txBody>
      </p:sp>
    </p:spTree>
    <p:extLst>
      <p:ext uri="{BB962C8B-B14F-4D97-AF65-F5344CB8AC3E}">
        <p14:creationId xmlns:p14="http://schemas.microsoft.com/office/powerpoint/2010/main" val="1839851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Curriculum: https://communitywaters.files.wordpress.com/2022/11/tacoma-community-waters-manual-sy2022-23.pdf</a:t>
            </a:r>
          </a:p>
        </p:txBody>
      </p:sp>
      <p:sp>
        <p:nvSpPr>
          <p:cNvPr id="4" name="Slide Number Placeholder 3"/>
          <p:cNvSpPr>
            <a:spLocks noGrp="1"/>
          </p:cNvSpPr>
          <p:nvPr>
            <p:ph type="sldNum" sz="quarter" idx="5"/>
          </p:nvPr>
        </p:nvSpPr>
        <p:spPr/>
        <p:txBody>
          <a:bodyPr/>
          <a:lstStyle/>
          <a:p>
            <a:fld id="{55385074-AD48-A040-968E-90D48C77894A}" type="slidenum">
              <a:rPr lang="en-US" smtClean="0"/>
              <a:t>3</a:t>
            </a:fld>
            <a:endParaRPr lang="en-US"/>
          </a:p>
        </p:txBody>
      </p:sp>
    </p:spTree>
    <p:extLst>
      <p:ext uri="{BB962C8B-B14F-4D97-AF65-F5344CB8AC3E}">
        <p14:creationId xmlns:p14="http://schemas.microsoft.com/office/powerpoint/2010/main" val="20097093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List of Solution Suggestions (pg 147) &amp; Discussion Diamonds (pg 95): https://communitywaters.files.wordpress.com/2022/11/tacoma-community-waters-manual-sy2022-23.pdf</a:t>
            </a:r>
          </a:p>
        </p:txBody>
      </p:sp>
      <p:sp>
        <p:nvSpPr>
          <p:cNvPr id="4" name="Slide Number Placeholder 3"/>
          <p:cNvSpPr>
            <a:spLocks noGrp="1"/>
          </p:cNvSpPr>
          <p:nvPr>
            <p:ph type="sldNum" sz="quarter" idx="5"/>
          </p:nvPr>
        </p:nvSpPr>
        <p:spPr/>
        <p:txBody>
          <a:bodyPr/>
          <a:lstStyle/>
          <a:p>
            <a:fld id="{55385074-AD48-A040-968E-90D48C77894A}" type="slidenum">
              <a:rPr lang="en-US" smtClean="0"/>
              <a:t>4</a:t>
            </a:fld>
            <a:endParaRPr lang="en-US"/>
          </a:p>
        </p:txBody>
      </p:sp>
    </p:spTree>
    <p:extLst>
      <p:ext uri="{BB962C8B-B14F-4D97-AF65-F5344CB8AC3E}">
        <p14:creationId xmlns:p14="http://schemas.microsoft.com/office/powerpoint/2010/main" val="21738034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fld id="{55385074-AD48-A040-968E-90D48C77894A}" type="slidenum">
              <a:rPr lang="en-US" smtClean="0"/>
              <a:t>5</a:t>
            </a:fld>
            <a:endParaRPr lang="en-US"/>
          </a:p>
        </p:txBody>
      </p:sp>
    </p:spTree>
    <p:extLst>
      <p:ext uri="{BB962C8B-B14F-4D97-AF65-F5344CB8AC3E}">
        <p14:creationId xmlns:p14="http://schemas.microsoft.com/office/powerpoint/2010/main" val="24601507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Remind students of constraints that could impact their solution’s location or size within the model. Also remind students that they may not create a perfect representation of their solution, only to the best of their ability. </a:t>
            </a:r>
          </a:p>
        </p:txBody>
      </p:sp>
      <p:sp>
        <p:nvSpPr>
          <p:cNvPr id="4" name="Slide Number Placeholder 3"/>
          <p:cNvSpPr>
            <a:spLocks noGrp="1"/>
          </p:cNvSpPr>
          <p:nvPr>
            <p:ph type="sldNum" sz="quarter" idx="5"/>
          </p:nvPr>
        </p:nvSpPr>
        <p:spPr/>
        <p:txBody>
          <a:bodyPr/>
          <a:lstStyle/>
          <a:p>
            <a:fld id="{55385074-AD48-A040-968E-90D48C77894A}" type="slidenum">
              <a:rPr lang="en-US" smtClean="0"/>
              <a:t>7</a:t>
            </a:fld>
            <a:endParaRPr lang="en-US"/>
          </a:p>
        </p:txBody>
      </p:sp>
    </p:spTree>
    <p:extLst>
      <p:ext uri="{BB962C8B-B14F-4D97-AF65-F5344CB8AC3E}">
        <p14:creationId xmlns:p14="http://schemas.microsoft.com/office/powerpoint/2010/main" val="3827215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should be in their engineering teams.</a:t>
            </a:r>
          </a:p>
        </p:txBody>
      </p:sp>
      <p:sp>
        <p:nvSpPr>
          <p:cNvPr id="4" name="Slide Number Placeholder 3"/>
          <p:cNvSpPr>
            <a:spLocks noGrp="1"/>
          </p:cNvSpPr>
          <p:nvPr>
            <p:ph type="sldNum" sz="quarter" idx="5"/>
          </p:nvPr>
        </p:nvSpPr>
        <p:spPr/>
        <p:txBody>
          <a:bodyPr/>
          <a:lstStyle/>
          <a:p>
            <a:fld id="{55385074-AD48-A040-968E-90D48C77894A}" type="slidenum">
              <a:rPr lang="en-US" smtClean="0"/>
              <a:t>8</a:t>
            </a:fld>
            <a:endParaRPr lang="en-US"/>
          </a:p>
        </p:txBody>
      </p:sp>
    </p:spTree>
    <p:extLst>
      <p:ext uri="{BB962C8B-B14F-4D97-AF65-F5344CB8AC3E}">
        <p14:creationId xmlns:p14="http://schemas.microsoft.com/office/powerpoint/2010/main" val="30521720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good place to pause the lesson.</a:t>
            </a:r>
          </a:p>
        </p:txBody>
      </p:sp>
      <p:sp>
        <p:nvSpPr>
          <p:cNvPr id="4" name="Slide Number Placeholder 3"/>
          <p:cNvSpPr>
            <a:spLocks noGrp="1"/>
          </p:cNvSpPr>
          <p:nvPr>
            <p:ph type="sldNum" sz="quarter" idx="5"/>
          </p:nvPr>
        </p:nvSpPr>
        <p:spPr/>
        <p:txBody>
          <a:bodyPr/>
          <a:lstStyle/>
          <a:p>
            <a:fld id="{55385074-AD48-A040-968E-90D48C77894A}" type="slidenum">
              <a:rPr lang="en-US" smtClean="0"/>
              <a:t>9</a:t>
            </a:fld>
            <a:endParaRPr lang="en-US"/>
          </a:p>
        </p:txBody>
      </p:sp>
    </p:spTree>
    <p:extLst>
      <p:ext uri="{BB962C8B-B14F-4D97-AF65-F5344CB8AC3E}">
        <p14:creationId xmlns:p14="http://schemas.microsoft.com/office/powerpoint/2010/main" val="34896129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Each team of engineers adds their solution to their model.</a:t>
            </a:r>
          </a:p>
        </p:txBody>
      </p:sp>
      <p:sp>
        <p:nvSpPr>
          <p:cNvPr id="4" name="Slide Number Placeholder 3"/>
          <p:cNvSpPr>
            <a:spLocks noGrp="1"/>
          </p:cNvSpPr>
          <p:nvPr>
            <p:ph type="sldNum" sz="quarter" idx="5"/>
          </p:nvPr>
        </p:nvSpPr>
        <p:spPr/>
        <p:txBody>
          <a:bodyPr/>
          <a:lstStyle/>
          <a:p>
            <a:fld id="{55385074-AD48-A040-968E-90D48C77894A}" type="slidenum">
              <a:rPr lang="en-US" smtClean="0"/>
              <a:t>10</a:t>
            </a:fld>
            <a:endParaRPr lang="en-US"/>
          </a:p>
        </p:txBody>
      </p:sp>
    </p:spTree>
    <p:extLst>
      <p:ext uri="{BB962C8B-B14F-4D97-AF65-F5344CB8AC3E}">
        <p14:creationId xmlns:p14="http://schemas.microsoft.com/office/powerpoint/2010/main" val="17645112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100 ml water is not enough to see movement of water, students could add another 100 ml. Be careful to not keep adding water, as it’s important to NOT oversaturate the soil.</a:t>
            </a:r>
          </a:p>
        </p:txBody>
      </p:sp>
      <p:sp>
        <p:nvSpPr>
          <p:cNvPr id="4" name="Slide Number Placeholder 3"/>
          <p:cNvSpPr>
            <a:spLocks noGrp="1"/>
          </p:cNvSpPr>
          <p:nvPr>
            <p:ph type="sldNum" sz="quarter" idx="5"/>
          </p:nvPr>
        </p:nvSpPr>
        <p:spPr/>
        <p:txBody>
          <a:bodyPr/>
          <a:lstStyle/>
          <a:p>
            <a:fld id="{55385074-AD48-A040-968E-90D48C77894A}" type="slidenum">
              <a:rPr lang="en-US" smtClean="0"/>
              <a:t>11</a:t>
            </a:fld>
            <a:endParaRPr lang="en-US"/>
          </a:p>
        </p:txBody>
      </p:sp>
    </p:spTree>
    <p:extLst>
      <p:ext uri="{BB962C8B-B14F-4D97-AF65-F5344CB8AC3E}">
        <p14:creationId xmlns:p14="http://schemas.microsoft.com/office/powerpoint/2010/main" val="37412007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5/1/2024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5/1/2024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5/1/2024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5/1/2024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5/1/2024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5/1/2024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5/1/2024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5/1/2024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communitywaters.org/teaching-community-waters/lesson-8-modeling-solutions/"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communitywaters.files.wordpress.com/2022/11/tacoma-community-waters-manual-sy2022-23.pdf"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communitywaters.files.wordpress.com/2022/11/tacoma-community-waters-manual-sy2022-23.pdf"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diagramLayout" Target="../diagrams/layout1.xml"/><Relationship Id="rId7" Type="http://schemas.openxmlformats.org/officeDocument/2006/relationships/image" Target="../media/image9.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8EC41B9-2D25-48A6-BC40-DA8F79F3EB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4">
            <a:extLst>
              <a:ext uri="{FF2B5EF4-FFF2-40B4-BE49-F238E27FC236}">
                <a16:creationId xmlns:a16="http://schemas.microsoft.com/office/drawing/2014/main" id="{8B11748C-FEAF-4158-0BAF-060F38BBBF07}"/>
              </a:ext>
            </a:extLst>
          </p:cNvPr>
          <p:cNvPicPr>
            <a:picLocks noChangeAspect="1"/>
          </p:cNvPicPr>
          <p:nvPr/>
        </p:nvPicPr>
        <p:blipFill rotWithShape="1">
          <a:blip r:embed="rId3"/>
          <a:srcRect r="1376" b="-1"/>
          <a:stretch/>
        </p:blipFill>
        <p:spPr>
          <a:xfrm>
            <a:off x="1710884" y="957486"/>
            <a:ext cx="8816578" cy="3285330"/>
          </a:xfrm>
          <a:prstGeom prst="roundRect">
            <a:avLst>
              <a:gd name="adj" fmla="val 530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pic>
        <p:nvPicPr>
          <p:cNvPr id="11" name="Picture 10">
            <a:extLst>
              <a:ext uri="{FF2B5EF4-FFF2-40B4-BE49-F238E27FC236}">
                <a16:creationId xmlns:a16="http://schemas.microsoft.com/office/drawing/2014/main" id="{F8F21547-A433-450A-B2A3-930DCFABD9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71324"/>
          <a:stretch/>
        </p:blipFill>
        <p:spPr>
          <a:xfrm>
            <a:off x="0" y="0"/>
            <a:ext cx="3496235" cy="6858000"/>
          </a:xfrm>
          <a:prstGeom prst="rect">
            <a:avLst/>
          </a:prstGeom>
        </p:spPr>
      </p:pic>
      <p:sp>
        <p:nvSpPr>
          <p:cNvPr id="2" name="Title 1">
            <a:extLst>
              <a:ext uri="{FF2B5EF4-FFF2-40B4-BE49-F238E27FC236}">
                <a16:creationId xmlns:a16="http://schemas.microsoft.com/office/drawing/2014/main" id="{C842E2BB-67EF-659E-64F5-DF54A5B76DCE}"/>
              </a:ext>
            </a:extLst>
          </p:cNvPr>
          <p:cNvSpPr>
            <a:spLocks noGrp="1"/>
          </p:cNvSpPr>
          <p:nvPr>
            <p:ph type="ctrTitle"/>
          </p:nvPr>
        </p:nvSpPr>
        <p:spPr>
          <a:xfrm>
            <a:off x="635211" y="4562855"/>
            <a:ext cx="10916365" cy="1137554"/>
          </a:xfrm>
        </p:spPr>
        <p:txBody>
          <a:bodyPr>
            <a:normAutofit/>
          </a:bodyPr>
          <a:lstStyle/>
          <a:p>
            <a:r>
              <a:rPr lang="en-US" dirty="0"/>
              <a:t>Community waters Science unit</a:t>
            </a:r>
          </a:p>
        </p:txBody>
      </p:sp>
      <p:sp>
        <p:nvSpPr>
          <p:cNvPr id="3" name="Subtitle 2">
            <a:extLst>
              <a:ext uri="{FF2B5EF4-FFF2-40B4-BE49-F238E27FC236}">
                <a16:creationId xmlns:a16="http://schemas.microsoft.com/office/drawing/2014/main" id="{E06D1CB5-CFB3-2A94-25CC-B173E5D9D33B}"/>
              </a:ext>
            </a:extLst>
          </p:cNvPr>
          <p:cNvSpPr>
            <a:spLocks noGrp="1"/>
          </p:cNvSpPr>
          <p:nvPr>
            <p:ph type="subTitle" idx="1"/>
          </p:nvPr>
        </p:nvSpPr>
        <p:spPr>
          <a:xfrm>
            <a:off x="635211" y="5700410"/>
            <a:ext cx="10916365" cy="515834"/>
          </a:xfrm>
        </p:spPr>
        <p:txBody>
          <a:bodyPr>
            <a:normAutofit/>
          </a:bodyPr>
          <a:lstStyle/>
          <a:p>
            <a:r>
              <a:rPr lang="en-US">
                <a:solidFill>
                  <a:schemeClr val="tx1">
                    <a:lumMod val="50000"/>
                    <a:lumOff val="50000"/>
                  </a:schemeClr>
                </a:solidFill>
              </a:rPr>
              <a:t>4</a:t>
            </a:r>
            <a:r>
              <a:rPr lang="en-US" baseline="30000">
                <a:solidFill>
                  <a:schemeClr val="tx1">
                    <a:lumMod val="50000"/>
                    <a:lumOff val="50000"/>
                  </a:schemeClr>
                </a:solidFill>
              </a:rPr>
              <a:t>th</a:t>
            </a:r>
            <a:r>
              <a:rPr lang="en-US">
                <a:solidFill>
                  <a:schemeClr val="tx1">
                    <a:lumMod val="50000"/>
                    <a:lumOff val="50000"/>
                  </a:schemeClr>
                </a:solidFill>
              </a:rPr>
              <a:t> grade</a:t>
            </a:r>
          </a:p>
        </p:txBody>
      </p:sp>
      <p:pic>
        <p:nvPicPr>
          <p:cNvPr id="13" name="Picture 12">
            <a:extLst>
              <a:ext uri="{FF2B5EF4-FFF2-40B4-BE49-F238E27FC236}">
                <a16:creationId xmlns:a16="http://schemas.microsoft.com/office/drawing/2014/main" id="{A73B520B-D7E7-436A-B263-0682940B4FB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61810" r="21258"/>
          <a:stretch/>
        </p:blipFill>
        <p:spPr>
          <a:xfrm>
            <a:off x="0" y="4238951"/>
            <a:ext cx="9600237" cy="2619049"/>
          </a:xfrm>
          <a:prstGeom prst="rect">
            <a:avLst/>
          </a:prstGeom>
        </p:spPr>
      </p:pic>
      <p:pic>
        <p:nvPicPr>
          <p:cNvPr id="5" name="Picture 4">
            <a:extLst>
              <a:ext uri="{FF2B5EF4-FFF2-40B4-BE49-F238E27FC236}">
                <a16:creationId xmlns:a16="http://schemas.microsoft.com/office/drawing/2014/main" id="{E39ACB76-2A54-4BAF-F9ED-39F41F61645D}"/>
              </a:ext>
            </a:extLst>
          </p:cNvPr>
          <p:cNvPicPr>
            <a:picLocks noChangeAspect="1"/>
          </p:cNvPicPr>
          <p:nvPr/>
        </p:nvPicPr>
        <p:blipFill rotWithShape="1">
          <a:blip r:embed="rId5"/>
          <a:srcRect t="6636"/>
          <a:stretch/>
        </p:blipFill>
        <p:spPr>
          <a:xfrm>
            <a:off x="9402001" y="5912425"/>
            <a:ext cx="2784785" cy="974996"/>
          </a:xfrm>
          <a:prstGeom prst="rect">
            <a:avLst/>
          </a:prstGeom>
        </p:spPr>
      </p:pic>
      <p:pic>
        <p:nvPicPr>
          <p:cNvPr id="6" name="Picture 5">
            <a:extLst>
              <a:ext uri="{FF2B5EF4-FFF2-40B4-BE49-F238E27FC236}">
                <a16:creationId xmlns:a16="http://schemas.microsoft.com/office/drawing/2014/main" id="{7560674B-859C-3CD9-08AA-697409315321}"/>
              </a:ext>
            </a:extLst>
          </p:cNvPr>
          <p:cNvPicPr>
            <a:picLocks noChangeAspect="1"/>
          </p:cNvPicPr>
          <p:nvPr/>
        </p:nvPicPr>
        <p:blipFill>
          <a:blip r:embed="rId6"/>
          <a:stretch>
            <a:fillRect/>
          </a:stretch>
        </p:blipFill>
        <p:spPr>
          <a:xfrm>
            <a:off x="1" y="5921794"/>
            <a:ext cx="2147454" cy="928830"/>
          </a:xfrm>
          <a:prstGeom prst="rect">
            <a:avLst/>
          </a:prstGeom>
        </p:spPr>
      </p:pic>
    </p:spTree>
    <p:extLst>
      <p:ext uri="{BB962C8B-B14F-4D97-AF65-F5344CB8AC3E}">
        <p14:creationId xmlns:p14="http://schemas.microsoft.com/office/powerpoint/2010/main" val="2461895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31710-A1FE-C066-712F-DA6C16E622DF}"/>
              </a:ext>
            </a:extLst>
          </p:cNvPr>
          <p:cNvSpPr>
            <a:spLocks noGrp="1"/>
          </p:cNvSpPr>
          <p:nvPr>
            <p:ph type="ctrTitle"/>
          </p:nvPr>
        </p:nvSpPr>
        <p:spPr>
          <a:xfrm>
            <a:off x="1262652" y="1404901"/>
            <a:ext cx="9666696" cy="2509213"/>
          </a:xfrm>
        </p:spPr>
        <p:txBody>
          <a:bodyPr>
            <a:normAutofit/>
          </a:bodyPr>
          <a:lstStyle/>
          <a:p>
            <a:r>
              <a:rPr lang="en-US" sz="6600" b="1" dirty="0"/>
              <a:t>Modeling solutions</a:t>
            </a:r>
          </a:p>
        </p:txBody>
      </p:sp>
      <p:sp>
        <p:nvSpPr>
          <p:cNvPr id="7" name="TextBox 6">
            <a:extLst>
              <a:ext uri="{FF2B5EF4-FFF2-40B4-BE49-F238E27FC236}">
                <a16:creationId xmlns:a16="http://schemas.microsoft.com/office/drawing/2014/main" id="{D09ECCCD-C476-64E9-ED5A-6741247D6F5C}"/>
              </a:ext>
            </a:extLst>
          </p:cNvPr>
          <p:cNvSpPr txBox="1"/>
          <p:nvPr/>
        </p:nvSpPr>
        <p:spPr>
          <a:xfrm>
            <a:off x="3068697" y="4019315"/>
            <a:ext cx="6054606" cy="523220"/>
          </a:xfrm>
          <a:prstGeom prst="rect">
            <a:avLst/>
          </a:prstGeom>
          <a:noFill/>
        </p:spPr>
        <p:txBody>
          <a:bodyPr wrap="none" rtlCol="0">
            <a:spAutoFit/>
          </a:bodyPr>
          <a:lstStyle/>
          <a:p>
            <a:r>
              <a:rPr lang="en-US" sz="2800" dirty="0">
                <a:solidFill>
                  <a:srgbClr val="00B050"/>
                </a:solidFill>
              </a:rPr>
              <a:t>Community Waters Science Unit: </a:t>
            </a:r>
            <a:r>
              <a:rPr lang="en-US" sz="2800" dirty="0">
                <a:solidFill>
                  <a:srgbClr val="00B050"/>
                </a:solidFill>
                <a:hlinkClick r:id="rId3"/>
              </a:rPr>
              <a:t>Lesson 8</a:t>
            </a:r>
            <a:endParaRPr lang="en-US" sz="2800" dirty="0">
              <a:solidFill>
                <a:srgbClr val="00B050"/>
              </a:solidFill>
            </a:endParaRPr>
          </a:p>
        </p:txBody>
      </p:sp>
    </p:spTree>
    <p:extLst>
      <p:ext uri="{BB962C8B-B14F-4D97-AF65-F5344CB8AC3E}">
        <p14:creationId xmlns:p14="http://schemas.microsoft.com/office/powerpoint/2010/main" val="37743874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B2AD0-118E-4D53-4DEA-46DFBED94328}"/>
              </a:ext>
            </a:extLst>
          </p:cNvPr>
          <p:cNvSpPr>
            <a:spLocks noGrp="1"/>
          </p:cNvSpPr>
          <p:nvPr>
            <p:ph type="title"/>
          </p:nvPr>
        </p:nvSpPr>
        <p:spPr/>
        <p:txBody>
          <a:bodyPr/>
          <a:lstStyle/>
          <a:p>
            <a:r>
              <a:rPr lang="en-US" dirty="0"/>
              <a:t>Teacher background/context</a:t>
            </a:r>
          </a:p>
        </p:txBody>
      </p:sp>
      <p:sp>
        <p:nvSpPr>
          <p:cNvPr id="5" name="Rectangle 4">
            <a:extLst>
              <a:ext uri="{FF2B5EF4-FFF2-40B4-BE49-F238E27FC236}">
                <a16:creationId xmlns:a16="http://schemas.microsoft.com/office/drawing/2014/main" id="{941D0261-5709-4710-E8E6-B5F7CB8A3654}"/>
              </a:ext>
            </a:extLst>
          </p:cNvPr>
          <p:cNvSpPr/>
          <p:nvPr/>
        </p:nvSpPr>
        <p:spPr>
          <a:xfrm>
            <a:off x="913775" y="1859339"/>
            <a:ext cx="10665417" cy="1200329"/>
          </a:xfrm>
          <a:prstGeom prst="rect">
            <a:avLst/>
          </a:prstGeom>
          <a:ln w="38100">
            <a:solidFill>
              <a:schemeClr val="bg1">
                <a:lumMod val="50000"/>
              </a:schemeClr>
            </a:solidFill>
          </a:ln>
        </p:spPr>
        <p:txBody>
          <a:bodyPr wrap="square">
            <a:spAutoFit/>
          </a:bodyPr>
          <a:lstStyle/>
          <a:p>
            <a:pPr marL="0" indent="0">
              <a:buNone/>
            </a:pPr>
            <a:r>
              <a:rPr lang="en-US" dirty="0">
                <a:solidFill>
                  <a:schemeClr val="bg1">
                    <a:lumMod val="50000"/>
                  </a:schemeClr>
                </a:solidFill>
                <a:latin typeface="Avenir Next LT Pro Demi" panose="020B0704020202020204" pitchFamily="34" charset="0"/>
              </a:rPr>
              <a:t>Objectives &amp; Overview:</a:t>
            </a:r>
          </a:p>
          <a:p>
            <a:pPr marL="0" indent="0">
              <a:buNone/>
            </a:pPr>
            <a:r>
              <a:rPr lang="en-US" dirty="0">
                <a:solidFill>
                  <a:schemeClr val="bg1">
                    <a:lumMod val="50000"/>
                  </a:schemeClr>
                </a:solidFill>
                <a:latin typeface="Avenir Next LT Pro Demi" panose="020B0704020202020204" pitchFamily="34" charset="0"/>
              </a:rPr>
              <a:t>In this lesson the engineering teams plan now they are going to model the solution they have chosen and then add it to the site model they created earlier.</a:t>
            </a:r>
          </a:p>
          <a:p>
            <a:pPr marL="0" indent="0">
              <a:buNone/>
            </a:pPr>
            <a:endParaRPr lang="en-US" dirty="0">
              <a:solidFill>
                <a:schemeClr val="bg1">
                  <a:lumMod val="50000"/>
                </a:schemeClr>
              </a:solidFill>
              <a:latin typeface="Avenir Next LT Pro Demi" panose="020B0704020202020204" pitchFamily="34" charset="0"/>
            </a:endParaRPr>
          </a:p>
        </p:txBody>
      </p:sp>
      <p:sp>
        <p:nvSpPr>
          <p:cNvPr id="3" name="Rectangle 2">
            <a:extLst>
              <a:ext uri="{FF2B5EF4-FFF2-40B4-BE49-F238E27FC236}">
                <a16:creationId xmlns:a16="http://schemas.microsoft.com/office/drawing/2014/main" id="{4C46952E-7291-49C2-E05F-E4149812836D}"/>
              </a:ext>
            </a:extLst>
          </p:cNvPr>
          <p:cNvSpPr/>
          <p:nvPr/>
        </p:nvSpPr>
        <p:spPr>
          <a:xfrm>
            <a:off x="913775" y="4115823"/>
            <a:ext cx="10665417" cy="1477328"/>
          </a:xfrm>
          <a:prstGeom prst="rect">
            <a:avLst/>
          </a:prstGeom>
          <a:ln w="38100">
            <a:solidFill>
              <a:schemeClr val="bg1">
                <a:lumMod val="50000"/>
              </a:schemeClr>
            </a:solidFill>
          </a:ln>
        </p:spPr>
        <p:txBody>
          <a:bodyPr wrap="square" lIns="91440" tIns="45720" rIns="91440" bIns="45720" anchor="t">
            <a:spAutoFit/>
          </a:bodyPr>
          <a:lstStyle/>
          <a:p>
            <a:pPr marL="0" indent="0">
              <a:buNone/>
            </a:pPr>
            <a:r>
              <a:rPr lang="en-US" dirty="0">
                <a:solidFill>
                  <a:schemeClr val="bg1">
                    <a:lumMod val="50000"/>
                  </a:schemeClr>
                </a:solidFill>
                <a:latin typeface="Avenir Next LT Pro Demi" panose="020B0704020202020204" pitchFamily="34" charset="0"/>
              </a:rPr>
              <a:t>Materials:</a:t>
            </a:r>
          </a:p>
          <a:p>
            <a:pPr marL="285750" indent="-285750">
              <a:buFont typeface="Arial" panose="020B0604020202020204" pitchFamily="34" charset="0"/>
              <a:buChar char="•"/>
            </a:pPr>
            <a:r>
              <a:rPr lang="en-US" b="1" dirty="0">
                <a:solidFill>
                  <a:schemeClr val="bg1">
                    <a:lumMod val="50000"/>
                  </a:schemeClr>
                </a:solidFill>
                <a:latin typeface="Avenir Next LT Pro Demi" panose="020B0704020202020204" pitchFamily="34" charset="0"/>
              </a:rPr>
              <a:t>Measuring Stormwater Runoff Investigation Procedure </a:t>
            </a:r>
            <a:r>
              <a:rPr lang="en-US" dirty="0">
                <a:solidFill>
                  <a:schemeClr val="bg1">
                    <a:lumMod val="50000"/>
                  </a:schemeClr>
                </a:solidFill>
                <a:latin typeface="Avenir Next LT Pro Demi" panose="020B0704020202020204" pitchFamily="34" charset="0"/>
              </a:rPr>
              <a:t>from lesson 6</a:t>
            </a:r>
          </a:p>
          <a:p>
            <a:pPr marL="285750" indent="-285750">
              <a:buFont typeface="Arial" panose="020B0604020202020204" pitchFamily="34" charset="0"/>
              <a:buChar char="•"/>
            </a:pPr>
            <a:r>
              <a:rPr lang="en-US" dirty="0">
                <a:solidFill>
                  <a:schemeClr val="bg1">
                    <a:lumMod val="50000"/>
                  </a:schemeClr>
                </a:solidFill>
                <a:latin typeface="Avenir Next LT Pro Demi" panose="020B0704020202020204" pitchFamily="34" charset="0"/>
              </a:rPr>
              <a:t>Site model created in lesson 6</a:t>
            </a:r>
          </a:p>
          <a:p>
            <a:pPr marL="285750" indent="-285750">
              <a:buFont typeface="Arial" panose="020B0604020202020204" pitchFamily="34" charset="0"/>
              <a:buChar char="•"/>
            </a:pPr>
            <a:r>
              <a:rPr lang="en-US" dirty="0">
                <a:solidFill>
                  <a:schemeClr val="bg1">
                    <a:lumMod val="50000"/>
                  </a:schemeClr>
                </a:solidFill>
                <a:latin typeface="Avenir Next LT Pro Demi"/>
              </a:rPr>
              <a:t>See list on </a:t>
            </a:r>
            <a:r>
              <a:rPr lang="en-US" dirty="0">
                <a:solidFill>
                  <a:schemeClr val="bg1">
                    <a:lumMod val="50000"/>
                  </a:schemeClr>
                </a:solidFill>
                <a:latin typeface="Avenir Next LT Pro Demi"/>
                <a:hlinkClick r:id="rId3">
                  <a:extLst>
                    <a:ext uri="{A12FA001-AC4F-418D-AE19-62706E023703}">
                      <ahyp:hlinkClr xmlns:ahyp="http://schemas.microsoft.com/office/drawing/2018/hyperlinkcolor" val="tx"/>
                    </a:ext>
                  </a:extLst>
                </a:hlinkClick>
              </a:rPr>
              <a:t>page 146 </a:t>
            </a:r>
            <a:r>
              <a:rPr lang="en-US" dirty="0">
                <a:solidFill>
                  <a:schemeClr val="bg1">
                    <a:lumMod val="50000"/>
                  </a:schemeClr>
                </a:solidFill>
                <a:latin typeface="Avenir Next LT Pro Demi"/>
              </a:rPr>
              <a:t>(nearly all materials from your kit.)</a:t>
            </a:r>
            <a:endParaRPr lang="en-US" dirty="0">
              <a:solidFill>
                <a:schemeClr val="bg1">
                  <a:lumMod val="50000"/>
                </a:schemeClr>
              </a:solidFill>
              <a:latin typeface="Avenir Next LT Pro Demi" panose="020B0704020202020204" pitchFamily="34" charset="0"/>
            </a:endParaRPr>
          </a:p>
          <a:p>
            <a:pPr marL="285750" indent="-285750">
              <a:buFont typeface="Arial" panose="020B0604020202020204" pitchFamily="34" charset="0"/>
              <a:buChar char="•"/>
            </a:pPr>
            <a:endParaRPr lang="en-US" dirty="0">
              <a:solidFill>
                <a:schemeClr val="bg1">
                  <a:lumMod val="50000"/>
                </a:schemeClr>
              </a:solidFill>
              <a:latin typeface="Avenir Next LT Pro Demi" panose="020B0704020202020204" pitchFamily="34" charset="0"/>
            </a:endParaRPr>
          </a:p>
        </p:txBody>
      </p:sp>
    </p:spTree>
    <p:extLst>
      <p:ext uri="{BB962C8B-B14F-4D97-AF65-F5344CB8AC3E}">
        <p14:creationId xmlns:p14="http://schemas.microsoft.com/office/powerpoint/2010/main" val="595916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300D6-3BD6-421A-4302-CF7B086A6A92}"/>
              </a:ext>
            </a:extLst>
          </p:cNvPr>
          <p:cNvSpPr>
            <a:spLocks noGrp="1"/>
          </p:cNvSpPr>
          <p:nvPr>
            <p:ph type="title"/>
          </p:nvPr>
        </p:nvSpPr>
        <p:spPr/>
        <p:txBody>
          <a:bodyPr/>
          <a:lstStyle/>
          <a:p>
            <a:r>
              <a:rPr lang="en-US" dirty="0"/>
              <a:t>Teacher prep</a:t>
            </a:r>
          </a:p>
        </p:txBody>
      </p:sp>
      <p:sp>
        <p:nvSpPr>
          <p:cNvPr id="4" name="Rectangle 3">
            <a:extLst>
              <a:ext uri="{FF2B5EF4-FFF2-40B4-BE49-F238E27FC236}">
                <a16:creationId xmlns:a16="http://schemas.microsoft.com/office/drawing/2014/main" id="{750A8E26-5ED8-7F5D-027E-ED66BC92710F}"/>
              </a:ext>
            </a:extLst>
          </p:cNvPr>
          <p:cNvSpPr/>
          <p:nvPr/>
        </p:nvSpPr>
        <p:spPr>
          <a:xfrm>
            <a:off x="736600" y="2049727"/>
            <a:ext cx="10718799" cy="3693319"/>
          </a:xfrm>
          <a:prstGeom prst="rect">
            <a:avLst/>
          </a:prstGeom>
          <a:ln w="38100">
            <a:solidFill>
              <a:schemeClr val="bg1">
                <a:lumMod val="50000"/>
              </a:schemeClr>
            </a:solidFill>
          </a:ln>
        </p:spPr>
        <p:txBody>
          <a:bodyPr wrap="square" lIns="91440" tIns="45720" rIns="91440" bIns="45720" anchor="t">
            <a:spAutoFit/>
          </a:bodyPr>
          <a:lstStyle/>
          <a:p>
            <a:pPr marL="285750" indent="-285750">
              <a:buFont typeface="Arial" panose="020B0604020202020204" pitchFamily="34" charset="0"/>
              <a:buChar char="•"/>
            </a:pPr>
            <a:r>
              <a:rPr lang="en-US" dirty="0">
                <a:solidFill>
                  <a:schemeClr val="bg1">
                    <a:lumMod val="50000"/>
                  </a:schemeClr>
                </a:solidFill>
                <a:latin typeface="Avenir Next LT Pro Demi"/>
              </a:rPr>
              <a:t>Print Discussion Diamonds for each team, ideally larger than 8.5x11” paper (</a:t>
            </a:r>
            <a:r>
              <a:rPr lang="en-US" dirty="0">
                <a:solidFill>
                  <a:schemeClr val="bg1">
                    <a:lumMod val="50000"/>
                  </a:schemeClr>
                </a:solidFill>
                <a:latin typeface="Avenir Next LT Pro Demi"/>
                <a:hlinkClick r:id="rId3">
                  <a:extLst>
                    <a:ext uri="{A12FA001-AC4F-418D-AE19-62706E023703}">
                      <ahyp:hlinkClr xmlns:ahyp="http://schemas.microsoft.com/office/drawing/2018/hyperlinkcolor" val="tx"/>
                    </a:ext>
                  </a:extLst>
                </a:hlinkClick>
              </a:rPr>
              <a:t>pg 95</a:t>
            </a:r>
            <a:r>
              <a:rPr lang="en-US" dirty="0">
                <a:solidFill>
                  <a:schemeClr val="bg1">
                    <a:lumMod val="50000"/>
                  </a:schemeClr>
                </a:solidFill>
                <a:latin typeface="Avenir Next LT Pro Demi"/>
              </a:rPr>
              <a:t>).</a:t>
            </a:r>
          </a:p>
          <a:p>
            <a:pPr marL="285750" indent="-285750">
              <a:buFont typeface="Arial" panose="020B0604020202020204" pitchFamily="34" charset="0"/>
              <a:buChar char="•"/>
            </a:pPr>
            <a:r>
              <a:rPr lang="en-US" dirty="0">
                <a:solidFill>
                  <a:schemeClr val="bg1">
                    <a:lumMod val="50000"/>
                  </a:schemeClr>
                </a:solidFill>
                <a:latin typeface="Avenir Next LT Pro Demi"/>
              </a:rPr>
              <a:t>Queue up the engineering design process graphic and the materials set up directions to be projected.</a:t>
            </a:r>
          </a:p>
          <a:p>
            <a:pPr marL="285750" indent="-285750">
              <a:buFont typeface="Arial" panose="020B0604020202020204" pitchFamily="34" charset="0"/>
              <a:buChar char="•"/>
            </a:pPr>
            <a:r>
              <a:rPr lang="en-US" dirty="0">
                <a:solidFill>
                  <a:schemeClr val="bg1">
                    <a:lumMod val="50000"/>
                  </a:schemeClr>
                </a:solidFill>
                <a:latin typeface="Avenir Next LT Pro Demi"/>
              </a:rPr>
              <a:t>Create Distribution Area and lay out materials that students can use to model their solutions.</a:t>
            </a:r>
          </a:p>
          <a:p>
            <a:pPr marL="285750" indent="-285750">
              <a:buFont typeface="Arial" panose="020B0604020202020204" pitchFamily="34" charset="0"/>
              <a:buChar char="•"/>
            </a:pPr>
            <a:r>
              <a:rPr lang="en-US" dirty="0">
                <a:solidFill>
                  <a:schemeClr val="bg1">
                    <a:lumMod val="50000"/>
                  </a:schemeClr>
                </a:solidFill>
                <a:latin typeface="Avenir Next LT Pro Demi" panose="020B0704020202020204" pitchFamily="34" charset="0"/>
              </a:rPr>
              <a:t>Review list of Solution Suggestions (</a:t>
            </a:r>
            <a:r>
              <a:rPr lang="en-US" dirty="0">
                <a:solidFill>
                  <a:schemeClr val="bg1">
                    <a:lumMod val="50000"/>
                  </a:schemeClr>
                </a:solidFill>
                <a:latin typeface="Avenir Next LT Pro Demi" panose="020B0704020202020204" pitchFamily="34" charset="0"/>
                <a:hlinkClick r:id="rId3"/>
              </a:rPr>
              <a:t>pg 147</a:t>
            </a:r>
            <a:r>
              <a:rPr lang="en-US" dirty="0">
                <a:solidFill>
                  <a:schemeClr val="bg1">
                    <a:lumMod val="50000"/>
                  </a:schemeClr>
                </a:solidFill>
                <a:latin typeface="Avenir Next LT Pro Demi" panose="020B0704020202020204" pitchFamily="34" charset="0"/>
              </a:rPr>
              <a:t>):</a:t>
            </a:r>
          </a:p>
          <a:p>
            <a:pPr marL="742950" lvl="1" indent="-285750">
              <a:buFont typeface="Arial" panose="020B0604020202020204" pitchFamily="34" charset="0"/>
              <a:buChar char="•"/>
            </a:pPr>
            <a:r>
              <a:rPr lang="en-US" dirty="0">
                <a:solidFill>
                  <a:schemeClr val="bg1">
                    <a:lumMod val="50000"/>
                  </a:schemeClr>
                </a:solidFill>
                <a:latin typeface="Avenir Next LT Pro Demi" panose="020B0704020202020204" pitchFamily="34" charset="0"/>
              </a:rPr>
              <a:t>Bioswale/bioretention</a:t>
            </a:r>
          </a:p>
          <a:p>
            <a:pPr marL="742950" lvl="1" indent="-285750">
              <a:buFont typeface="Arial" panose="020B0604020202020204" pitchFamily="34" charset="0"/>
              <a:buChar char="•"/>
            </a:pPr>
            <a:r>
              <a:rPr lang="en-US" dirty="0">
                <a:solidFill>
                  <a:schemeClr val="bg1">
                    <a:lumMod val="50000"/>
                  </a:schemeClr>
                </a:solidFill>
                <a:latin typeface="Avenir Next LT Pro Demi" panose="020B0704020202020204" pitchFamily="34" charset="0"/>
              </a:rPr>
              <a:t>Improve Soils</a:t>
            </a:r>
          </a:p>
          <a:p>
            <a:pPr marL="742950" lvl="1" indent="-285750">
              <a:buFont typeface="Arial" panose="020B0604020202020204" pitchFamily="34" charset="0"/>
              <a:buChar char="•"/>
            </a:pPr>
            <a:r>
              <a:rPr lang="en-US" dirty="0">
                <a:solidFill>
                  <a:schemeClr val="bg1">
                    <a:lumMod val="50000"/>
                  </a:schemeClr>
                </a:solidFill>
                <a:latin typeface="Avenir Next LT Pro Demi" panose="020B0704020202020204" pitchFamily="34" charset="0"/>
              </a:rPr>
              <a:t>Pervious Concrete</a:t>
            </a:r>
          </a:p>
          <a:p>
            <a:pPr marL="742950" lvl="1" indent="-285750">
              <a:buFont typeface="Arial" panose="020B0604020202020204" pitchFamily="34" charset="0"/>
              <a:buChar char="•"/>
            </a:pPr>
            <a:r>
              <a:rPr lang="en-US" dirty="0">
                <a:solidFill>
                  <a:schemeClr val="bg1">
                    <a:lumMod val="50000"/>
                  </a:schemeClr>
                </a:solidFill>
                <a:latin typeface="Avenir Next LT Pro Demi" panose="020B0704020202020204" pitchFamily="34" charset="0"/>
              </a:rPr>
              <a:t>Pervious Pavers</a:t>
            </a:r>
          </a:p>
          <a:p>
            <a:pPr marL="742950" lvl="1" indent="-285750">
              <a:buFont typeface="Arial" panose="020B0604020202020204" pitchFamily="34" charset="0"/>
              <a:buChar char="•"/>
            </a:pPr>
            <a:r>
              <a:rPr lang="en-US" dirty="0">
                <a:solidFill>
                  <a:schemeClr val="bg1">
                    <a:lumMod val="50000"/>
                  </a:schemeClr>
                </a:solidFill>
                <a:latin typeface="Avenir Next LT Pro Demi" panose="020B0704020202020204" pitchFamily="34" charset="0"/>
              </a:rPr>
              <a:t>Planting Trees</a:t>
            </a:r>
          </a:p>
          <a:p>
            <a:pPr marL="742950" lvl="1" indent="-285750">
              <a:buFont typeface="Arial" panose="020B0604020202020204" pitchFamily="34" charset="0"/>
              <a:buChar char="•"/>
            </a:pPr>
            <a:r>
              <a:rPr lang="en-US" dirty="0">
                <a:solidFill>
                  <a:schemeClr val="bg1">
                    <a:lumMod val="50000"/>
                  </a:schemeClr>
                </a:solidFill>
                <a:latin typeface="Avenir Next LT Pro Demi" panose="020B0704020202020204" pitchFamily="34" charset="0"/>
              </a:rPr>
              <a:t>Rain Garden</a:t>
            </a:r>
          </a:p>
          <a:p>
            <a:pPr marL="742950" lvl="1" indent="-285750">
              <a:buFont typeface="Arial" panose="020B0604020202020204" pitchFamily="34" charset="0"/>
              <a:buChar char="•"/>
            </a:pPr>
            <a:r>
              <a:rPr lang="en-US" dirty="0">
                <a:solidFill>
                  <a:schemeClr val="bg1">
                    <a:lumMod val="50000"/>
                  </a:schemeClr>
                </a:solidFill>
                <a:latin typeface="Avenir Next LT Pro Demi" panose="020B0704020202020204" pitchFamily="34" charset="0"/>
              </a:rPr>
              <a:t>Rainwater Harvesting</a:t>
            </a:r>
          </a:p>
          <a:p>
            <a:pPr marL="285750" indent="-285750">
              <a:buFont typeface="Arial" panose="020B0604020202020204" pitchFamily="34" charset="0"/>
              <a:buChar char="•"/>
            </a:pPr>
            <a:endParaRPr lang="en-US" dirty="0">
              <a:solidFill>
                <a:schemeClr val="bg1">
                  <a:lumMod val="50000"/>
                </a:schemeClr>
              </a:solidFill>
              <a:latin typeface="Avenir Next LT Pro Demi" panose="020B0704020202020204" pitchFamily="34" charset="0"/>
            </a:endParaRPr>
          </a:p>
        </p:txBody>
      </p:sp>
      <p:pic>
        <p:nvPicPr>
          <p:cNvPr id="5" name="Picture 4">
            <a:extLst>
              <a:ext uri="{FF2B5EF4-FFF2-40B4-BE49-F238E27FC236}">
                <a16:creationId xmlns:a16="http://schemas.microsoft.com/office/drawing/2014/main" id="{FBF8A334-5EF9-BE40-5D17-488CAB4B3BC4}"/>
              </a:ext>
            </a:extLst>
          </p:cNvPr>
          <p:cNvPicPr>
            <a:picLocks noChangeAspect="1"/>
          </p:cNvPicPr>
          <p:nvPr/>
        </p:nvPicPr>
        <p:blipFill>
          <a:blip r:embed="rId4"/>
          <a:stretch>
            <a:fillRect/>
          </a:stretch>
        </p:blipFill>
        <p:spPr>
          <a:xfrm rot="5400000">
            <a:off x="7543482" y="3153776"/>
            <a:ext cx="3004390" cy="3789363"/>
          </a:xfrm>
          <a:prstGeom prst="rect">
            <a:avLst/>
          </a:prstGeom>
        </p:spPr>
      </p:pic>
    </p:spTree>
    <p:extLst>
      <p:ext uri="{BB962C8B-B14F-4D97-AF65-F5344CB8AC3E}">
        <p14:creationId xmlns:p14="http://schemas.microsoft.com/office/powerpoint/2010/main" val="26857268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6BE04CF-56B9-3D2A-3D82-DE4FECD70EFD}"/>
              </a:ext>
            </a:extLst>
          </p:cNvPr>
          <p:cNvSpPr>
            <a:spLocks noGrp="1"/>
          </p:cNvSpPr>
          <p:nvPr>
            <p:ph type="title"/>
          </p:nvPr>
        </p:nvSpPr>
        <p:spPr>
          <a:xfrm>
            <a:off x="2147710" y="186004"/>
            <a:ext cx="8252177" cy="2056864"/>
          </a:xfrm>
        </p:spPr>
        <p:txBody>
          <a:bodyPr>
            <a:normAutofit/>
          </a:bodyPr>
          <a:lstStyle/>
          <a:p>
            <a:r>
              <a:rPr lang="en-US" sz="4400" b="1" dirty="0"/>
              <a:t>Modeling solutions</a:t>
            </a:r>
          </a:p>
        </p:txBody>
      </p:sp>
      <p:sp>
        <p:nvSpPr>
          <p:cNvPr id="3" name="TextBox 2">
            <a:extLst>
              <a:ext uri="{FF2B5EF4-FFF2-40B4-BE49-F238E27FC236}">
                <a16:creationId xmlns:a16="http://schemas.microsoft.com/office/drawing/2014/main" id="{CDEB5CCF-968D-99FC-07E4-5CD56962E3E0}"/>
              </a:ext>
            </a:extLst>
          </p:cNvPr>
          <p:cNvSpPr txBox="1"/>
          <p:nvPr/>
        </p:nvSpPr>
        <p:spPr>
          <a:xfrm>
            <a:off x="736600" y="2379359"/>
            <a:ext cx="7430231" cy="3970318"/>
          </a:xfrm>
          <a:prstGeom prst="rect">
            <a:avLst/>
          </a:prstGeom>
          <a:noFill/>
        </p:spPr>
        <p:txBody>
          <a:bodyPr wrap="square">
            <a:spAutoFit/>
          </a:bodyPr>
          <a:lstStyle/>
          <a:p>
            <a:r>
              <a:rPr lang="en-US" sz="3600" dirty="0"/>
              <a:t>Focus Question: How do we model our solution?</a:t>
            </a:r>
          </a:p>
          <a:p>
            <a:endParaRPr lang="en-US" sz="3600" dirty="0"/>
          </a:p>
          <a:p>
            <a:r>
              <a:rPr lang="en-US" sz="3600" dirty="0"/>
              <a:t>Learning Target: I can design and create a model of a solution that represents how it would function in the real world.</a:t>
            </a:r>
          </a:p>
        </p:txBody>
      </p:sp>
      <p:pic>
        <p:nvPicPr>
          <p:cNvPr id="2" name="Picture 1" descr="Stormwater Management | Amherst, MA - Official Website">
            <a:extLst>
              <a:ext uri="{FF2B5EF4-FFF2-40B4-BE49-F238E27FC236}">
                <a16:creationId xmlns:a16="http://schemas.microsoft.com/office/drawing/2014/main" id="{D182A75F-6F03-E4E8-2EE4-80FEA60704F2}"/>
              </a:ext>
            </a:extLst>
          </p:cNvPr>
          <p:cNvPicPr>
            <a:picLocks noChangeAspect="1"/>
          </p:cNvPicPr>
          <p:nvPr/>
        </p:nvPicPr>
        <p:blipFill>
          <a:blip r:embed="rId3"/>
          <a:stretch>
            <a:fillRect/>
          </a:stretch>
        </p:blipFill>
        <p:spPr>
          <a:xfrm>
            <a:off x="7972990" y="2373742"/>
            <a:ext cx="4124325" cy="3686175"/>
          </a:xfrm>
          <a:prstGeom prst="rect">
            <a:avLst/>
          </a:prstGeom>
        </p:spPr>
      </p:pic>
    </p:spTree>
    <p:extLst>
      <p:ext uri="{BB962C8B-B14F-4D97-AF65-F5344CB8AC3E}">
        <p14:creationId xmlns:p14="http://schemas.microsoft.com/office/powerpoint/2010/main" val="1607915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E3DCF-8A09-F978-5E02-199438261303}"/>
              </a:ext>
            </a:extLst>
          </p:cNvPr>
          <p:cNvSpPr>
            <a:spLocks noGrp="1"/>
          </p:cNvSpPr>
          <p:nvPr>
            <p:ph type="title"/>
          </p:nvPr>
        </p:nvSpPr>
        <p:spPr>
          <a:xfrm>
            <a:off x="913776" y="618517"/>
            <a:ext cx="4216490" cy="2942830"/>
          </a:xfrm>
        </p:spPr>
        <p:txBody>
          <a:bodyPr/>
          <a:lstStyle/>
          <a:p>
            <a:r>
              <a:rPr lang="en-US" dirty="0"/>
              <a:t>Which solution did your team choose?</a:t>
            </a:r>
          </a:p>
        </p:txBody>
      </p:sp>
      <p:graphicFrame>
        <p:nvGraphicFramePr>
          <p:cNvPr id="4" name="Content Placeholder 3">
            <a:extLst>
              <a:ext uri="{FF2B5EF4-FFF2-40B4-BE49-F238E27FC236}">
                <a16:creationId xmlns:a16="http://schemas.microsoft.com/office/drawing/2014/main" id="{117345BC-702C-F2F9-855E-C0FA15ED7C4B}"/>
              </a:ext>
            </a:extLst>
          </p:cNvPr>
          <p:cNvGraphicFramePr>
            <a:graphicFrameLocks noGrp="1"/>
          </p:cNvGraphicFramePr>
          <p:nvPr>
            <p:ph sz="quarter" idx="13"/>
            <p:extLst>
              <p:ext uri="{D42A27DB-BD31-4B8C-83A1-F6EECF244321}">
                <p14:modId xmlns:p14="http://schemas.microsoft.com/office/powerpoint/2010/main" val="3445774230"/>
              </p:ext>
            </p:extLst>
          </p:nvPr>
        </p:nvGraphicFramePr>
        <p:xfrm>
          <a:off x="3709914" y="529389"/>
          <a:ext cx="8807116" cy="60639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Picture 8">
            <a:extLst>
              <a:ext uri="{FF2B5EF4-FFF2-40B4-BE49-F238E27FC236}">
                <a16:creationId xmlns:a16="http://schemas.microsoft.com/office/drawing/2014/main" id="{774F9319-83E6-29B0-4A13-52B395C05523}"/>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bright="20000" contrast="-40000"/>
                    </a14:imgEffect>
                  </a14:imgLayer>
                </a14:imgProps>
              </a:ext>
              <a:ext uri="{28A0092B-C50C-407E-A947-70E740481C1C}">
                <a14:useLocalDpi xmlns:a14="http://schemas.microsoft.com/office/drawing/2010/main" val="0"/>
              </a:ext>
            </a:extLst>
          </a:blip>
          <a:srcRect t="13850"/>
          <a:stretch/>
        </p:blipFill>
        <p:spPr bwMode="auto">
          <a:xfrm>
            <a:off x="761387" y="3555666"/>
            <a:ext cx="4288977" cy="2772945"/>
          </a:xfrm>
          <a:prstGeom prst="rect">
            <a:avLst/>
          </a:prstGeom>
          <a:noFill/>
          <a:ln>
            <a:noFill/>
          </a:ln>
          <a:effectLst>
            <a:outerShdw blurRad="50800" dist="38100" dir="2700000" algn="tl" rotWithShape="0">
              <a:prstClr val="black">
                <a:alpha val="40000"/>
              </a:prstClr>
            </a:outerShdw>
          </a:effectLst>
          <a:extLst>
            <a:ext uri="{53640926-AAD7-44d8-BBD7-CCE9431645EC}">
              <a14:shadowObscured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el="http://schemas.microsoft.com/office/2019/extlst"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pic="http://schemas.openxmlformats.org/drawingml/2006/picture" xmlns="" xmlns:mo="http://schemas.microsoft.com/office/mac/office/2008/main" xmlns:mv="urn:schemas-microsoft-com:mac:vml" xmlns:o="urn:schemas-microsoft-com:office:office" xmlns:v="urn:schemas-microsoft-com:vml" xmlns:w10="urn:schemas-microsoft-com:office:word" xmlns:w="http://schemas.openxmlformats.org/wordprocessingml/2006/main" xmlns:a14="http://schemas.microsoft.com/office/drawing/2010/main" xmlns:arto="http://schemas.microsoft.com/office/word/2006/arto" xmlns:lc="http://schemas.openxmlformats.org/drawingml/2006/lockedCanvas"/>
            </a:ext>
          </a:extLst>
        </p:spPr>
      </p:pic>
    </p:spTree>
    <p:extLst>
      <p:ext uri="{BB962C8B-B14F-4D97-AF65-F5344CB8AC3E}">
        <p14:creationId xmlns:p14="http://schemas.microsoft.com/office/powerpoint/2010/main" val="25358491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D05C7-1919-3CE3-7CDC-E5832FD359AA}"/>
              </a:ext>
            </a:extLst>
          </p:cNvPr>
          <p:cNvSpPr>
            <a:spLocks noGrp="1"/>
          </p:cNvSpPr>
          <p:nvPr>
            <p:ph type="title"/>
          </p:nvPr>
        </p:nvSpPr>
        <p:spPr>
          <a:xfrm>
            <a:off x="913775" y="360212"/>
            <a:ext cx="10364451" cy="976245"/>
          </a:xfrm>
        </p:spPr>
        <p:txBody>
          <a:bodyPr/>
          <a:lstStyle/>
          <a:p>
            <a:r>
              <a:rPr lang="en-US" b="1" dirty="0"/>
              <a:t>Engineering design process</a:t>
            </a:r>
          </a:p>
        </p:txBody>
      </p:sp>
      <p:pic>
        <p:nvPicPr>
          <p:cNvPr id="5" name="Content Placeholder 4">
            <a:extLst>
              <a:ext uri="{FF2B5EF4-FFF2-40B4-BE49-F238E27FC236}">
                <a16:creationId xmlns:a16="http://schemas.microsoft.com/office/drawing/2014/main" id="{76759036-60BA-D67C-C2EF-12A889208B8E}"/>
              </a:ext>
            </a:extLst>
          </p:cNvPr>
          <p:cNvPicPr>
            <a:picLocks noGrp="1" noChangeAspect="1"/>
          </p:cNvPicPr>
          <p:nvPr>
            <p:ph sz="quarter" idx="13"/>
          </p:nvPr>
        </p:nvPicPr>
        <p:blipFill>
          <a:blip r:embed="rId3"/>
          <a:stretch>
            <a:fillRect/>
          </a:stretch>
        </p:blipFill>
        <p:spPr>
          <a:xfrm>
            <a:off x="637550" y="1502271"/>
            <a:ext cx="6144818" cy="4942683"/>
          </a:xfrm>
        </p:spPr>
      </p:pic>
      <p:sp>
        <p:nvSpPr>
          <p:cNvPr id="6" name="TextBox 5">
            <a:extLst>
              <a:ext uri="{FF2B5EF4-FFF2-40B4-BE49-F238E27FC236}">
                <a16:creationId xmlns:a16="http://schemas.microsoft.com/office/drawing/2014/main" id="{E9B04F13-2BD4-7940-94AB-065974F8C31C}"/>
              </a:ext>
            </a:extLst>
          </p:cNvPr>
          <p:cNvSpPr txBox="1"/>
          <p:nvPr/>
        </p:nvSpPr>
        <p:spPr>
          <a:xfrm>
            <a:off x="7336898" y="1711456"/>
            <a:ext cx="4049486" cy="4524315"/>
          </a:xfrm>
          <a:prstGeom prst="rect">
            <a:avLst/>
          </a:prstGeom>
          <a:noFill/>
          <a:ln w="28575">
            <a:solidFill>
              <a:schemeClr val="accent3"/>
            </a:solidFill>
          </a:ln>
        </p:spPr>
        <p:txBody>
          <a:bodyPr wrap="square" lIns="91440" tIns="45720" rIns="91440" bIns="45720" rtlCol="0" anchor="t">
            <a:spAutoFit/>
          </a:bodyPr>
          <a:lstStyle/>
          <a:p>
            <a:r>
              <a:rPr lang="en-US" sz="2400" dirty="0"/>
              <a:t>Testing </a:t>
            </a:r>
            <a:r>
              <a:rPr lang="en-US" sz="2400" u="sng" dirty="0"/>
              <a:t>different</a:t>
            </a:r>
            <a:r>
              <a:rPr lang="en-US" sz="2400" dirty="0"/>
              <a:t> solutions is an important part of developing and optimizing solutions. </a:t>
            </a:r>
          </a:p>
          <a:p>
            <a:endParaRPr lang="en-US" sz="2400" dirty="0"/>
          </a:p>
          <a:p>
            <a:r>
              <a:rPr lang="en-US" sz="2400" dirty="0"/>
              <a:t>While developing a solution, our tests can help us figure out which parts of the solution could be improved.</a:t>
            </a:r>
          </a:p>
          <a:p>
            <a:endParaRPr lang="en-US" sz="2400" dirty="0"/>
          </a:p>
          <a:p>
            <a:r>
              <a:rPr lang="en-US" sz="2400" dirty="0"/>
              <a:t>You may find “failure points” in your design; if so, you can make changes.</a:t>
            </a:r>
          </a:p>
        </p:txBody>
      </p:sp>
    </p:spTree>
    <p:extLst>
      <p:ext uri="{BB962C8B-B14F-4D97-AF65-F5344CB8AC3E}">
        <p14:creationId xmlns:p14="http://schemas.microsoft.com/office/powerpoint/2010/main" val="40135893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28DD6-B3E9-9EE9-1C11-67C17C80463F}"/>
              </a:ext>
            </a:extLst>
          </p:cNvPr>
          <p:cNvSpPr>
            <a:spLocks noGrp="1"/>
          </p:cNvSpPr>
          <p:nvPr>
            <p:ph type="title"/>
          </p:nvPr>
        </p:nvSpPr>
        <p:spPr>
          <a:xfrm>
            <a:off x="913775" y="3459"/>
            <a:ext cx="10364451" cy="1002076"/>
          </a:xfrm>
        </p:spPr>
        <p:txBody>
          <a:bodyPr/>
          <a:lstStyle/>
          <a:p>
            <a:r>
              <a:rPr lang="en-US" dirty="0"/>
              <a:t>Discussion diamond</a:t>
            </a:r>
          </a:p>
        </p:txBody>
      </p:sp>
      <p:pic>
        <p:nvPicPr>
          <p:cNvPr id="5" name="Picture 4">
            <a:extLst>
              <a:ext uri="{FF2B5EF4-FFF2-40B4-BE49-F238E27FC236}">
                <a16:creationId xmlns:a16="http://schemas.microsoft.com/office/drawing/2014/main" id="{232D52D7-BB79-D981-71E6-D455444EEF1D}"/>
              </a:ext>
            </a:extLst>
          </p:cNvPr>
          <p:cNvPicPr>
            <a:picLocks noChangeAspect="1"/>
          </p:cNvPicPr>
          <p:nvPr/>
        </p:nvPicPr>
        <p:blipFill>
          <a:blip r:embed="rId3"/>
          <a:stretch>
            <a:fillRect/>
          </a:stretch>
        </p:blipFill>
        <p:spPr>
          <a:xfrm rot="5400000">
            <a:off x="1253794" y="273986"/>
            <a:ext cx="4697014" cy="5919401"/>
          </a:xfrm>
          <a:prstGeom prst="rect">
            <a:avLst/>
          </a:prstGeom>
          <a:ln w="28575">
            <a:solidFill>
              <a:schemeClr val="accent3"/>
            </a:solidFill>
          </a:ln>
        </p:spPr>
      </p:pic>
      <p:sp>
        <p:nvSpPr>
          <p:cNvPr id="4" name="TextBox 3">
            <a:extLst>
              <a:ext uri="{FF2B5EF4-FFF2-40B4-BE49-F238E27FC236}">
                <a16:creationId xmlns:a16="http://schemas.microsoft.com/office/drawing/2014/main" id="{3415750B-50DD-8673-40CD-1FC94880D15F}"/>
              </a:ext>
            </a:extLst>
          </p:cNvPr>
          <p:cNvSpPr txBox="1"/>
          <p:nvPr/>
        </p:nvSpPr>
        <p:spPr>
          <a:xfrm>
            <a:off x="6599694" y="1201117"/>
            <a:ext cx="4675322" cy="5262979"/>
          </a:xfrm>
          <a:prstGeom prst="rect">
            <a:avLst/>
          </a:prstGeom>
          <a:noFill/>
          <a:ln w="28575">
            <a:solidFill>
              <a:schemeClr val="accent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t>Steps:</a:t>
            </a:r>
          </a:p>
          <a:p>
            <a:pPr marL="342900" indent="-342900">
              <a:buAutoNum type="arabicPeriod"/>
            </a:pPr>
            <a:r>
              <a:rPr lang="en-US" sz="2400" dirty="0"/>
              <a:t>Take three minutes for silent thinking and writing time. Draw or write ideas for how to model your solution in your corner of the paper.</a:t>
            </a:r>
          </a:p>
          <a:p>
            <a:pPr marL="342900" indent="-342900">
              <a:buAutoNum type="arabicPeriod"/>
            </a:pPr>
            <a:r>
              <a:rPr lang="en-US" sz="2400" dirty="0"/>
              <a:t>Share what you wrote or drew with your engineering team. Take time to ask questions, add on, or make connections.</a:t>
            </a:r>
          </a:p>
          <a:p>
            <a:pPr marL="342900" indent="-342900">
              <a:buAutoNum type="arabicPeriod"/>
            </a:pPr>
            <a:r>
              <a:rPr lang="en-US" sz="2400" dirty="0"/>
              <a:t>Discuss which ideas you want to incorporate into your model.</a:t>
            </a:r>
          </a:p>
          <a:p>
            <a:pPr marL="342900" indent="-342900">
              <a:buAutoNum type="arabicPeriod"/>
            </a:pPr>
            <a:r>
              <a:rPr lang="en-US" sz="2400" dirty="0"/>
              <a:t>When you are ready, prepare to share your plan.</a:t>
            </a:r>
          </a:p>
        </p:txBody>
      </p:sp>
      <p:sp>
        <p:nvSpPr>
          <p:cNvPr id="3" name="Content Placeholder 2">
            <a:extLst>
              <a:ext uri="{FF2B5EF4-FFF2-40B4-BE49-F238E27FC236}">
                <a16:creationId xmlns:a16="http://schemas.microsoft.com/office/drawing/2014/main" id="{CC4CA11F-8749-561F-D14C-7D608A3BD46E}"/>
              </a:ext>
            </a:extLst>
          </p:cNvPr>
          <p:cNvSpPr>
            <a:spLocks noGrp="1"/>
          </p:cNvSpPr>
          <p:nvPr>
            <p:ph sz="quarter" idx="13"/>
          </p:nvPr>
        </p:nvSpPr>
        <p:spPr>
          <a:xfrm>
            <a:off x="1570653" y="4919356"/>
            <a:ext cx="4899641" cy="1599234"/>
          </a:xfrm>
          <a:solidFill>
            <a:schemeClr val="accent1">
              <a:lumMod val="20000"/>
              <a:lumOff val="80000"/>
            </a:schemeClr>
          </a:solidFill>
          <a:ln w="28575">
            <a:solidFill>
              <a:schemeClr val="accent1"/>
            </a:solidFill>
          </a:ln>
        </p:spPr>
        <p:txBody>
          <a:bodyPr vert="horz" lIns="91440" tIns="45720" rIns="91440" bIns="45720" rtlCol="0" anchor="t">
            <a:noAutofit/>
          </a:bodyPr>
          <a:lstStyle/>
          <a:p>
            <a:r>
              <a:rPr lang="en-US" sz="2400" cap="none" dirty="0"/>
              <a:t>How should we model our solution?</a:t>
            </a:r>
          </a:p>
          <a:p>
            <a:r>
              <a:rPr lang="en-US" sz="2400" cap="none" dirty="0"/>
              <a:t>After hearing everyone’s ideas, come to a group consensus!</a:t>
            </a:r>
          </a:p>
        </p:txBody>
      </p:sp>
    </p:spTree>
    <p:extLst>
      <p:ext uri="{BB962C8B-B14F-4D97-AF65-F5344CB8AC3E}">
        <p14:creationId xmlns:p14="http://schemas.microsoft.com/office/powerpoint/2010/main" val="27133068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1E41C-EB28-E5F5-F56A-F341AF5AAE1D}"/>
              </a:ext>
            </a:extLst>
          </p:cNvPr>
          <p:cNvSpPr>
            <a:spLocks noGrp="1"/>
          </p:cNvSpPr>
          <p:nvPr>
            <p:ph type="title"/>
          </p:nvPr>
        </p:nvSpPr>
        <p:spPr>
          <a:xfrm>
            <a:off x="913775" y="243975"/>
            <a:ext cx="10364451" cy="1596177"/>
          </a:xfrm>
        </p:spPr>
        <p:txBody>
          <a:bodyPr/>
          <a:lstStyle/>
          <a:p>
            <a:r>
              <a:rPr lang="en-US" dirty="0"/>
              <a:t>Back-Pocket Questions</a:t>
            </a:r>
          </a:p>
        </p:txBody>
      </p:sp>
      <p:sp>
        <p:nvSpPr>
          <p:cNvPr id="3" name="Content Placeholder 2">
            <a:extLst>
              <a:ext uri="{FF2B5EF4-FFF2-40B4-BE49-F238E27FC236}">
                <a16:creationId xmlns:a16="http://schemas.microsoft.com/office/drawing/2014/main" id="{163BDFF0-7D34-FE12-6116-F76DB0FD19BF}"/>
              </a:ext>
            </a:extLst>
          </p:cNvPr>
          <p:cNvSpPr>
            <a:spLocks noGrp="1"/>
          </p:cNvSpPr>
          <p:nvPr>
            <p:ph sz="quarter" idx="13"/>
          </p:nvPr>
        </p:nvSpPr>
        <p:spPr>
          <a:xfrm>
            <a:off x="913774" y="1837567"/>
            <a:ext cx="10363826" cy="4257995"/>
          </a:xfrm>
        </p:spPr>
        <p:txBody>
          <a:bodyPr vert="horz" lIns="91440" tIns="45720" rIns="91440" bIns="45720" rtlCol="0" anchor="t">
            <a:normAutofit fontScale="92500" lnSpcReduction="20000"/>
          </a:bodyPr>
          <a:lstStyle/>
          <a:p>
            <a:pPr marL="0" indent="0">
              <a:buNone/>
            </a:pPr>
            <a:r>
              <a:rPr lang="en-US" u="sng" cap="none" dirty="0"/>
              <a:t>Maintaining Focus on the Problem</a:t>
            </a:r>
          </a:p>
          <a:p>
            <a:r>
              <a:rPr lang="en-US" cap="none" dirty="0"/>
              <a:t>What is the problem you are trying to solve?</a:t>
            </a:r>
          </a:p>
          <a:p>
            <a:r>
              <a:rPr lang="en-US" cap="none" dirty="0"/>
              <a:t>What are the criteria for success we are focused on?</a:t>
            </a:r>
          </a:p>
          <a:p>
            <a:r>
              <a:rPr lang="en-US" cap="none" dirty="0"/>
              <a:t>How are the criteria being measured when we test this model?</a:t>
            </a:r>
          </a:p>
          <a:p>
            <a:pPr marL="0" indent="0">
              <a:buNone/>
            </a:pPr>
            <a:r>
              <a:rPr lang="en-US" u="sng" cap="none" dirty="0"/>
              <a:t>Modeling</a:t>
            </a:r>
          </a:p>
          <a:p>
            <a:r>
              <a:rPr lang="en-US" cap="none" dirty="0"/>
              <a:t>What solution are you modeling?</a:t>
            </a:r>
          </a:p>
          <a:p>
            <a:r>
              <a:rPr lang="en-US" cap="none" dirty="0"/>
              <a:t>How does that solution help with stormwater?</a:t>
            </a:r>
          </a:p>
          <a:p>
            <a:r>
              <a:rPr lang="en-US" cap="none" dirty="0"/>
              <a:t>How are you going to represent your solution?</a:t>
            </a:r>
          </a:p>
          <a:p>
            <a:r>
              <a:rPr lang="en-US" cap="none" dirty="0"/>
              <a:t>What materials are  you going to use?</a:t>
            </a:r>
          </a:p>
          <a:p>
            <a:r>
              <a:rPr lang="en-US" cap="none" dirty="0"/>
              <a:t>How will those materials help with the problem?</a:t>
            </a:r>
          </a:p>
        </p:txBody>
      </p:sp>
    </p:spTree>
    <p:extLst>
      <p:ext uri="{BB962C8B-B14F-4D97-AF65-F5344CB8AC3E}">
        <p14:creationId xmlns:p14="http://schemas.microsoft.com/office/powerpoint/2010/main" val="30118805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AC337-04BB-9768-D771-27A63644D51C}"/>
              </a:ext>
            </a:extLst>
          </p:cNvPr>
          <p:cNvSpPr>
            <a:spLocks noGrp="1"/>
          </p:cNvSpPr>
          <p:nvPr>
            <p:ph type="title"/>
          </p:nvPr>
        </p:nvSpPr>
        <p:spPr>
          <a:xfrm>
            <a:off x="913775" y="127737"/>
            <a:ext cx="10364451" cy="928553"/>
          </a:xfrm>
        </p:spPr>
        <p:txBody>
          <a:bodyPr/>
          <a:lstStyle/>
          <a:p>
            <a:r>
              <a:rPr lang="en-US" dirty="0"/>
              <a:t>Materials set up</a:t>
            </a:r>
          </a:p>
        </p:txBody>
      </p:sp>
      <p:sp>
        <p:nvSpPr>
          <p:cNvPr id="3" name="Content Placeholder 2">
            <a:extLst>
              <a:ext uri="{FF2B5EF4-FFF2-40B4-BE49-F238E27FC236}">
                <a16:creationId xmlns:a16="http://schemas.microsoft.com/office/drawing/2014/main" id="{81ECF8DB-D696-F0BC-0E97-0BFBBD8972AE}"/>
              </a:ext>
            </a:extLst>
          </p:cNvPr>
          <p:cNvSpPr>
            <a:spLocks noGrp="1"/>
          </p:cNvSpPr>
          <p:nvPr>
            <p:ph sz="quarter" idx="13"/>
          </p:nvPr>
        </p:nvSpPr>
        <p:spPr>
          <a:xfrm>
            <a:off x="691882" y="1270434"/>
            <a:ext cx="8626717" cy="4171731"/>
          </a:xfrm>
        </p:spPr>
        <p:txBody>
          <a:bodyPr vert="horz" lIns="91440" tIns="45720" rIns="91440" bIns="45720" rtlCol="0" anchor="t">
            <a:noAutofit/>
          </a:bodyPr>
          <a:lstStyle/>
          <a:p>
            <a:pPr marL="0" indent="0">
              <a:buNone/>
            </a:pPr>
            <a:r>
              <a:rPr lang="en-US" sz="2400" cap="none" dirty="0"/>
              <a:t>Do all of the following before working on modeling your solution:</a:t>
            </a:r>
          </a:p>
          <a:p>
            <a:pPr lvl="1"/>
            <a:r>
              <a:rPr lang="en-US" sz="2400" cap="none" dirty="0"/>
              <a:t>Materials Manager brings materials to work area.</a:t>
            </a:r>
          </a:p>
          <a:p>
            <a:pPr lvl="1"/>
            <a:r>
              <a:rPr lang="en-US" sz="2400" cap="none" dirty="0"/>
              <a:t>Place one absorbent pad on the table.</a:t>
            </a:r>
          </a:p>
          <a:p>
            <a:pPr lvl="1"/>
            <a:r>
              <a:rPr lang="en-US" sz="2400" cap="none" dirty="0"/>
              <a:t>Put the site model on the pad with the drain hole over the edge of the table.</a:t>
            </a:r>
          </a:p>
        </p:txBody>
      </p:sp>
      <p:pic>
        <p:nvPicPr>
          <p:cNvPr id="1026" name="Picture 2">
            <a:extLst>
              <a:ext uri="{FF2B5EF4-FFF2-40B4-BE49-F238E27FC236}">
                <a16:creationId xmlns:a16="http://schemas.microsoft.com/office/drawing/2014/main" id="{EB9B4462-5957-DD86-1842-27A9C94FD4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96705" y="0"/>
            <a:ext cx="3670792" cy="398020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7848C5B-3BB0-B990-2B10-D9ED4EB5D096}"/>
              </a:ext>
            </a:extLst>
          </p:cNvPr>
          <p:cNvSpPr txBox="1"/>
          <p:nvPr/>
        </p:nvSpPr>
        <p:spPr>
          <a:xfrm>
            <a:off x="534227" y="3742414"/>
            <a:ext cx="9666063" cy="2677656"/>
          </a:xfrm>
          <a:prstGeom prst="rect">
            <a:avLst/>
          </a:prstGeom>
          <a:noFill/>
        </p:spPr>
        <p:txBody>
          <a:bodyPr wrap="square">
            <a:spAutoFit/>
          </a:bodyPr>
          <a:lstStyle/>
          <a:p>
            <a:pPr marL="800100" lvl="1" indent="-342900">
              <a:buFont typeface="Arial" panose="020B0604020202020204" pitchFamily="34" charset="0"/>
              <a:buChar char="•"/>
            </a:pPr>
            <a:r>
              <a:rPr lang="en-US" sz="2400" cap="none" dirty="0"/>
              <a:t>Place the other pad on the floor and put the basin on the pad under the drain hole so that it will catch any water that comes out of the drain hole.</a:t>
            </a:r>
          </a:p>
          <a:p>
            <a:pPr marL="800100" lvl="1" indent="-342900">
              <a:buFont typeface="Arial" panose="020B0604020202020204" pitchFamily="34" charset="0"/>
              <a:buChar char="•"/>
            </a:pPr>
            <a:r>
              <a:rPr lang="en-US" sz="2400" cap="none" dirty="0"/>
              <a:t>Make sure the drain plug is in the hole.</a:t>
            </a:r>
          </a:p>
          <a:p>
            <a:pPr marL="0" indent="0">
              <a:buNone/>
            </a:pPr>
            <a:r>
              <a:rPr lang="en-US" sz="2400" cap="none" dirty="0"/>
              <a:t>Leave the rain jar in materials area.</a:t>
            </a:r>
          </a:p>
          <a:p>
            <a:pPr marL="0" indent="0">
              <a:buNone/>
            </a:pPr>
            <a:r>
              <a:rPr lang="en-US" sz="2400" cap="none" dirty="0"/>
              <a:t>Once your model is set up, let an adult know what additional materials you will need from the class supply. </a:t>
            </a:r>
          </a:p>
        </p:txBody>
      </p:sp>
    </p:spTree>
    <p:extLst>
      <p:ext uri="{BB962C8B-B14F-4D97-AF65-F5344CB8AC3E}">
        <p14:creationId xmlns:p14="http://schemas.microsoft.com/office/powerpoint/2010/main" val="23851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9B9E-AC00-17F4-D563-BD28446D26E2}"/>
              </a:ext>
            </a:extLst>
          </p:cNvPr>
          <p:cNvSpPr>
            <a:spLocks noGrp="1"/>
          </p:cNvSpPr>
          <p:nvPr>
            <p:ph type="title"/>
          </p:nvPr>
        </p:nvSpPr>
        <p:spPr>
          <a:xfrm>
            <a:off x="6323798" y="256890"/>
            <a:ext cx="4954428" cy="1079567"/>
          </a:xfrm>
        </p:spPr>
        <p:txBody>
          <a:bodyPr/>
          <a:lstStyle/>
          <a:p>
            <a:r>
              <a:rPr lang="en-US" dirty="0"/>
              <a:t>&amp; Run an initial test</a:t>
            </a:r>
          </a:p>
        </p:txBody>
      </p:sp>
      <p:sp>
        <p:nvSpPr>
          <p:cNvPr id="3" name="Content Placeholder 2">
            <a:extLst>
              <a:ext uri="{FF2B5EF4-FFF2-40B4-BE49-F238E27FC236}">
                <a16:creationId xmlns:a16="http://schemas.microsoft.com/office/drawing/2014/main" id="{5F7F873F-017D-1D20-D5E6-5815DD2043AA}"/>
              </a:ext>
            </a:extLst>
          </p:cNvPr>
          <p:cNvSpPr>
            <a:spLocks noGrp="1"/>
          </p:cNvSpPr>
          <p:nvPr>
            <p:ph sz="quarter" idx="13"/>
          </p:nvPr>
        </p:nvSpPr>
        <p:spPr>
          <a:xfrm>
            <a:off x="6096000" y="1222882"/>
            <a:ext cx="5845743" cy="5378227"/>
          </a:xfrm>
        </p:spPr>
        <p:txBody>
          <a:bodyPr vert="horz" lIns="91440" tIns="45720" rIns="91440" bIns="45720" rtlCol="0" anchor="t">
            <a:normAutofit fontScale="92500" lnSpcReduction="10000"/>
          </a:bodyPr>
          <a:lstStyle/>
          <a:p>
            <a:r>
              <a:rPr lang="en-US" sz="2400" cap="none" dirty="0"/>
              <a:t>Needed: rain jar with 100 ml water</a:t>
            </a:r>
          </a:p>
          <a:p>
            <a:r>
              <a:rPr lang="en-US" sz="2400" cap="none" dirty="0"/>
              <a:t>Observe where the water is flowing – no need to record this data. </a:t>
            </a:r>
          </a:p>
          <a:p>
            <a:r>
              <a:rPr lang="en-US" sz="2400" cap="none" dirty="0"/>
              <a:t>Is the water flowing into the solution you modeled?</a:t>
            </a:r>
          </a:p>
          <a:p>
            <a:pPr marL="0" indent="0">
              <a:buNone/>
            </a:pPr>
            <a:r>
              <a:rPr lang="en-US" sz="2400" cap="none" dirty="0"/>
              <a:t>Discuss Results:</a:t>
            </a:r>
          </a:p>
          <a:p>
            <a:r>
              <a:rPr lang="en-US" sz="2400" cap="none" dirty="0"/>
              <a:t>What happened to your solution as the water was added?</a:t>
            </a:r>
          </a:p>
          <a:p>
            <a:r>
              <a:rPr lang="en-US" sz="2400" cap="none" dirty="0"/>
              <a:t>Did any “failure points” come up in your initial tests?</a:t>
            </a:r>
          </a:p>
          <a:p>
            <a:r>
              <a:rPr lang="en-US" sz="2400" cap="none" dirty="0"/>
              <a:t>How could you adjust your design to do a better job of collecting stormwater runoff?</a:t>
            </a:r>
          </a:p>
        </p:txBody>
      </p:sp>
      <p:sp>
        <p:nvSpPr>
          <p:cNvPr id="4" name="Title 1">
            <a:extLst>
              <a:ext uri="{FF2B5EF4-FFF2-40B4-BE49-F238E27FC236}">
                <a16:creationId xmlns:a16="http://schemas.microsoft.com/office/drawing/2014/main" id="{F7AE3396-2A54-4B78-A694-74790738BCC1}"/>
              </a:ext>
            </a:extLst>
          </p:cNvPr>
          <p:cNvSpPr txBox="1">
            <a:spLocks/>
          </p:cNvSpPr>
          <p:nvPr/>
        </p:nvSpPr>
        <p:spPr>
          <a:xfrm>
            <a:off x="835793" y="252294"/>
            <a:ext cx="4954428" cy="107956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r>
              <a:rPr lang="en-US" dirty="0"/>
              <a:t>Build your solution!</a:t>
            </a:r>
          </a:p>
        </p:txBody>
      </p:sp>
      <p:sp>
        <p:nvSpPr>
          <p:cNvPr id="6" name="TextBox 5">
            <a:extLst>
              <a:ext uri="{FF2B5EF4-FFF2-40B4-BE49-F238E27FC236}">
                <a16:creationId xmlns:a16="http://schemas.microsoft.com/office/drawing/2014/main" id="{EEFDDB79-4404-4BC8-EB89-0E51F21FDFF7}"/>
              </a:ext>
            </a:extLst>
          </p:cNvPr>
          <p:cNvSpPr txBox="1"/>
          <p:nvPr/>
        </p:nvSpPr>
        <p:spPr>
          <a:xfrm>
            <a:off x="1024759" y="5011341"/>
            <a:ext cx="4179926" cy="1846659"/>
          </a:xfrm>
          <a:prstGeom prst="rect">
            <a:avLst/>
          </a:prstGeom>
          <a:noFill/>
        </p:spPr>
        <p:txBody>
          <a:bodyPr wrap="square">
            <a:spAutoFit/>
          </a:bodyPr>
          <a:lstStyle/>
          <a:p>
            <a:r>
              <a:rPr lang="en-US" sz="2400" cap="none" dirty="0"/>
              <a:t>Foil = impervious surface</a:t>
            </a:r>
          </a:p>
          <a:p>
            <a:r>
              <a:rPr lang="en-US" sz="2400" dirty="0"/>
              <a:t>Sponges or moss from outside = soil and/or plants</a:t>
            </a:r>
          </a:p>
          <a:p>
            <a:r>
              <a:rPr lang="en-US" sz="2400" dirty="0"/>
              <a:t>Cup = rain barrel</a:t>
            </a:r>
          </a:p>
          <a:p>
            <a:endParaRPr lang="en-US" dirty="0"/>
          </a:p>
        </p:txBody>
      </p:sp>
      <p:pic>
        <p:nvPicPr>
          <p:cNvPr id="10" name="Picture 9">
            <a:extLst>
              <a:ext uri="{FF2B5EF4-FFF2-40B4-BE49-F238E27FC236}">
                <a16:creationId xmlns:a16="http://schemas.microsoft.com/office/drawing/2014/main" id="{58FE8EB5-D5CF-FDFA-7EB5-03D253DC2FA9}"/>
              </a:ext>
            </a:extLst>
          </p:cNvPr>
          <p:cNvPicPr>
            <a:picLocks noChangeAspect="1"/>
          </p:cNvPicPr>
          <p:nvPr/>
        </p:nvPicPr>
        <p:blipFill>
          <a:blip r:embed="rId3"/>
          <a:stretch>
            <a:fillRect/>
          </a:stretch>
        </p:blipFill>
        <p:spPr>
          <a:xfrm>
            <a:off x="1523251" y="1126771"/>
            <a:ext cx="3194203" cy="3674884"/>
          </a:xfrm>
          <a:prstGeom prst="rect">
            <a:avLst/>
          </a:prstGeom>
        </p:spPr>
      </p:pic>
      <p:sp>
        <p:nvSpPr>
          <p:cNvPr id="11" name="Rectangle: Rounded Corners 10">
            <a:extLst>
              <a:ext uri="{FF2B5EF4-FFF2-40B4-BE49-F238E27FC236}">
                <a16:creationId xmlns:a16="http://schemas.microsoft.com/office/drawing/2014/main" id="{1D2EE1FD-C8E5-B823-7C3F-6966DE84C934}"/>
              </a:ext>
            </a:extLst>
          </p:cNvPr>
          <p:cNvSpPr/>
          <p:nvPr/>
        </p:nvSpPr>
        <p:spPr>
          <a:xfrm>
            <a:off x="530014" y="283779"/>
            <a:ext cx="5260207" cy="6321973"/>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297222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10AF-06E1-47BE-A526-4B8BA76D292D}"/>
              </a:ext>
            </a:extLst>
          </p:cNvPr>
          <p:cNvSpPr>
            <a:spLocks noGrp="1"/>
          </p:cNvSpPr>
          <p:nvPr>
            <p:ph type="title"/>
          </p:nvPr>
        </p:nvSpPr>
        <p:spPr/>
        <p:txBody>
          <a:bodyPr/>
          <a:lstStyle/>
          <a:p>
            <a:r>
              <a:rPr lang="en-US" dirty="0"/>
              <a:t>Examining Student work</a:t>
            </a:r>
          </a:p>
        </p:txBody>
      </p:sp>
      <p:sp>
        <p:nvSpPr>
          <p:cNvPr id="3" name="Content Placeholder 2">
            <a:extLst>
              <a:ext uri="{FF2B5EF4-FFF2-40B4-BE49-F238E27FC236}">
                <a16:creationId xmlns:a16="http://schemas.microsoft.com/office/drawing/2014/main" id="{2343BE6E-604F-FF6C-20BF-17E13BBDF9E8}"/>
              </a:ext>
            </a:extLst>
          </p:cNvPr>
          <p:cNvSpPr>
            <a:spLocks noGrp="1"/>
          </p:cNvSpPr>
          <p:nvPr>
            <p:ph sz="quarter" idx="13"/>
          </p:nvPr>
        </p:nvSpPr>
        <p:spPr/>
        <p:txBody>
          <a:bodyPr/>
          <a:lstStyle/>
          <a:p>
            <a:pPr marL="0" indent="0">
              <a:buNone/>
            </a:pPr>
            <a:r>
              <a:rPr lang="en-US" cap="none" dirty="0"/>
              <a:t>Look over the student models and consider whether their solution design is likely to interact with stormwater in the way intended. Will it soak up water or help it soak in?</a:t>
            </a:r>
          </a:p>
          <a:p>
            <a:pPr marL="0" indent="0">
              <a:buNone/>
            </a:pPr>
            <a:endParaRPr lang="en-US" cap="none" dirty="0"/>
          </a:p>
          <a:p>
            <a:pPr marL="0" indent="0">
              <a:buNone/>
            </a:pPr>
            <a:r>
              <a:rPr lang="en-US" cap="none" dirty="0"/>
              <a:t>Examples of designs that won’t function as intended include trees represented by toothpicks and rain barrels that aren’t going to get runoff from </a:t>
            </a:r>
            <a:r>
              <a:rPr lang="en-US" cap="none"/>
              <a:t>a roof.</a:t>
            </a:r>
            <a:endParaRPr lang="en-US" cap="none" dirty="0"/>
          </a:p>
        </p:txBody>
      </p:sp>
    </p:spTree>
    <p:extLst>
      <p:ext uri="{BB962C8B-B14F-4D97-AF65-F5344CB8AC3E}">
        <p14:creationId xmlns:p14="http://schemas.microsoft.com/office/powerpoint/2010/main" val="117533692"/>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188c5fa1-f80e-45c6-a801-680064d87fe8" xsi:nil="true"/>
    <lcf76f155ced4ddcb4097134ff3c332f xmlns="72dab5ac-ebd7-4489-96fd-5e04b1b08638">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74DFC213B412F4CBFA8594557A82087" ma:contentTypeVersion="18" ma:contentTypeDescription="Create a new document." ma:contentTypeScope="" ma:versionID="e235aa7a254a8adb1037803b533497bb">
  <xsd:schema xmlns:xsd="http://www.w3.org/2001/XMLSchema" xmlns:xs="http://www.w3.org/2001/XMLSchema" xmlns:p="http://schemas.microsoft.com/office/2006/metadata/properties" xmlns:ns2="72dab5ac-ebd7-4489-96fd-5e04b1b08638" xmlns:ns3="188c5fa1-f80e-45c6-a801-680064d87fe8" targetNamespace="http://schemas.microsoft.com/office/2006/metadata/properties" ma:root="true" ma:fieldsID="5c3cbdb356c0679d3d3b278801a51f53" ns2:_="" ns3:_="">
    <xsd:import namespace="72dab5ac-ebd7-4489-96fd-5e04b1b08638"/>
    <xsd:import namespace="188c5fa1-f80e-45c6-a801-680064d87fe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dab5ac-ebd7-4489-96fd-5e04b1b086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7634ed1-4cc0-49ff-a336-d0e57e2f72d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88c5fa1-f80e-45c6-a801-680064d87fe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b5e44d2-5025-4353-9e16-f7225f2a0c32}" ma:internalName="TaxCatchAll" ma:showField="CatchAllData" ma:web="188c5fa1-f80e-45c6-a801-680064d87f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0AFF2E0-8B21-4374-978F-3807B5E0EFBA}">
  <ds:schemaRefs>
    <ds:schemaRef ds:uri="http://schemas.microsoft.com/sharepoint/v3/contenttype/forms"/>
  </ds:schemaRefs>
</ds:datastoreItem>
</file>

<file path=customXml/itemProps2.xml><?xml version="1.0" encoding="utf-8"?>
<ds:datastoreItem xmlns:ds="http://schemas.openxmlformats.org/officeDocument/2006/customXml" ds:itemID="{A011F79D-C0AF-4361-A496-3A68E286146D}">
  <ds:schemaRefs>
    <ds:schemaRef ds:uri="http://www.w3.org/XML/1998/namespace"/>
    <ds:schemaRef ds:uri="http://purl.org/dc/dcmitype/"/>
    <ds:schemaRef ds:uri="http://schemas.microsoft.com/office/2006/documentManagement/types"/>
    <ds:schemaRef ds:uri="http://purl.org/dc/elements/1.1/"/>
    <ds:schemaRef ds:uri="http://schemas.microsoft.com/office/2006/metadata/properties"/>
    <ds:schemaRef ds:uri="http://purl.org/dc/terms/"/>
    <ds:schemaRef ds:uri="188c5fa1-f80e-45c6-a801-680064d87fe8"/>
    <ds:schemaRef ds:uri="72dab5ac-ebd7-4489-96fd-5e04b1b08638"/>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0B3CE5F1-3376-4D0B-AA11-23DBEBC5514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2dab5ac-ebd7-4489-96fd-5e04b1b08638"/>
    <ds:schemaRef ds:uri="188c5fa1-f80e-45c6-a801-680064d87fe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Droplet</Template>
  <TotalTime>25694</TotalTime>
  <Words>908</Words>
  <Application>Microsoft Office PowerPoint</Application>
  <PresentationFormat>Widescreen</PresentationFormat>
  <Paragraphs>103</Paragraphs>
  <Slides>12</Slides>
  <Notes>10</Notes>
  <HiddenSlides>4</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Avenir Next LT Pro Demi</vt:lpstr>
      <vt:lpstr>Calibri</vt:lpstr>
      <vt:lpstr>Tw Cen MT</vt:lpstr>
      <vt:lpstr>Droplet</vt:lpstr>
      <vt:lpstr>Community waters Science unit</vt:lpstr>
      <vt:lpstr>Modeling solutions</vt:lpstr>
      <vt:lpstr>Teacher background/context</vt:lpstr>
      <vt:lpstr>Teacher prep</vt:lpstr>
      <vt:lpstr>Modeling solutions</vt:lpstr>
      <vt:lpstr>Which solution did your team choose?</vt:lpstr>
      <vt:lpstr>Engineering design process</vt:lpstr>
      <vt:lpstr>Discussion diamond</vt:lpstr>
      <vt:lpstr>Back-Pocket Questions</vt:lpstr>
      <vt:lpstr>Materials set up</vt:lpstr>
      <vt:lpstr>&amp; Run an initial test</vt:lpstr>
      <vt:lpstr>Examining Student work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Erin Christiansen</dc:creator>
  <cp:lastModifiedBy>Celina Steiger</cp:lastModifiedBy>
  <cp:revision>105</cp:revision>
  <dcterms:created xsi:type="dcterms:W3CDTF">2022-10-13T18:02:23Z</dcterms:created>
  <dcterms:modified xsi:type="dcterms:W3CDTF">2024-05-02T15:59:40Z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0x010100B74DFC213B412F4CBFA8594557A82087</vt:lpwstr>
  </property>
  <property fmtid="{D5CDD505-2E9C-101B-9397-08002B2CF9AE}" pid="3" name="MediaServiceImageTags">
    <vt:lpwstr/>
  </property>
</Properties>
</file>