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1"/>
  </p:notesMasterIdLst>
  <p:sldIdLst>
    <p:sldId id="272" r:id="rId5"/>
    <p:sldId id="256" r:id="rId6"/>
    <p:sldId id="270" r:id="rId7"/>
    <p:sldId id="258" r:id="rId8"/>
    <p:sldId id="261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A3EE"/>
    <a:srgbClr val="276D58"/>
    <a:srgbClr val="824F9C"/>
    <a:srgbClr val="B02408"/>
    <a:srgbClr val="34C6CB"/>
    <a:srgbClr val="FFFD79"/>
    <a:srgbClr val="F8E98B"/>
    <a:srgbClr val="FFF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5152C-26A7-67DF-1CBE-8E94ED0649F1}" v="105" dt="2024-03-28T17:25:04.097"/>
    <p1510:client id="{CA97FE49-528A-4C17-B490-7BC62E74ED54}" v="14" dt="2024-03-28T17:11:53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9"/>
    <p:restoredTop sz="90026" autoAdjust="0"/>
  </p:normalViewPr>
  <p:slideViewPr>
    <p:cSldViewPr snapToGrid="0" snapToObjects="1">
      <p:cViewPr varScale="1">
        <p:scale>
          <a:sx n="61" d="100"/>
          <a:sy n="61" d="100"/>
        </p:scale>
        <p:origin x="10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338C3-8585-6440-A374-97CC882D541D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85074-AD48-A040-968E-90D48C778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9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33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https://communitywaters.org/before-starting-the-unit/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51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Review the questions and instructions with students, helping with vocabulary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page 46 in Teacher Manual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85074-AD48-A040-968E-90D48C7789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78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waters.org/before-starting-the-un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waters.org/teacher-support/planning-session/" TargetMode="External"/><Relationship Id="rId2" Type="http://schemas.openxmlformats.org/officeDocument/2006/relationships/hyperlink" Target="https://communitywaters.org/transl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mmunitywaters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water-drops-rain-rain-drops-263804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EC41B9-2D25-48A6-BC40-DA8F79F3E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B11748C-FEAF-4158-0BAF-060F38BBB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76" b="-1"/>
          <a:stretch/>
        </p:blipFill>
        <p:spPr>
          <a:xfrm>
            <a:off x="1710884" y="957486"/>
            <a:ext cx="8816578" cy="3285330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F21547-A433-450A-B2A3-930DCFAB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4"/>
          <a:stretch/>
        </p:blipFill>
        <p:spPr>
          <a:xfrm>
            <a:off x="0" y="0"/>
            <a:ext cx="349623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42E2BB-67EF-659E-64F5-DF54A5B76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211" y="4562855"/>
            <a:ext cx="10916365" cy="1137554"/>
          </a:xfrm>
        </p:spPr>
        <p:txBody>
          <a:bodyPr>
            <a:normAutofit/>
          </a:bodyPr>
          <a:lstStyle/>
          <a:p>
            <a:r>
              <a:rPr lang="en-US" dirty="0"/>
              <a:t>Community waters Science unit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1CB5-CFB3-2A94-25CC-B173E5D9D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211" y="5700410"/>
            <a:ext cx="10916365" cy="515834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en-US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 grade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3B520B-D7E7-436A-B263-0682940B4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0" r="21258"/>
          <a:stretch/>
        </p:blipFill>
        <p:spPr>
          <a:xfrm>
            <a:off x="0" y="4238951"/>
            <a:ext cx="9600237" cy="2619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9ACB76-2A54-4BAF-F9ED-39F41F6164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36"/>
          <a:stretch/>
        </p:blipFill>
        <p:spPr>
          <a:xfrm>
            <a:off x="9402001" y="5912425"/>
            <a:ext cx="2784785" cy="974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60674B-859C-3CD9-08AA-697409315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5921794"/>
            <a:ext cx="2147454" cy="92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9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1710-A1FE-C066-712F-DA6C16E62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652" y="1404901"/>
            <a:ext cx="9666696" cy="2509213"/>
          </a:xfrm>
        </p:spPr>
        <p:txBody>
          <a:bodyPr>
            <a:normAutofit/>
          </a:bodyPr>
          <a:lstStyle/>
          <a:p>
            <a:r>
              <a:rPr lang="en-US" sz="6600" b="1" dirty="0"/>
              <a:t>Pre-unit </a:t>
            </a:r>
            <a:br>
              <a:rPr lang="en-US" sz="6600" b="1" dirty="0"/>
            </a:br>
            <a:r>
              <a:rPr lang="en-US" sz="6600" b="1" dirty="0"/>
              <a:t>Take Home Interview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9ECCCD-C476-64E9-ED5A-6741247D6F5C}"/>
              </a:ext>
            </a:extLst>
          </p:cNvPr>
          <p:cNvSpPr txBox="1"/>
          <p:nvPr/>
        </p:nvSpPr>
        <p:spPr>
          <a:xfrm>
            <a:off x="1955411" y="4021381"/>
            <a:ext cx="8281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hlinkClick r:id="rId3"/>
              </a:rPr>
              <a:t>Community Waters Science Unit: Before starting Lesson 1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387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300D6-3BD6-421A-4302-CF7B086A6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prep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0A8E26-5ED8-7F5D-027E-ED66BC92710F}"/>
              </a:ext>
            </a:extLst>
          </p:cNvPr>
          <p:cNvSpPr/>
          <p:nvPr/>
        </p:nvSpPr>
        <p:spPr>
          <a:xfrm>
            <a:off x="736600" y="1671355"/>
            <a:ext cx="10718799" cy="4893647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Have TAKE HOME INTERVIEW (1 per student) separated from the Student Packet so it can go home with students.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  <a:hlinkClick r:id="rId2"/>
              </a:rPr>
              <a:t>Translations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 into some languages are available on website.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Would recording the interview be an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If not done yet, schedule a </a:t>
            </a:r>
            <a:r>
              <a:rPr lang="en-US" sz="2400" b="1" u="sng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  <a:hlinkClick r:id="rId3"/>
              </a:rPr>
              <a:t>school-based planning session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with IslandWood.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Avenir Next LT Pro Demi" panose="020B07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Review what’s available and next lesson information on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  <a:hlinkClick r:id="rId4"/>
              </a:rPr>
              <a:t>www.communitywaters.org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Avenir Next LT Pro Demi" panose="020B07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Optional: Schedule outdoor investigation of L2 with IslandWood.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50000"/>
                </a:schemeClr>
              </a:solidFill>
              <a:latin typeface="Avenir Next LT Pro Demi" panose="020B07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Decision points: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Will you use a “wondering wall” or other public record of student questions?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Will you use other public records for student understanding?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When do you plan on setting up the models and where will they go? (not needed until L6)</a:t>
            </a:r>
          </a:p>
        </p:txBody>
      </p:sp>
    </p:spTree>
    <p:extLst>
      <p:ext uri="{BB962C8B-B14F-4D97-AF65-F5344CB8AC3E}">
        <p14:creationId xmlns:p14="http://schemas.microsoft.com/office/powerpoint/2010/main" val="2685726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BE04CF-56B9-3D2A-3D82-DE4FECD70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710" y="186004"/>
            <a:ext cx="8252177" cy="842421"/>
          </a:xfrm>
        </p:spPr>
        <p:txBody>
          <a:bodyPr>
            <a:normAutofit/>
          </a:bodyPr>
          <a:lstStyle/>
          <a:p>
            <a:r>
              <a:rPr lang="en-US" sz="4400" b="1" dirty="0"/>
              <a:t>Community Waters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8F71D4-58D9-7216-6EFD-A5CAB5834BB8}"/>
              </a:ext>
            </a:extLst>
          </p:cNvPr>
          <p:cNvSpPr/>
          <p:nvPr/>
        </p:nvSpPr>
        <p:spPr>
          <a:xfrm>
            <a:off x="736600" y="5334793"/>
            <a:ext cx="10718799" cy="1200329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In this lesson: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Next LT Pro Demi" panose="020B0704020202020204" pitchFamily="34" charset="0"/>
              </a:rPr>
              <a:t>Students will interview a family or community member about their experiences with rain and/or flooding to surface funds of knowledge and prior experience that may appear on the L1 explanatory model, or elsewhere in the unit.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EB5CCF-968D-99FC-07E4-5CD56962E3E0}"/>
              </a:ext>
            </a:extLst>
          </p:cNvPr>
          <p:cNvSpPr txBox="1"/>
          <p:nvPr/>
        </p:nvSpPr>
        <p:spPr>
          <a:xfrm>
            <a:off x="654756" y="1488842"/>
            <a:ext cx="4896653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dirty="0"/>
              <a:t>Focus Question: What experiences has your family or community had with rain water?</a:t>
            </a:r>
          </a:p>
        </p:txBody>
      </p:sp>
      <p:pic>
        <p:nvPicPr>
          <p:cNvPr id="7" name="Picture 6" descr="Water drops on a window&#10;&#10;Description automatically generated with low confidence">
            <a:extLst>
              <a:ext uri="{FF2B5EF4-FFF2-40B4-BE49-F238E27FC236}">
                <a16:creationId xmlns:a16="http://schemas.microsoft.com/office/drawing/2014/main" id="{D4DE68F1-511B-1A98-5766-1F6225A39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42001" y="1367614"/>
            <a:ext cx="6425416" cy="3855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7915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7A0A-EDFE-2A2F-7985-99A453EAB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02" y="195665"/>
            <a:ext cx="7240653" cy="842421"/>
          </a:xfrm>
        </p:spPr>
        <p:txBody>
          <a:bodyPr>
            <a:normAutofit/>
          </a:bodyPr>
          <a:lstStyle/>
          <a:p>
            <a:r>
              <a:rPr lang="en-US" sz="4400" dirty="0"/>
              <a:t>Take-home interview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9C38304-E961-CFD2-86C4-5793F5EA280E}"/>
              </a:ext>
            </a:extLst>
          </p:cNvPr>
          <p:cNvGrpSpPr/>
          <p:nvPr/>
        </p:nvGrpSpPr>
        <p:grpSpPr>
          <a:xfrm>
            <a:off x="7738611" y="2141954"/>
            <a:ext cx="2459947" cy="1423706"/>
            <a:chOff x="0" y="1430196"/>
            <a:chExt cx="6263640" cy="128902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1ADC9B4-D78A-1286-B7A4-86961B245A56}"/>
                </a:ext>
              </a:extLst>
            </p:cNvPr>
            <p:cNvSpPr/>
            <p:nvPr/>
          </p:nvSpPr>
          <p:spPr>
            <a:xfrm>
              <a:off x="0" y="1432589"/>
              <a:ext cx="6263640" cy="12866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252848"/>
                <a:satOff val="-5806"/>
                <a:lumOff val="-3922"/>
                <a:alphaOff val="0"/>
              </a:schemeClr>
            </a:fillRef>
            <a:effectRef idx="0">
              <a:schemeClr val="accent5">
                <a:hueOff val="-2252848"/>
                <a:satOff val="-5806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3F31A319-8959-55DC-975E-4FDCA05B53A3}"/>
                </a:ext>
              </a:extLst>
            </p:cNvPr>
            <p:cNvSpPr txBox="1"/>
            <p:nvPr/>
          </p:nvSpPr>
          <p:spPr>
            <a:xfrm>
              <a:off x="62809" y="1430196"/>
              <a:ext cx="6138024" cy="1161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b="1" kern="1200" dirty="0"/>
                <a:t>Stormwater</a:t>
              </a:r>
              <a:r>
                <a:rPr lang="en-US" sz="2300" kern="1200" dirty="0"/>
                <a:t> might be a new word for lots of people!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34A59BD-0924-829B-9D6E-40C44F17CA36}"/>
              </a:ext>
            </a:extLst>
          </p:cNvPr>
          <p:cNvGrpSpPr/>
          <p:nvPr/>
        </p:nvGrpSpPr>
        <p:grpSpPr>
          <a:xfrm>
            <a:off x="7734196" y="357712"/>
            <a:ext cx="3723177" cy="1718583"/>
            <a:chOff x="0" y="4138338"/>
            <a:chExt cx="6263640" cy="128663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119ABDF-75A5-CE52-F42D-2AC937A2B7C8}"/>
                </a:ext>
              </a:extLst>
            </p:cNvPr>
            <p:cNvSpPr/>
            <p:nvPr/>
          </p:nvSpPr>
          <p:spPr>
            <a:xfrm>
              <a:off x="0" y="4138338"/>
              <a:ext cx="6263640" cy="12866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758543"/>
                <a:satOff val="-17419"/>
                <a:lumOff val="-11765"/>
                <a:alphaOff val="0"/>
              </a:schemeClr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: Rounded Corners 4">
              <a:extLst>
                <a:ext uri="{FF2B5EF4-FFF2-40B4-BE49-F238E27FC236}">
                  <a16:creationId xmlns:a16="http://schemas.microsoft.com/office/drawing/2014/main" id="{EEFFC380-E674-2AB5-18E4-D2709E89B520}"/>
                </a:ext>
              </a:extLst>
            </p:cNvPr>
            <p:cNvSpPr txBox="1"/>
            <p:nvPr/>
          </p:nvSpPr>
          <p:spPr>
            <a:xfrm>
              <a:off x="125616" y="4204837"/>
              <a:ext cx="6138024" cy="1161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dirty="0"/>
                <a:t>Be sure to put your name, the adult’s name and the date at the top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0DA9CA3-CBEE-5160-C7EF-287AAEC732D1}"/>
              </a:ext>
            </a:extLst>
          </p:cNvPr>
          <p:cNvGrpSpPr/>
          <p:nvPr/>
        </p:nvGrpSpPr>
        <p:grpSpPr>
          <a:xfrm>
            <a:off x="9074736" y="5215032"/>
            <a:ext cx="2973776" cy="1436361"/>
            <a:chOff x="0" y="2785464"/>
            <a:chExt cx="6263640" cy="1286634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9D115DF4-6821-A265-ACBA-5307654333A1}"/>
                </a:ext>
              </a:extLst>
            </p:cNvPr>
            <p:cNvSpPr/>
            <p:nvPr/>
          </p:nvSpPr>
          <p:spPr>
            <a:xfrm>
              <a:off x="0" y="2785464"/>
              <a:ext cx="6263640" cy="12866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505695"/>
                <a:satOff val="-11613"/>
                <a:lumOff val="-7843"/>
                <a:alphaOff val="0"/>
              </a:schemeClr>
            </a:fillRef>
            <a:effectRef idx="0">
              <a:schemeClr val="accent5">
                <a:hueOff val="-4505695"/>
                <a:satOff val="-11613"/>
                <a:lumOff val="-784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ctangle: Rounded Corners 4">
              <a:extLst>
                <a:ext uri="{FF2B5EF4-FFF2-40B4-BE49-F238E27FC236}">
                  <a16:creationId xmlns:a16="http://schemas.microsoft.com/office/drawing/2014/main" id="{A7A72048-4FE2-D791-AE71-23846A1C371F}"/>
                </a:ext>
              </a:extLst>
            </p:cNvPr>
            <p:cNvSpPr txBox="1"/>
            <p:nvPr/>
          </p:nvSpPr>
          <p:spPr>
            <a:xfrm>
              <a:off x="62808" y="2848272"/>
              <a:ext cx="6138024" cy="1161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dirty="0"/>
                <a:t>Don’t forget the other side of the paper!  The adult will ask YOU some questions!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600CC10-9452-1A4B-DB93-63F390A1D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05" y="1053544"/>
            <a:ext cx="7488491" cy="487428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A601A11-B162-F214-BBB6-7FCD98FF7825}"/>
              </a:ext>
            </a:extLst>
          </p:cNvPr>
          <p:cNvGrpSpPr/>
          <p:nvPr/>
        </p:nvGrpSpPr>
        <p:grpSpPr>
          <a:xfrm>
            <a:off x="5892974" y="4270025"/>
            <a:ext cx="2465776" cy="1718584"/>
            <a:chOff x="0" y="79715"/>
            <a:chExt cx="6263640" cy="128663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A232258-13A4-CE9F-578E-D7FD4D3E2027}"/>
                </a:ext>
              </a:extLst>
            </p:cNvPr>
            <p:cNvSpPr/>
            <p:nvPr/>
          </p:nvSpPr>
          <p:spPr>
            <a:xfrm>
              <a:off x="0" y="79715"/>
              <a:ext cx="6263640" cy="128663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A5E86989-471B-69B1-61AB-39E7385AE5E0}"/>
                </a:ext>
              </a:extLst>
            </p:cNvPr>
            <p:cNvSpPr txBox="1"/>
            <p:nvPr/>
          </p:nvSpPr>
          <p:spPr>
            <a:xfrm>
              <a:off x="125616" y="168792"/>
              <a:ext cx="6138024" cy="1161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dirty="0"/>
                <a:t>Do your best to write some notes from what the adult says.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86E111E-18E7-6B6C-33C2-6BCFCFE7F36A}"/>
              </a:ext>
            </a:extLst>
          </p:cNvPr>
          <p:cNvSpPr txBox="1"/>
          <p:nvPr/>
        </p:nvSpPr>
        <p:spPr>
          <a:xfrm>
            <a:off x="8935233" y="3528165"/>
            <a:ext cx="2787040" cy="120032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STORMWATER is rainwater that falls onto the ground usually from rain storms or melting snow.</a:t>
            </a:r>
          </a:p>
        </p:txBody>
      </p:sp>
    </p:spTree>
    <p:extLst>
      <p:ext uri="{BB962C8B-B14F-4D97-AF65-F5344CB8AC3E}">
        <p14:creationId xmlns:p14="http://schemas.microsoft.com/office/powerpoint/2010/main" val="66188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280A7-AD2D-23F5-99B8-3BC1C671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40831"/>
            <a:ext cx="3740515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/>
              <a:t>Teacher next steps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8FF216-73F4-E728-229F-177304D70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10" y="2214694"/>
            <a:ext cx="10750179" cy="34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5427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88c5fa1-f80e-45c6-a801-680064d87fe8" xsi:nil="true"/>
    <lcf76f155ced4ddcb4097134ff3c332f xmlns="72dab5ac-ebd7-4489-96fd-5e04b1b0863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4DFC213B412F4CBFA8594557A82087" ma:contentTypeVersion="18" ma:contentTypeDescription="Create a new document." ma:contentTypeScope="" ma:versionID="e235aa7a254a8adb1037803b533497bb">
  <xsd:schema xmlns:xsd="http://www.w3.org/2001/XMLSchema" xmlns:xs="http://www.w3.org/2001/XMLSchema" xmlns:p="http://schemas.microsoft.com/office/2006/metadata/properties" xmlns:ns2="72dab5ac-ebd7-4489-96fd-5e04b1b08638" xmlns:ns3="188c5fa1-f80e-45c6-a801-680064d87fe8" targetNamespace="http://schemas.microsoft.com/office/2006/metadata/properties" ma:root="true" ma:fieldsID="5c3cbdb356c0679d3d3b278801a51f53" ns2:_="" ns3:_="">
    <xsd:import namespace="72dab5ac-ebd7-4489-96fd-5e04b1b08638"/>
    <xsd:import namespace="188c5fa1-f80e-45c6-a801-680064d87f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dab5ac-ebd7-4489-96fd-5e04b1b086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634ed1-4cc0-49ff-a336-d0e57e2f72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8c5fa1-f80e-45c6-a801-680064d87fe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5e44d2-5025-4353-9e16-f7225f2a0c32}" ma:internalName="TaxCatchAll" ma:showField="CatchAllData" ma:web="188c5fa1-f80e-45c6-a801-680064d87f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11F79D-C0AF-4361-A496-3A68E286146D}">
  <ds:schemaRefs>
    <ds:schemaRef ds:uri="http://purl.org/dc/terms/"/>
    <ds:schemaRef ds:uri="72dab5ac-ebd7-4489-96fd-5e04b1b08638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88c5fa1-f80e-45c6-a801-680064d87fe8"/>
  </ds:schemaRefs>
</ds:datastoreItem>
</file>

<file path=customXml/itemProps2.xml><?xml version="1.0" encoding="utf-8"?>
<ds:datastoreItem xmlns:ds="http://schemas.openxmlformats.org/officeDocument/2006/customXml" ds:itemID="{D0AFF2E0-8B21-4374-978F-3807B5E0EF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0E7D2A-0670-4AF2-B922-6A0BFFB9E3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dab5ac-ebd7-4489-96fd-5e04b1b08638"/>
    <ds:schemaRef ds:uri="188c5fa1-f80e-45c6-a801-680064d87f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13760</TotalTime>
  <Words>304</Words>
  <Application>Microsoft Office PowerPoint</Application>
  <PresentationFormat>Widescreen</PresentationFormat>
  <Paragraphs>33</Paragraphs>
  <Slides>6</Slides>
  <Notes>4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Droplet</vt:lpstr>
      <vt:lpstr>Community waters Science unit</vt:lpstr>
      <vt:lpstr>Pre-unit  Take Home Interview</vt:lpstr>
      <vt:lpstr>Teacher prep</vt:lpstr>
      <vt:lpstr>Community Waters</vt:lpstr>
      <vt:lpstr>Take-home interview</vt:lpstr>
      <vt:lpstr>Teacher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Christiansen</dc:creator>
  <cp:lastModifiedBy>Celina Steiger</cp:lastModifiedBy>
  <cp:revision>46</cp:revision>
  <dcterms:created xsi:type="dcterms:W3CDTF">2022-10-13T18:02:23Z</dcterms:created>
  <dcterms:modified xsi:type="dcterms:W3CDTF">2024-03-28T17:25:38Z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0x010100B74DFC213B412F4CBFA8594557A82087</vt:lpwstr>
  </property>
  <property fmtid="{D5CDD505-2E9C-101B-9397-08002B2CF9AE}" pid="3" name="MediaServiceImageTags">
    <vt:lpwstr/>
  </property>
</Properties>
</file>