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30"/>
  </p:notesMasterIdLst>
  <p:sldIdLst>
    <p:sldId id="272" r:id="rId5"/>
    <p:sldId id="273" r:id="rId6"/>
    <p:sldId id="256" r:id="rId7"/>
    <p:sldId id="270" r:id="rId8"/>
    <p:sldId id="258" r:id="rId9"/>
    <p:sldId id="259" r:id="rId10"/>
    <p:sldId id="275" r:id="rId11"/>
    <p:sldId id="286" r:id="rId12"/>
    <p:sldId id="289" r:id="rId13"/>
    <p:sldId id="274" r:id="rId14"/>
    <p:sldId id="276" r:id="rId15"/>
    <p:sldId id="290" r:id="rId16"/>
    <p:sldId id="279" r:id="rId17"/>
    <p:sldId id="277" r:id="rId18"/>
    <p:sldId id="291" r:id="rId19"/>
    <p:sldId id="278" r:id="rId20"/>
    <p:sldId id="288" r:id="rId21"/>
    <p:sldId id="280" r:id="rId22"/>
    <p:sldId id="281" r:id="rId23"/>
    <p:sldId id="293" r:id="rId24"/>
    <p:sldId id="261" r:id="rId25"/>
    <p:sldId id="282" r:id="rId26"/>
    <p:sldId id="283" r:id="rId27"/>
    <p:sldId id="292" r:id="rId28"/>
    <p:sldId id="271"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E01319D-B10A-3D7D-9E60-78EEAAFCDCBE}" name="Layne Perkins" initials="LP" userId="S::laynep@islandwood.org::2cae0e0c-20fc-4a19-a167-ad838465ae5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192"/>
    <a:srgbClr val="2FA3EE"/>
    <a:srgbClr val="276D58"/>
    <a:srgbClr val="824F9C"/>
    <a:srgbClr val="B02408"/>
    <a:srgbClr val="34C6CB"/>
    <a:srgbClr val="FFFD79"/>
    <a:srgbClr val="F8E9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E470B0-C5AE-4139-A4EA-1CDC36384589}" v="4" dt="2024-03-28T20:13:07.5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75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4.xml"/></Relationships>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1E5539E7-265E-4BE7-8076-AA8D853B2504}"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7F5678F-3C78-482E-B1CC-273A927D27A2}">
      <dgm:prSet/>
      <dgm:spPr/>
      <dgm:t>
        <a:bodyPr/>
        <a:lstStyle/>
        <a:p>
          <a:r>
            <a:rPr lang="en-US" baseline="0"/>
            <a:t>This is not recess time, we are scientists right now</a:t>
          </a:r>
          <a:endParaRPr lang="en-US"/>
        </a:p>
      </dgm:t>
    </dgm:pt>
    <dgm:pt modelId="{EE3665D8-B84E-4A66-AB28-5EA33E68160A}" type="parTrans" cxnId="{E864AAA2-0091-4FA0-8597-97503C908869}">
      <dgm:prSet/>
      <dgm:spPr/>
      <dgm:t>
        <a:bodyPr/>
        <a:lstStyle/>
        <a:p>
          <a:endParaRPr lang="en-US"/>
        </a:p>
      </dgm:t>
    </dgm:pt>
    <dgm:pt modelId="{0BD5ED18-8052-4393-BAC8-C980206F6DC0}" type="sibTrans" cxnId="{E864AAA2-0091-4FA0-8597-97503C908869}">
      <dgm:prSet/>
      <dgm:spPr/>
      <dgm:t>
        <a:bodyPr/>
        <a:lstStyle/>
        <a:p>
          <a:endParaRPr lang="en-US"/>
        </a:p>
      </dgm:t>
    </dgm:pt>
    <dgm:pt modelId="{4E009EE2-3708-402B-94D8-31330C75F73D}">
      <dgm:prSet/>
      <dgm:spPr/>
      <dgm:t>
        <a:bodyPr/>
        <a:lstStyle/>
        <a:p>
          <a:r>
            <a:rPr lang="en-US" baseline="0"/>
            <a:t>We have a task we must complete</a:t>
          </a:r>
          <a:endParaRPr lang="en-US"/>
        </a:p>
      </dgm:t>
    </dgm:pt>
    <dgm:pt modelId="{501D70CD-6DFF-4C7D-8DCE-DEF40F363520}" type="parTrans" cxnId="{392F5E30-CFD7-47EE-874F-18BB30A4DBA6}">
      <dgm:prSet/>
      <dgm:spPr/>
      <dgm:t>
        <a:bodyPr/>
        <a:lstStyle/>
        <a:p>
          <a:endParaRPr lang="en-US"/>
        </a:p>
      </dgm:t>
    </dgm:pt>
    <dgm:pt modelId="{26D68487-3569-4451-A339-43DC16932F9A}" type="sibTrans" cxnId="{392F5E30-CFD7-47EE-874F-18BB30A4DBA6}">
      <dgm:prSet/>
      <dgm:spPr/>
      <dgm:t>
        <a:bodyPr/>
        <a:lstStyle/>
        <a:p>
          <a:endParaRPr lang="en-US"/>
        </a:p>
      </dgm:t>
    </dgm:pt>
    <dgm:pt modelId="{41EA5095-65DC-4CD1-BEDC-29D41F74BE4A}">
      <dgm:prSet/>
      <dgm:spPr/>
      <dgm:t>
        <a:bodyPr/>
        <a:lstStyle/>
        <a:p>
          <a:r>
            <a:rPr lang="en-US" baseline="0"/>
            <a:t>Your voice is off when directions are being given</a:t>
          </a:r>
          <a:endParaRPr lang="en-US"/>
        </a:p>
      </dgm:t>
    </dgm:pt>
    <dgm:pt modelId="{511A850F-199A-42FD-B9B0-2834ED0382B6}" type="parTrans" cxnId="{D39F3BBB-A558-4E20-9765-F7147C7E9FC9}">
      <dgm:prSet/>
      <dgm:spPr/>
      <dgm:t>
        <a:bodyPr/>
        <a:lstStyle/>
        <a:p>
          <a:endParaRPr lang="en-US"/>
        </a:p>
      </dgm:t>
    </dgm:pt>
    <dgm:pt modelId="{B294CF5C-C26C-437B-BF3F-F10A8B1C5AB4}" type="sibTrans" cxnId="{D39F3BBB-A558-4E20-9765-F7147C7E9FC9}">
      <dgm:prSet/>
      <dgm:spPr/>
      <dgm:t>
        <a:bodyPr/>
        <a:lstStyle/>
        <a:p>
          <a:endParaRPr lang="en-US"/>
        </a:p>
      </dgm:t>
    </dgm:pt>
    <dgm:pt modelId="{464963D5-0824-49BF-B60F-2EA87A4BE2EA}">
      <dgm:prSet/>
      <dgm:spPr/>
      <dgm:t>
        <a:bodyPr/>
        <a:lstStyle/>
        <a:p>
          <a:r>
            <a:rPr lang="en-US" baseline="0"/>
            <a:t>Stay within the boundaries</a:t>
          </a:r>
          <a:endParaRPr lang="en-US"/>
        </a:p>
      </dgm:t>
    </dgm:pt>
    <dgm:pt modelId="{FA09A966-D471-4CF2-AB27-AB7D7EA9956A}" type="parTrans" cxnId="{F3F89FC0-6F92-4983-A82D-81C22CC9D564}">
      <dgm:prSet/>
      <dgm:spPr/>
      <dgm:t>
        <a:bodyPr/>
        <a:lstStyle/>
        <a:p>
          <a:endParaRPr lang="en-US"/>
        </a:p>
      </dgm:t>
    </dgm:pt>
    <dgm:pt modelId="{B2453391-F4BD-4DE1-9C46-AEC48A058B9E}" type="sibTrans" cxnId="{F3F89FC0-6F92-4983-A82D-81C22CC9D564}">
      <dgm:prSet/>
      <dgm:spPr/>
      <dgm:t>
        <a:bodyPr/>
        <a:lstStyle/>
        <a:p>
          <a:endParaRPr lang="en-US"/>
        </a:p>
      </dgm:t>
    </dgm:pt>
    <dgm:pt modelId="{05CA0A0B-6306-467E-8358-DA4BCC592DFC}">
      <dgm:prSet/>
      <dgm:spPr/>
      <dgm:t>
        <a:bodyPr/>
        <a:lstStyle/>
        <a:p>
          <a:r>
            <a:rPr lang="en-US" baseline="0"/>
            <a:t>The water stays in the bottle, only goes on the ground, and only for observation</a:t>
          </a:r>
          <a:endParaRPr lang="en-US"/>
        </a:p>
      </dgm:t>
    </dgm:pt>
    <dgm:pt modelId="{D354ECE1-4E3B-44EF-9A66-54368657FE28}" type="parTrans" cxnId="{7D273890-86E2-4A05-9A85-B848752A4FFA}">
      <dgm:prSet/>
      <dgm:spPr/>
      <dgm:t>
        <a:bodyPr/>
        <a:lstStyle/>
        <a:p>
          <a:endParaRPr lang="en-US"/>
        </a:p>
      </dgm:t>
    </dgm:pt>
    <dgm:pt modelId="{E0CD6C9F-B6BB-4D6E-B0D1-572AFFEC5BFE}" type="sibTrans" cxnId="{7D273890-86E2-4A05-9A85-B848752A4FFA}">
      <dgm:prSet/>
      <dgm:spPr/>
      <dgm:t>
        <a:bodyPr/>
        <a:lstStyle/>
        <a:p>
          <a:endParaRPr lang="en-US"/>
        </a:p>
      </dgm:t>
    </dgm:pt>
    <dgm:pt modelId="{EDAF4CCE-644F-4FF5-A4BE-EA66EFF8A51B}" type="pres">
      <dgm:prSet presAssocID="{1E5539E7-265E-4BE7-8076-AA8D853B2504}" presName="root" presStyleCnt="0">
        <dgm:presLayoutVars>
          <dgm:dir/>
          <dgm:resizeHandles val="exact"/>
        </dgm:presLayoutVars>
      </dgm:prSet>
      <dgm:spPr/>
    </dgm:pt>
    <dgm:pt modelId="{483EC065-3E89-4124-B038-F25F932259C7}" type="pres">
      <dgm:prSet presAssocID="{07F5678F-3C78-482E-B1CC-273A927D27A2}" presName="compNode" presStyleCnt="0"/>
      <dgm:spPr/>
    </dgm:pt>
    <dgm:pt modelId="{9C935134-4F37-4E0A-AD76-6458E4C32789}" type="pres">
      <dgm:prSet presAssocID="{07F5678F-3C78-482E-B1CC-273A927D27A2}" presName="bgRect" presStyleLbl="bgShp" presStyleIdx="0" presStyleCnt="5"/>
      <dgm:spPr/>
    </dgm:pt>
    <dgm:pt modelId="{8AF5F5E3-402A-4619-A1AB-A9F88B369FA4}" type="pres">
      <dgm:prSet presAssocID="{07F5678F-3C78-482E-B1CC-273A927D27A2}"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icroscope"/>
        </a:ext>
      </dgm:extLst>
    </dgm:pt>
    <dgm:pt modelId="{62E80545-FA4A-46D1-ACC4-0EC4E4BE5000}" type="pres">
      <dgm:prSet presAssocID="{07F5678F-3C78-482E-B1CC-273A927D27A2}" presName="spaceRect" presStyleCnt="0"/>
      <dgm:spPr/>
    </dgm:pt>
    <dgm:pt modelId="{E0EA48C5-C1E7-4E79-8F40-3346BBF3391A}" type="pres">
      <dgm:prSet presAssocID="{07F5678F-3C78-482E-B1CC-273A927D27A2}" presName="parTx" presStyleLbl="revTx" presStyleIdx="0" presStyleCnt="5">
        <dgm:presLayoutVars>
          <dgm:chMax val="0"/>
          <dgm:chPref val="0"/>
        </dgm:presLayoutVars>
      </dgm:prSet>
      <dgm:spPr/>
    </dgm:pt>
    <dgm:pt modelId="{51972B9D-4FA6-4FBC-B19E-DAAED7387F9F}" type="pres">
      <dgm:prSet presAssocID="{0BD5ED18-8052-4393-BAC8-C980206F6DC0}" presName="sibTrans" presStyleCnt="0"/>
      <dgm:spPr/>
    </dgm:pt>
    <dgm:pt modelId="{88B660B0-0759-4474-8DE6-EDB62DC6007D}" type="pres">
      <dgm:prSet presAssocID="{4E009EE2-3708-402B-94D8-31330C75F73D}" presName="compNode" presStyleCnt="0"/>
      <dgm:spPr/>
    </dgm:pt>
    <dgm:pt modelId="{854A117D-2757-4282-8E7B-997E498215AE}" type="pres">
      <dgm:prSet presAssocID="{4E009EE2-3708-402B-94D8-31330C75F73D}" presName="bgRect" presStyleLbl="bgShp" presStyleIdx="1" presStyleCnt="5"/>
      <dgm:spPr/>
    </dgm:pt>
    <dgm:pt modelId="{617B227E-DF90-46D7-B019-F81D644202EE}" type="pres">
      <dgm:prSet presAssocID="{4E009EE2-3708-402B-94D8-31330C75F73D}"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5ADE5F02-E771-446D-9CA9-1D2F214E8DC1}" type="pres">
      <dgm:prSet presAssocID="{4E009EE2-3708-402B-94D8-31330C75F73D}" presName="spaceRect" presStyleCnt="0"/>
      <dgm:spPr/>
    </dgm:pt>
    <dgm:pt modelId="{7ECF7D59-9BD7-4C41-862A-A43EC1353191}" type="pres">
      <dgm:prSet presAssocID="{4E009EE2-3708-402B-94D8-31330C75F73D}" presName="parTx" presStyleLbl="revTx" presStyleIdx="1" presStyleCnt="5">
        <dgm:presLayoutVars>
          <dgm:chMax val="0"/>
          <dgm:chPref val="0"/>
        </dgm:presLayoutVars>
      </dgm:prSet>
      <dgm:spPr/>
    </dgm:pt>
    <dgm:pt modelId="{41744B63-2725-4FBF-BAD4-CE01A5B319E3}" type="pres">
      <dgm:prSet presAssocID="{26D68487-3569-4451-A339-43DC16932F9A}" presName="sibTrans" presStyleCnt="0"/>
      <dgm:spPr/>
    </dgm:pt>
    <dgm:pt modelId="{886A2AE5-F7DA-4FF1-A931-B1CE552A98EA}" type="pres">
      <dgm:prSet presAssocID="{41EA5095-65DC-4CD1-BEDC-29D41F74BE4A}" presName="compNode" presStyleCnt="0"/>
      <dgm:spPr/>
    </dgm:pt>
    <dgm:pt modelId="{3678053F-53AF-4F92-BDE2-2ED45F58CAA0}" type="pres">
      <dgm:prSet presAssocID="{41EA5095-65DC-4CD1-BEDC-29D41F74BE4A}" presName="bgRect" presStyleLbl="bgShp" presStyleIdx="2" presStyleCnt="5"/>
      <dgm:spPr/>
    </dgm:pt>
    <dgm:pt modelId="{D5666FD0-AC5F-48E5-80CA-17E662C16D9F}" type="pres">
      <dgm:prSet presAssocID="{41EA5095-65DC-4CD1-BEDC-29D41F74BE4A}"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Volume"/>
        </a:ext>
      </dgm:extLst>
    </dgm:pt>
    <dgm:pt modelId="{CB902183-18AB-4FD3-BC98-467731E6D18F}" type="pres">
      <dgm:prSet presAssocID="{41EA5095-65DC-4CD1-BEDC-29D41F74BE4A}" presName="spaceRect" presStyleCnt="0"/>
      <dgm:spPr/>
    </dgm:pt>
    <dgm:pt modelId="{7482815C-E444-42A2-8DF8-565CBBD6AB82}" type="pres">
      <dgm:prSet presAssocID="{41EA5095-65DC-4CD1-BEDC-29D41F74BE4A}" presName="parTx" presStyleLbl="revTx" presStyleIdx="2" presStyleCnt="5">
        <dgm:presLayoutVars>
          <dgm:chMax val="0"/>
          <dgm:chPref val="0"/>
        </dgm:presLayoutVars>
      </dgm:prSet>
      <dgm:spPr/>
    </dgm:pt>
    <dgm:pt modelId="{6A01D676-494E-4697-B8B0-1547655E2329}" type="pres">
      <dgm:prSet presAssocID="{B294CF5C-C26C-437B-BF3F-F10A8B1C5AB4}" presName="sibTrans" presStyleCnt="0"/>
      <dgm:spPr/>
    </dgm:pt>
    <dgm:pt modelId="{A7E29165-EFFB-4FDE-A032-6D333AE282FC}" type="pres">
      <dgm:prSet presAssocID="{464963D5-0824-49BF-B60F-2EA87A4BE2EA}" presName="compNode" presStyleCnt="0"/>
      <dgm:spPr/>
    </dgm:pt>
    <dgm:pt modelId="{05A74148-51CA-4479-8B61-B5BD0E03D17D}" type="pres">
      <dgm:prSet presAssocID="{464963D5-0824-49BF-B60F-2EA87A4BE2EA}" presName="bgRect" presStyleLbl="bgShp" presStyleIdx="3" presStyleCnt="5"/>
      <dgm:spPr/>
    </dgm:pt>
    <dgm:pt modelId="{F92855B7-5A64-46CE-BE29-4366B81A8C89}" type="pres">
      <dgm:prSet presAssocID="{464963D5-0824-49BF-B60F-2EA87A4BE2EA}"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ock"/>
        </a:ext>
      </dgm:extLst>
    </dgm:pt>
    <dgm:pt modelId="{36FA209D-B814-49BE-AABC-8C7E45B7CCE5}" type="pres">
      <dgm:prSet presAssocID="{464963D5-0824-49BF-B60F-2EA87A4BE2EA}" presName="spaceRect" presStyleCnt="0"/>
      <dgm:spPr/>
    </dgm:pt>
    <dgm:pt modelId="{5C0C0C24-4EE3-422C-8DBE-75D2AF2CB40A}" type="pres">
      <dgm:prSet presAssocID="{464963D5-0824-49BF-B60F-2EA87A4BE2EA}" presName="parTx" presStyleLbl="revTx" presStyleIdx="3" presStyleCnt="5">
        <dgm:presLayoutVars>
          <dgm:chMax val="0"/>
          <dgm:chPref val="0"/>
        </dgm:presLayoutVars>
      </dgm:prSet>
      <dgm:spPr/>
    </dgm:pt>
    <dgm:pt modelId="{F3E79522-39B2-43B5-8AC4-7B8608149893}" type="pres">
      <dgm:prSet presAssocID="{B2453391-F4BD-4DE1-9C46-AEC48A058B9E}" presName="sibTrans" presStyleCnt="0"/>
      <dgm:spPr/>
    </dgm:pt>
    <dgm:pt modelId="{88FA94F5-6D64-43AB-80F5-41A2CFF58D62}" type="pres">
      <dgm:prSet presAssocID="{05CA0A0B-6306-467E-8358-DA4BCC592DFC}" presName="compNode" presStyleCnt="0"/>
      <dgm:spPr/>
    </dgm:pt>
    <dgm:pt modelId="{C61A5909-A7FF-4CA1-82EE-1F56B6CD2822}" type="pres">
      <dgm:prSet presAssocID="{05CA0A0B-6306-467E-8358-DA4BCC592DFC}" presName="bgRect" presStyleLbl="bgShp" presStyleIdx="4" presStyleCnt="5"/>
      <dgm:spPr/>
    </dgm:pt>
    <dgm:pt modelId="{729B9FD0-4B9B-4BF2-BA9E-BACAC15260CC}" type="pres">
      <dgm:prSet presAssocID="{05CA0A0B-6306-467E-8358-DA4BCC592DFC}"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ottle"/>
        </a:ext>
      </dgm:extLst>
    </dgm:pt>
    <dgm:pt modelId="{CBC20AE2-5AB6-49B1-96FF-477B386C80CB}" type="pres">
      <dgm:prSet presAssocID="{05CA0A0B-6306-467E-8358-DA4BCC592DFC}" presName="spaceRect" presStyleCnt="0"/>
      <dgm:spPr/>
    </dgm:pt>
    <dgm:pt modelId="{B95DA870-7C45-48A7-8B53-1874C853DE3E}" type="pres">
      <dgm:prSet presAssocID="{05CA0A0B-6306-467E-8358-DA4BCC592DFC}" presName="parTx" presStyleLbl="revTx" presStyleIdx="4" presStyleCnt="5">
        <dgm:presLayoutVars>
          <dgm:chMax val="0"/>
          <dgm:chPref val="0"/>
        </dgm:presLayoutVars>
      </dgm:prSet>
      <dgm:spPr/>
    </dgm:pt>
  </dgm:ptLst>
  <dgm:cxnLst>
    <dgm:cxn modelId="{0B25EE04-804A-4933-9BCE-8830F7C7DEF2}" type="presOf" srcId="{41EA5095-65DC-4CD1-BEDC-29D41F74BE4A}" destId="{7482815C-E444-42A2-8DF8-565CBBD6AB82}" srcOrd="0" destOrd="0" presId="urn:microsoft.com/office/officeart/2018/2/layout/IconVerticalSolidList"/>
    <dgm:cxn modelId="{392F5E30-CFD7-47EE-874F-18BB30A4DBA6}" srcId="{1E5539E7-265E-4BE7-8076-AA8D853B2504}" destId="{4E009EE2-3708-402B-94D8-31330C75F73D}" srcOrd="1" destOrd="0" parTransId="{501D70CD-6DFF-4C7D-8DCE-DEF40F363520}" sibTransId="{26D68487-3569-4451-A339-43DC16932F9A}"/>
    <dgm:cxn modelId="{FE02E057-97E6-4AC2-9F61-A11C4D859F4C}" type="presOf" srcId="{07F5678F-3C78-482E-B1CC-273A927D27A2}" destId="{E0EA48C5-C1E7-4E79-8F40-3346BBF3391A}" srcOrd="0" destOrd="0" presId="urn:microsoft.com/office/officeart/2018/2/layout/IconVerticalSolidList"/>
    <dgm:cxn modelId="{7D273890-86E2-4A05-9A85-B848752A4FFA}" srcId="{1E5539E7-265E-4BE7-8076-AA8D853B2504}" destId="{05CA0A0B-6306-467E-8358-DA4BCC592DFC}" srcOrd="4" destOrd="0" parTransId="{D354ECE1-4E3B-44EF-9A66-54368657FE28}" sibTransId="{E0CD6C9F-B6BB-4D6E-B0D1-572AFFEC5BFE}"/>
    <dgm:cxn modelId="{E864AAA2-0091-4FA0-8597-97503C908869}" srcId="{1E5539E7-265E-4BE7-8076-AA8D853B2504}" destId="{07F5678F-3C78-482E-B1CC-273A927D27A2}" srcOrd="0" destOrd="0" parTransId="{EE3665D8-B84E-4A66-AB28-5EA33E68160A}" sibTransId="{0BD5ED18-8052-4393-BAC8-C980206F6DC0}"/>
    <dgm:cxn modelId="{3AC0ACA8-C359-4CF3-AA26-5F70F2F98534}" type="presOf" srcId="{464963D5-0824-49BF-B60F-2EA87A4BE2EA}" destId="{5C0C0C24-4EE3-422C-8DBE-75D2AF2CB40A}" srcOrd="0" destOrd="0" presId="urn:microsoft.com/office/officeart/2018/2/layout/IconVerticalSolidList"/>
    <dgm:cxn modelId="{D39F3BBB-A558-4E20-9765-F7147C7E9FC9}" srcId="{1E5539E7-265E-4BE7-8076-AA8D853B2504}" destId="{41EA5095-65DC-4CD1-BEDC-29D41F74BE4A}" srcOrd="2" destOrd="0" parTransId="{511A850F-199A-42FD-B9B0-2834ED0382B6}" sibTransId="{B294CF5C-C26C-437B-BF3F-F10A8B1C5AB4}"/>
    <dgm:cxn modelId="{F3F89FC0-6F92-4983-A82D-81C22CC9D564}" srcId="{1E5539E7-265E-4BE7-8076-AA8D853B2504}" destId="{464963D5-0824-49BF-B60F-2EA87A4BE2EA}" srcOrd="3" destOrd="0" parTransId="{FA09A966-D471-4CF2-AB27-AB7D7EA9956A}" sibTransId="{B2453391-F4BD-4DE1-9C46-AEC48A058B9E}"/>
    <dgm:cxn modelId="{E67405C5-6537-4A78-9383-D1E0CA60DDAA}" type="presOf" srcId="{4E009EE2-3708-402B-94D8-31330C75F73D}" destId="{7ECF7D59-9BD7-4C41-862A-A43EC1353191}" srcOrd="0" destOrd="0" presId="urn:microsoft.com/office/officeart/2018/2/layout/IconVerticalSolidList"/>
    <dgm:cxn modelId="{67B148C7-AFF1-4A5A-95B0-D880DFDC5627}" type="presOf" srcId="{1E5539E7-265E-4BE7-8076-AA8D853B2504}" destId="{EDAF4CCE-644F-4FF5-A4BE-EA66EFF8A51B}" srcOrd="0" destOrd="0" presId="urn:microsoft.com/office/officeart/2018/2/layout/IconVerticalSolidList"/>
    <dgm:cxn modelId="{BB4B19DE-4FB0-4E7B-A2C3-293A0D29DF5F}" type="presOf" srcId="{05CA0A0B-6306-467E-8358-DA4BCC592DFC}" destId="{B95DA870-7C45-48A7-8B53-1874C853DE3E}" srcOrd="0" destOrd="0" presId="urn:microsoft.com/office/officeart/2018/2/layout/IconVerticalSolidList"/>
    <dgm:cxn modelId="{11C06D61-CB4D-416E-9C9A-AF794B57C277}" type="presParOf" srcId="{EDAF4CCE-644F-4FF5-A4BE-EA66EFF8A51B}" destId="{483EC065-3E89-4124-B038-F25F932259C7}" srcOrd="0" destOrd="0" presId="urn:microsoft.com/office/officeart/2018/2/layout/IconVerticalSolidList"/>
    <dgm:cxn modelId="{287FB9C0-08F7-4BD9-BCDC-EE6FB037530B}" type="presParOf" srcId="{483EC065-3E89-4124-B038-F25F932259C7}" destId="{9C935134-4F37-4E0A-AD76-6458E4C32789}" srcOrd="0" destOrd="0" presId="urn:microsoft.com/office/officeart/2018/2/layout/IconVerticalSolidList"/>
    <dgm:cxn modelId="{12E1AB0D-F7B6-4B3B-994A-E37B6A47EF0F}" type="presParOf" srcId="{483EC065-3E89-4124-B038-F25F932259C7}" destId="{8AF5F5E3-402A-4619-A1AB-A9F88B369FA4}" srcOrd="1" destOrd="0" presId="urn:microsoft.com/office/officeart/2018/2/layout/IconVerticalSolidList"/>
    <dgm:cxn modelId="{28F8BC3E-472A-4D26-ADD0-0CCFEF1D9C7B}" type="presParOf" srcId="{483EC065-3E89-4124-B038-F25F932259C7}" destId="{62E80545-FA4A-46D1-ACC4-0EC4E4BE5000}" srcOrd="2" destOrd="0" presId="urn:microsoft.com/office/officeart/2018/2/layout/IconVerticalSolidList"/>
    <dgm:cxn modelId="{954FA586-B177-40B3-9114-C8BE3B4686EB}" type="presParOf" srcId="{483EC065-3E89-4124-B038-F25F932259C7}" destId="{E0EA48C5-C1E7-4E79-8F40-3346BBF3391A}" srcOrd="3" destOrd="0" presId="urn:microsoft.com/office/officeart/2018/2/layout/IconVerticalSolidList"/>
    <dgm:cxn modelId="{79900403-497F-4445-8860-9E6281369CCD}" type="presParOf" srcId="{EDAF4CCE-644F-4FF5-A4BE-EA66EFF8A51B}" destId="{51972B9D-4FA6-4FBC-B19E-DAAED7387F9F}" srcOrd="1" destOrd="0" presId="urn:microsoft.com/office/officeart/2018/2/layout/IconVerticalSolidList"/>
    <dgm:cxn modelId="{AF8D7970-0EC4-4FA7-BA27-791662D7A42A}" type="presParOf" srcId="{EDAF4CCE-644F-4FF5-A4BE-EA66EFF8A51B}" destId="{88B660B0-0759-4474-8DE6-EDB62DC6007D}" srcOrd="2" destOrd="0" presId="urn:microsoft.com/office/officeart/2018/2/layout/IconVerticalSolidList"/>
    <dgm:cxn modelId="{F6242060-2A17-423F-80D5-C91D7141B5FB}" type="presParOf" srcId="{88B660B0-0759-4474-8DE6-EDB62DC6007D}" destId="{854A117D-2757-4282-8E7B-997E498215AE}" srcOrd="0" destOrd="0" presId="urn:microsoft.com/office/officeart/2018/2/layout/IconVerticalSolidList"/>
    <dgm:cxn modelId="{0D581E31-33AB-4F9B-A5EF-971AEF49DFE6}" type="presParOf" srcId="{88B660B0-0759-4474-8DE6-EDB62DC6007D}" destId="{617B227E-DF90-46D7-B019-F81D644202EE}" srcOrd="1" destOrd="0" presId="urn:microsoft.com/office/officeart/2018/2/layout/IconVerticalSolidList"/>
    <dgm:cxn modelId="{50FC5B20-F935-4851-9777-92043B63C51C}" type="presParOf" srcId="{88B660B0-0759-4474-8DE6-EDB62DC6007D}" destId="{5ADE5F02-E771-446D-9CA9-1D2F214E8DC1}" srcOrd="2" destOrd="0" presId="urn:microsoft.com/office/officeart/2018/2/layout/IconVerticalSolidList"/>
    <dgm:cxn modelId="{22C517FE-9726-48A2-8538-52A9306A84D7}" type="presParOf" srcId="{88B660B0-0759-4474-8DE6-EDB62DC6007D}" destId="{7ECF7D59-9BD7-4C41-862A-A43EC1353191}" srcOrd="3" destOrd="0" presId="urn:microsoft.com/office/officeart/2018/2/layout/IconVerticalSolidList"/>
    <dgm:cxn modelId="{05CD0438-EB6E-451C-A064-8E2BF74E722B}" type="presParOf" srcId="{EDAF4CCE-644F-4FF5-A4BE-EA66EFF8A51B}" destId="{41744B63-2725-4FBF-BAD4-CE01A5B319E3}" srcOrd="3" destOrd="0" presId="urn:microsoft.com/office/officeart/2018/2/layout/IconVerticalSolidList"/>
    <dgm:cxn modelId="{69A8C8E3-3B30-4FE0-BEDD-A990B5580675}" type="presParOf" srcId="{EDAF4CCE-644F-4FF5-A4BE-EA66EFF8A51B}" destId="{886A2AE5-F7DA-4FF1-A931-B1CE552A98EA}" srcOrd="4" destOrd="0" presId="urn:microsoft.com/office/officeart/2018/2/layout/IconVerticalSolidList"/>
    <dgm:cxn modelId="{20AF04FF-84EF-4FA3-B2BA-CDE57A69BE5C}" type="presParOf" srcId="{886A2AE5-F7DA-4FF1-A931-B1CE552A98EA}" destId="{3678053F-53AF-4F92-BDE2-2ED45F58CAA0}" srcOrd="0" destOrd="0" presId="urn:microsoft.com/office/officeart/2018/2/layout/IconVerticalSolidList"/>
    <dgm:cxn modelId="{E329451A-0EB6-4B48-B99D-92E4EFD15023}" type="presParOf" srcId="{886A2AE5-F7DA-4FF1-A931-B1CE552A98EA}" destId="{D5666FD0-AC5F-48E5-80CA-17E662C16D9F}" srcOrd="1" destOrd="0" presId="urn:microsoft.com/office/officeart/2018/2/layout/IconVerticalSolidList"/>
    <dgm:cxn modelId="{15D9EE8C-9769-44DD-8926-2E4A5B0DED0B}" type="presParOf" srcId="{886A2AE5-F7DA-4FF1-A931-B1CE552A98EA}" destId="{CB902183-18AB-4FD3-BC98-467731E6D18F}" srcOrd="2" destOrd="0" presId="urn:microsoft.com/office/officeart/2018/2/layout/IconVerticalSolidList"/>
    <dgm:cxn modelId="{E4FB2E67-3091-489C-B8E2-317216645E37}" type="presParOf" srcId="{886A2AE5-F7DA-4FF1-A931-B1CE552A98EA}" destId="{7482815C-E444-42A2-8DF8-565CBBD6AB82}" srcOrd="3" destOrd="0" presId="urn:microsoft.com/office/officeart/2018/2/layout/IconVerticalSolidList"/>
    <dgm:cxn modelId="{5EC6BDCC-6B56-40B9-92C6-C6A23A6EC0A8}" type="presParOf" srcId="{EDAF4CCE-644F-4FF5-A4BE-EA66EFF8A51B}" destId="{6A01D676-494E-4697-B8B0-1547655E2329}" srcOrd="5" destOrd="0" presId="urn:microsoft.com/office/officeart/2018/2/layout/IconVerticalSolidList"/>
    <dgm:cxn modelId="{DA5EC5DF-E767-4168-83CC-5AA55EA84AB5}" type="presParOf" srcId="{EDAF4CCE-644F-4FF5-A4BE-EA66EFF8A51B}" destId="{A7E29165-EFFB-4FDE-A032-6D333AE282FC}" srcOrd="6" destOrd="0" presId="urn:microsoft.com/office/officeart/2018/2/layout/IconVerticalSolidList"/>
    <dgm:cxn modelId="{15426371-BFE2-4299-B8C2-80460849AE2F}" type="presParOf" srcId="{A7E29165-EFFB-4FDE-A032-6D333AE282FC}" destId="{05A74148-51CA-4479-8B61-B5BD0E03D17D}" srcOrd="0" destOrd="0" presId="urn:microsoft.com/office/officeart/2018/2/layout/IconVerticalSolidList"/>
    <dgm:cxn modelId="{C46BE2E9-2A2A-4634-9BFD-DFC62DB51C9F}" type="presParOf" srcId="{A7E29165-EFFB-4FDE-A032-6D333AE282FC}" destId="{F92855B7-5A64-46CE-BE29-4366B81A8C89}" srcOrd="1" destOrd="0" presId="urn:microsoft.com/office/officeart/2018/2/layout/IconVerticalSolidList"/>
    <dgm:cxn modelId="{2502D67C-0910-4BF3-B6D0-04805742F3C0}" type="presParOf" srcId="{A7E29165-EFFB-4FDE-A032-6D333AE282FC}" destId="{36FA209D-B814-49BE-AABC-8C7E45B7CCE5}" srcOrd="2" destOrd="0" presId="urn:microsoft.com/office/officeart/2018/2/layout/IconVerticalSolidList"/>
    <dgm:cxn modelId="{E0CA114A-E8F6-41AF-B263-B42BF683F96E}" type="presParOf" srcId="{A7E29165-EFFB-4FDE-A032-6D333AE282FC}" destId="{5C0C0C24-4EE3-422C-8DBE-75D2AF2CB40A}" srcOrd="3" destOrd="0" presId="urn:microsoft.com/office/officeart/2018/2/layout/IconVerticalSolidList"/>
    <dgm:cxn modelId="{46B34A2E-4612-47D2-BA20-8D7209C85C9C}" type="presParOf" srcId="{EDAF4CCE-644F-4FF5-A4BE-EA66EFF8A51B}" destId="{F3E79522-39B2-43B5-8AC4-7B8608149893}" srcOrd="7" destOrd="0" presId="urn:microsoft.com/office/officeart/2018/2/layout/IconVerticalSolidList"/>
    <dgm:cxn modelId="{B4BE357B-857C-42C5-BD7F-0DBE6646EE55}" type="presParOf" srcId="{EDAF4CCE-644F-4FF5-A4BE-EA66EFF8A51B}" destId="{88FA94F5-6D64-43AB-80F5-41A2CFF58D62}" srcOrd="8" destOrd="0" presId="urn:microsoft.com/office/officeart/2018/2/layout/IconVerticalSolidList"/>
    <dgm:cxn modelId="{1A2543EA-F94D-48C6-8233-BE155A4B0FB8}" type="presParOf" srcId="{88FA94F5-6D64-43AB-80F5-41A2CFF58D62}" destId="{C61A5909-A7FF-4CA1-82EE-1F56B6CD2822}" srcOrd="0" destOrd="0" presId="urn:microsoft.com/office/officeart/2018/2/layout/IconVerticalSolidList"/>
    <dgm:cxn modelId="{7B49E6F2-9B37-4285-BF60-63910049278C}" type="presParOf" srcId="{88FA94F5-6D64-43AB-80F5-41A2CFF58D62}" destId="{729B9FD0-4B9B-4BF2-BA9E-BACAC15260CC}" srcOrd="1" destOrd="0" presId="urn:microsoft.com/office/officeart/2018/2/layout/IconVerticalSolidList"/>
    <dgm:cxn modelId="{4ED0908F-75B5-4D5E-8E8F-5F148564B2AC}" type="presParOf" srcId="{88FA94F5-6D64-43AB-80F5-41A2CFF58D62}" destId="{CBC20AE2-5AB6-49B1-96FF-477B386C80CB}" srcOrd="2" destOrd="0" presId="urn:microsoft.com/office/officeart/2018/2/layout/IconVerticalSolidList"/>
    <dgm:cxn modelId="{F9DD659B-9429-48A7-B745-DC11BF0D76F2}" type="presParOf" srcId="{88FA94F5-6D64-43AB-80F5-41A2CFF58D62}" destId="{B95DA870-7C45-48A7-8B53-1874C853DE3E}"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35134-4F37-4E0A-AD76-6458E4C32789}">
      <dsp:nvSpPr>
        <dsp:cNvPr id="0" name=""/>
        <dsp:cNvSpPr/>
      </dsp:nvSpPr>
      <dsp:spPr>
        <a:xfrm>
          <a:off x="0" y="3599"/>
          <a:ext cx="6683374" cy="76662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F5F5E3-402A-4619-A1AB-A9F88B369FA4}">
      <dsp:nvSpPr>
        <dsp:cNvPr id="0" name=""/>
        <dsp:cNvSpPr/>
      </dsp:nvSpPr>
      <dsp:spPr>
        <a:xfrm>
          <a:off x="231902" y="176088"/>
          <a:ext cx="421641" cy="42164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0EA48C5-C1E7-4E79-8F40-3346BBF3391A}">
      <dsp:nvSpPr>
        <dsp:cNvPr id="0" name=""/>
        <dsp:cNvSpPr/>
      </dsp:nvSpPr>
      <dsp:spPr>
        <a:xfrm>
          <a:off x="885447" y="3599"/>
          <a:ext cx="5797927" cy="766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134" tIns="81134" rIns="81134" bIns="81134" numCol="1" spcCol="1270" anchor="ctr" anchorCtr="0">
          <a:noAutofit/>
        </a:bodyPr>
        <a:lstStyle/>
        <a:p>
          <a:pPr marL="0" lvl="0" indent="0" algn="l" defTabSz="844550">
            <a:lnSpc>
              <a:spcPct val="90000"/>
            </a:lnSpc>
            <a:spcBef>
              <a:spcPct val="0"/>
            </a:spcBef>
            <a:spcAft>
              <a:spcPct val="35000"/>
            </a:spcAft>
            <a:buNone/>
          </a:pPr>
          <a:r>
            <a:rPr lang="en-US" sz="1900" kern="1200" baseline="0"/>
            <a:t>This is not recess time, we are scientists right now</a:t>
          </a:r>
          <a:endParaRPr lang="en-US" sz="1900" kern="1200"/>
        </a:p>
      </dsp:txBody>
      <dsp:txXfrm>
        <a:off x="885447" y="3599"/>
        <a:ext cx="5797927" cy="766621"/>
      </dsp:txXfrm>
    </dsp:sp>
    <dsp:sp modelId="{854A117D-2757-4282-8E7B-997E498215AE}">
      <dsp:nvSpPr>
        <dsp:cNvPr id="0" name=""/>
        <dsp:cNvSpPr/>
      </dsp:nvSpPr>
      <dsp:spPr>
        <a:xfrm>
          <a:off x="0" y="961875"/>
          <a:ext cx="6683374" cy="76662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7B227E-DF90-46D7-B019-F81D644202EE}">
      <dsp:nvSpPr>
        <dsp:cNvPr id="0" name=""/>
        <dsp:cNvSpPr/>
      </dsp:nvSpPr>
      <dsp:spPr>
        <a:xfrm>
          <a:off x="231902" y="1134365"/>
          <a:ext cx="421641" cy="42164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ECF7D59-9BD7-4C41-862A-A43EC1353191}">
      <dsp:nvSpPr>
        <dsp:cNvPr id="0" name=""/>
        <dsp:cNvSpPr/>
      </dsp:nvSpPr>
      <dsp:spPr>
        <a:xfrm>
          <a:off x="885447" y="961875"/>
          <a:ext cx="5797927" cy="766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134" tIns="81134" rIns="81134" bIns="81134" numCol="1" spcCol="1270" anchor="ctr" anchorCtr="0">
          <a:noAutofit/>
        </a:bodyPr>
        <a:lstStyle/>
        <a:p>
          <a:pPr marL="0" lvl="0" indent="0" algn="l" defTabSz="844550">
            <a:lnSpc>
              <a:spcPct val="90000"/>
            </a:lnSpc>
            <a:spcBef>
              <a:spcPct val="0"/>
            </a:spcBef>
            <a:spcAft>
              <a:spcPct val="35000"/>
            </a:spcAft>
            <a:buNone/>
          </a:pPr>
          <a:r>
            <a:rPr lang="en-US" sz="1900" kern="1200" baseline="0"/>
            <a:t>We have a task we must complete</a:t>
          </a:r>
          <a:endParaRPr lang="en-US" sz="1900" kern="1200"/>
        </a:p>
      </dsp:txBody>
      <dsp:txXfrm>
        <a:off x="885447" y="961875"/>
        <a:ext cx="5797927" cy="766621"/>
      </dsp:txXfrm>
    </dsp:sp>
    <dsp:sp modelId="{3678053F-53AF-4F92-BDE2-2ED45F58CAA0}">
      <dsp:nvSpPr>
        <dsp:cNvPr id="0" name=""/>
        <dsp:cNvSpPr/>
      </dsp:nvSpPr>
      <dsp:spPr>
        <a:xfrm>
          <a:off x="0" y="1920151"/>
          <a:ext cx="6683374" cy="76662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666FD0-AC5F-48E5-80CA-17E662C16D9F}">
      <dsp:nvSpPr>
        <dsp:cNvPr id="0" name=""/>
        <dsp:cNvSpPr/>
      </dsp:nvSpPr>
      <dsp:spPr>
        <a:xfrm>
          <a:off x="231902" y="2092641"/>
          <a:ext cx="421641" cy="42164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482815C-E444-42A2-8DF8-565CBBD6AB82}">
      <dsp:nvSpPr>
        <dsp:cNvPr id="0" name=""/>
        <dsp:cNvSpPr/>
      </dsp:nvSpPr>
      <dsp:spPr>
        <a:xfrm>
          <a:off x="885447" y="1920151"/>
          <a:ext cx="5797927" cy="766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134" tIns="81134" rIns="81134" bIns="81134" numCol="1" spcCol="1270" anchor="ctr" anchorCtr="0">
          <a:noAutofit/>
        </a:bodyPr>
        <a:lstStyle/>
        <a:p>
          <a:pPr marL="0" lvl="0" indent="0" algn="l" defTabSz="844550">
            <a:lnSpc>
              <a:spcPct val="90000"/>
            </a:lnSpc>
            <a:spcBef>
              <a:spcPct val="0"/>
            </a:spcBef>
            <a:spcAft>
              <a:spcPct val="35000"/>
            </a:spcAft>
            <a:buNone/>
          </a:pPr>
          <a:r>
            <a:rPr lang="en-US" sz="1900" kern="1200" baseline="0"/>
            <a:t>Your voice is off when directions are being given</a:t>
          </a:r>
          <a:endParaRPr lang="en-US" sz="1900" kern="1200"/>
        </a:p>
      </dsp:txBody>
      <dsp:txXfrm>
        <a:off x="885447" y="1920151"/>
        <a:ext cx="5797927" cy="766621"/>
      </dsp:txXfrm>
    </dsp:sp>
    <dsp:sp modelId="{05A74148-51CA-4479-8B61-B5BD0E03D17D}">
      <dsp:nvSpPr>
        <dsp:cNvPr id="0" name=""/>
        <dsp:cNvSpPr/>
      </dsp:nvSpPr>
      <dsp:spPr>
        <a:xfrm>
          <a:off x="0" y="2878428"/>
          <a:ext cx="6683374" cy="76662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2855B7-5A64-46CE-BE29-4366B81A8C89}">
      <dsp:nvSpPr>
        <dsp:cNvPr id="0" name=""/>
        <dsp:cNvSpPr/>
      </dsp:nvSpPr>
      <dsp:spPr>
        <a:xfrm>
          <a:off x="231902" y="3050918"/>
          <a:ext cx="421641" cy="42164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C0C0C24-4EE3-422C-8DBE-75D2AF2CB40A}">
      <dsp:nvSpPr>
        <dsp:cNvPr id="0" name=""/>
        <dsp:cNvSpPr/>
      </dsp:nvSpPr>
      <dsp:spPr>
        <a:xfrm>
          <a:off x="885447" y="2878428"/>
          <a:ext cx="5797927" cy="766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134" tIns="81134" rIns="81134" bIns="81134" numCol="1" spcCol="1270" anchor="ctr" anchorCtr="0">
          <a:noAutofit/>
        </a:bodyPr>
        <a:lstStyle/>
        <a:p>
          <a:pPr marL="0" lvl="0" indent="0" algn="l" defTabSz="844550">
            <a:lnSpc>
              <a:spcPct val="90000"/>
            </a:lnSpc>
            <a:spcBef>
              <a:spcPct val="0"/>
            </a:spcBef>
            <a:spcAft>
              <a:spcPct val="35000"/>
            </a:spcAft>
            <a:buNone/>
          </a:pPr>
          <a:r>
            <a:rPr lang="en-US" sz="1900" kern="1200" baseline="0"/>
            <a:t>Stay within the boundaries</a:t>
          </a:r>
          <a:endParaRPr lang="en-US" sz="1900" kern="1200"/>
        </a:p>
      </dsp:txBody>
      <dsp:txXfrm>
        <a:off x="885447" y="2878428"/>
        <a:ext cx="5797927" cy="766621"/>
      </dsp:txXfrm>
    </dsp:sp>
    <dsp:sp modelId="{C61A5909-A7FF-4CA1-82EE-1F56B6CD2822}">
      <dsp:nvSpPr>
        <dsp:cNvPr id="0" name=""/>
        <dsp:cNvSpPr/>
      </dsp:nvSpPr>
      <dsp:spPr>
        <a:xfrm>
          <a:off x="0" y="3836704"/>
          <a:ext cx="6683374" cy="766621"/>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9B9FD0-4B9B-4BF2-BA9E-BACAC15260CC}">
      <dsp:nvSpPr>
        <dsp:cNvPr id="0" name=""/>
        <dsp:cNvSpPr/>
      </dsp:nvSpPr>
      <dsp:spPr>
        <a:xfrm>
          <a:off x="231902" y="4009194"/>
          <a:ext cx="421641" cy="42164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95DA870-7C45-48A7-8B53-1874C853DE3E}">
      <dsp:nvSpPr>
        <dsp:cNvPr id="0" name=""/>
        <dsp:cNvSpPr/>
      </dsp:nvSpPr>
      <dsp:spPr>
        <a:xfrm>
          <a:off x="885447" y="3836704"/>
          <a:ext cx="5797927" cy="766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134" tIns="81134" rIns="81134" bIns="81134" numCol="1" spcCol="1270" anchor="ctr" anchorCtr="0">
          <a:noAutofit/>
        </a:bodyPr>
        <a:lstStyle/>
        <a:p>
          <a:pPr marL="0" lvl="0" indent="0" algn="l" defTabSz="844550">
            <a:lnSpc>
              <a:spcPct val="90000"/>
            </a:lnSpc>
            <a:spcBef>
              <a:spcPct val="0"/>
            </a:spcBef>
            <a:spcAft>
              <a:spcPct val="35000"/>
            </a:spcAft>
            <a:buNone/>
          </a:pPr>
          <a:r>
            <a:rPr lang="en-US" sz="1900" kern="1200" baseline="0"/>
            <a:t>The water stays in the bottle, only goes on the ground, and only for observation</a:t>
          </a:r>
          <a:endParaRPr lang="en-US" sz="1900" kern="1200"/>
        </a:p>
      </dsp:txBody>
      <dsp:txXfrm>
        <a:off x="885447" y="3836704"/>
        <a:ext cx="5797927" cy="76662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F338C3-8585-6440-A374-97CC882D541D}" type="datetimeFigureOut">
              <a:rPr lang="en-US" smtClean="0"/>
              <a:t>3/28/2024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385074-AD48-A040-968E-90D48C77894A}" type="slidenum">
              <a:rPr lang="en-US" smtClean="0"/>
              <a:t>‹#›</a:t>
            </a:fld>
            <a:endParaRPr lang="en-US"/>
          </a:p>
        </p:txBody>
      </p:sp>
    </p:spTree>
    <p:extLst>
      <p:ext uri="{BB962C8B-B14F-4D97-AF65-F5344CB8AC3E}">
        <p14:creationId xmlns:p14="http://schemas.microsoft.com/office/powerpoint/2010/main" val="2113499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385074-AD48-A040-968E-90D48C77894A}" type="slidenum">
              <a:rPr lang="en-US" smtClean="0"/>
              <a:t>1</a:t>
            </a:fld>
            <a:endParaRPr lang="en-US"/>
          </a:p>
        </p:txBody>
      </p:sp>
    </p:spTree>
    <p:extLst>
      <p:ext uri="{BB962C8B-B14F-4D97-AF65-F5344CB8AC3E}">
        <p14:creationId xmlns:p14="http://schemas.microsoft.com/office/powerpoint/2010/main" val="1317833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https://communitywaters.org/teaching-community-waters/lesson-2-2/</a:t>
            </a:r>
          </a:p>
          <a:p>
            <a:r>
              <a:rPr lang="en-US"/>
              <a:t>Lesson 2a and 2b slides are in this ONE slideshow</a:t>
            </a:r>
          </a:p>
        </p:txBody>
      </p:sp>
      <p:sp>
        <p:nvSpPr>
          <p:cNvPr id="4" name="Slide Number Placeholder 3"/>
          <p:cNvSpPr>
            <a:spLocks noGrp="1"/>
          </p:cNvSpPr>
          <p:nvPr>
            <p:ph type="sldNum" sz="quarter" idx="5"/>
          </p:nvPr>
        </p:nvSpPr>
        <p:spPr/>
        <p:txBody>
          <a:bodyPr/>
          <a:lstStyle/>
          <a:p>
            <a:fld id="{55385074-AD48-A040-968E-90D48C77894A}" type="slidenum">
              <a:rPr lang="en-US" smtClean="0"/>
              <a:t>3</a:t>
            </a:fld>
            <a:endParaRPr lang="en-US"/>
          </a:p>
        </p:txBody>
      </p:sp>
    </p:spTree>
    <p:extLst>
      <p:ext uri="{BB962C8B-B14F-4D97-AF65-F5344CB8AC3E}">
        <p14:creationId xmlns:p14="http://schemas.microsoft.com/office/powerpoint/2010/main" val="1839851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a:p>
        </p:txBody>
      </p:sp>
      <p:sp>
        <p:nvSpPr>
          <p:cNvPr id="4" name="Slide Number Placeholder 3"/>
          <p:cNvSpPr>
            <a:spLocks noGrp="1"/>
          </p:cNvSpPr>
          <p:nvPr>
            <p:ph type="sldNum" sz="quarter" idx="5"/>
          </p:nvPr>
        </p:nvSpPr>
        <p:spPr/>
        <p:txBody>
          <a:bodyPr/>
          <a:lstStyle/>
          <a:p>
            <a:fld id="{55385074-AD48-A040-968E-90D48C77894A}" type="slidenum">
              <a:rPr lang="en-US" smtClean="0"/>
              <a:t>6</a:t>
            </a:fld>
            <a:endParaRPr lang="en-US"/>
          </a:p>
        </p:txBody>
      </p:sp>
    </p:spTree>
    <p:extLst>
      <p:ext uri="{BB962C8B-B14F-4D97-AF65-F5344CB8AC3E}">
        <p14:creationId xmlns:p14="http://schemas.microsoft.com/office/powerpoint/2010/main" val="1359500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EDIT AS YOU WISH! </a:t>
            </a:r>
            <a:r>
              <a:rPr lang="en-US">
                <a:sym typeface="Wingdings" panose="05000000000000000000" pitchFamily="2" charset="2"/>
              </a:rPr>
              <a:t></a:t>
            </a:r>
            <a:endParaRPr lang="en-US"/>
          </a:p>
        </p:txBody>
      </p:sp>
      <p:sp>
        <p:nvSpPr>
          <p:cNvPr id="4" name="Slide Number Placeholder 3"/>
          <p:cNvSpPr>
            <a:spLocks noGrp="1"/>
          </p:cNvSpPr>
          <p:nvPr>
            <p:ph type="sldNum" sz="quarter" idx="5"/>
          </p:nvPr>
        </p:nvSpPr>
        <p:spPr/>
        <p:txBody>
          <a:bodyPr/>
          <a:lstStyle/>
          <a:p>
            <a:fld id="{55385074-AD48-A040-968E-90D48C77894A}" type="slidenum">
              <a:rPr lang="en-US" smtClean="0"/>
              <a:t>7</a:t>
            </a:fld>
            <a:endParaRPr lang="en-US"/>
          </a:p>
        </p:txBody>
      </p:sp>
    </p:spTree>
    <p:extLst>
      <p:ext uri="{BB962C8B-B14F-4D97-AF65-F5344CB8AC3E}">
        <p14:creationId xmlns:p14="http://schemas.microsoft.com/office/powerpoint/2010/main" val="305260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school’s Guide may have other location-specific questions.</a:t>
            </a:r>
          </a:p>
        </p:txBody>
      </p:sp>
      <p:sp>
        <p:nvSpPr>
          <p:cNvPr id="4" name="Slide Number Placeholder 3"/>
          <p:cNvSpPr>
            <a:spLocks noGrp="1"/>
          </p:cNvSpPr>
          <p:nvPr>
            <p:ph type="sldNum" sz="quarter" idx="5"/>
          </p:nvPr>
        </p:nvSpPr>
        <p:spPr/>
        <p:txBody>
          <a:bodyPr/>
          <a:lstStyle/>
          <a:p>
            <a:fld id="{55385074-AD48-A040-968E-90D48C77894A}" type="slidenum">
              <a:rPr lang="en-US" smtClean="0"/>
              <a:t>17</a:t>
            </a:fld>
            <a:endParaRPr lang="en-US"/>
          </a:p>
        </p:txBody>
      </p:sp>
    </p:spTree>
    <p:extLst>
      <p:ext uri="{BB962C8B-B14F-4D97-AF65-F5344CB8AC3E}">
        <p14:creationId xmlns:p14="http://schemas.microsoft.com/office/powerpoint/2010/main" val="566946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https://communitywaters.org/teaching-community-waters/lesson-2-2/</a:t>
            </a:r>
          </a:p>
        </p:txBody>
      </p:sp>
      <p:sp>
        <p:nvSpPr>
          <p:cNvPr id="4" name="Slide Number Placeholder 3"/>
          <p:cNvSpPr>
            <a:spLocks noGrp="1"/>
          </p:cNvSpPr>
          <p:nvPr>
            <p:ph type="sldNum" sz="quarter" idx="5"/>
          </p:nvPr>
        </p:nvSpPr>
        <p:spPr/>
        <p:txBody>
          <a:bodyPr/>
          <a:lstStyle/>
          <a:p>
            <a:fld id="{55385074-AD48-A040-968E-90D48C77894A}" type="slidenum">
              <a:rPr lang="en-US" smtClean="0"/>
              <a:t>18</a:t>
            </a:fld>
            <a:endParaRPr lang="en-US"/>
          </a:p>
        </p:txBody>
      </p:sp>
    </p:spTree>
    <p:extLst>
      <p:ext uri="{BB962C8B-B14F-4D97-AF65-F5344CB8AC3E}">
        <p14:creationId xmlns:p14="http://schemas.microsoft.com/office/powerpoint/2010/main" val="104919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55385074-AD48-A040-968E-90D48C77894A}" type="slidenum">
              <a:rPr lang="en-US" smtClean="0"/>
              <a:t>21</a:t>
            </a:fld>
            <a:endParaRPr lang="en-US"/>
          </a:p>
        </p:txBody>
      </p:sp>
    </p:spTree>
    <p:extLst>
      <p:ext uri="{BB962C8B-B14F-4D97-AF65-F5344CB8AC3E}">
        <p14:creationId xmlns:p14="http://schemas.microsoft.com/office/powerpoint/2010/main" val="34806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See page 46 in Teacher Manual</a:t>
            </a:r>
          </a:p>
        </p:txBody>
      </p:sp>
      <p:sp>
        <p:nvSpPr>
          <p:cNvPr id="4" name="Slide Number Placeholder 3"/>
          <p:cNvSpPr>
            <a:spLocks noGrp="1"/>
          </p:cNvSpPr>
          <p:nvPr>
            <p:ph type="sldNum" sz="quarter" idx="5"/>
          </p:nvPr>
        </p:nvSpPr>
        <p:spPr/>
        <p:txBody>
          <a:bodyPr/>
          <a:lstStyle/>
          <a:p>
            <a:fld id="{55385074-AD48-A040-968E-90D48C77894A}" type="slidenum">
              <a:rPr lang="en-US" smtClean="0"/>
              <a:t>25</a:t>
            </a:fld>
            <a:endParaRPr lang="en-US"/>
          </a:p>
        </p:txBody>
      </p:sp>
    </p:spTree>
    <p:extLst>
      <p:ext uri="{BB962C8B-B14F-4D97-AF65-F5344CB8AC3E}">
        <p14:creationId xmlns:p14="http://schemas.microsoft.com/office/powerpoint/2010/main" val="42335782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8A87A34-81AB-432B-8DAE-1953F412C126}" type="datetimeFigureOut">
              <a:rPr lang="en-US" dirty="0"/>
              <a:t>3/28/2024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3/28/2024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3/28/2024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dirty="0"/>
              <a:t>3/28/2024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dirty="0"/>
              <a:t>3/28/2024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dirty="0"/>
              <a:t>3/28/2024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3/28/2024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3/28/2024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3/28/2024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3/28/2024</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communitywaters.org/teaching-community-waters/lesson-2-2/"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ZalOetxYa8c" TargetMode="External"/><Relationship Id="rId2" Type="http://schemas.openxmlformats.org/officeDocument/2006/relationships/hyperlink" Target="https://communitywaters.files.wordpress.com/2022/11/cw-unit-word-wall-cards.pdf" TargetMode="External"/><Relationship Id="rId1" Type="http://schemas.openxmlformats.org/officeDocument/2006/relationships/slideLayout" Target="../slideLayouts/slideLayout2.xml"/><Relationship Id="rId5" Type="http://schemas.openxmlformats.org/officeDocument/2006/relationships/hyperlink" Target="https://communitywaters.org/teaching-community-waters/lesson-2-2/" TargetMode="External"/><Relationship Id="rId4" Type="http://schemas.openxmlformats.org/officeDocument/2006/relationships/hyperlink" Target="https://communitywaters.org/tacoma-school-specific-guides/"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publicdomainpictures.net/view-image.php?image=29759&amp;picture=&amp;jazyk=jp"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publicdomainpictures.net/view-image.php?image=29759&amp;picture=&amp;jazyk=jp" TargetMode="Externa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png"/><Relationship Id="rId7" Type="http://schemas.openxmlformats.org/officeDocument/2006/relationships/diagramQuickStyle" Target="../diagrams/quickStyle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pn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communitywaters.org/tacoma-school-specific-guide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2.xml"/><Relationship Id="rId1" Type="http://schemas.openxmlformats.org/officeDocument/2006/relationships/video" Target="https://www.youtube.com/embed/im4HVXMGI68?feature=oembed"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8EC41B9-2D25-48A6-BC40-DA8F79F3EB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4">
            <a:extLst>
              <a:ext uri="{FF2B5EF4-FFF2-40B4-BE49-F238E27FC236}">
                <a16:creationId xmlns:a16="http://schemas.microsoft.com/office/drawing/2014/main" id="{8B11748C-FEAF-4158-0BAF-060F38BBBF07}"/>
              </a:ext>
            </a:extLst>
          </p:cNvPr>
          <p:cNvPicPr>
            <a:picLocks noChangeAspect="1"/>
          </p:cNvPicPr>
          <p:nvPr/>
        </p:nvPicPr>
        <p:blipFill rotWithShape="1">
          <a:blip r:embed="rId3"/>
          <a:srcRect r="1376" b="-1"/>
          <a:stretch/>
        </p:blipFill>
        <p:spPr>
          <a:xfrm>
            <a:off x="1710884" y="957486"/>
            <a:ext cx="8816578" cy="3285330"/>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11" name="Picture 10">
            <a:extLst>
              <a:ext uri="{FF2B5EF4-FFF2-40B4-BE49-F238E27FC236}">
                <a16:creationId xmlns:a16="http://schemas.microsoft.com/office/drawing/2014/main" id="{F8F21547-A433-450A-B2A3-930DCFABD9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71324"/>
          <a:stretch/>
        </p:blipFill>
        <p:spPr>
          <a:xfrm>
            <a:off x="0" y="0"/>
            <a:ext cx="3496235" cy="6858000"/>
          </a:xfrm>
          <a:prstGeom prst="rect">
            <a:avLst/>
          </a:prstGeom>
        </p:spPr>
      </p:pic>
      <p:sp>
        <p:nvSpPr>
          <p:cNvPr id="2" name="Title 1">
            <a:extLst>
              <a:ext uri="{FF2B5EF4-FFF2-40B4-BE49-F238E27FC236}">
                <a16:creationId xmlns:a16="http://schemas.microsoft.com/office/drawing/2014/main" id="{C842E2BB-67EF-659E-64F5-DF54A5B76DCE}"/>
              </a:ext>
            </a:extLst>
          </p:cNvPr>
          <p:cNvSpPr>
            <a:spLocks noGrp="1"/>
          </p:cNvSpPr>
          <p:nvPr>
            <p:ph type="ctrTitle"/>
          </p:nvPr>
        </p:nvSpPr>
        <p:spPr>
          <a:xfrm>
            <a:off x="635211" y="4562855"/>
            <a:ext cx="10916365" cy="1137554"/>
          </a:xfrm>
        </p:spPr>
        <p:txBody>
          <a:bodyPr>
            <a:normAutofit/>
          </a:bodyPr>
          <a:lstStyle/>
          <a:p>
            <a:r>
              <a:rPr lang="en-US"/>
              <a:t>Community waters Science unit</a:t>
            </a:r>
          </a:p>
        </p:txBody>
      </p:sp>
      <p:sp>
        <p:nvSpPr>
          <p:cNvPr id="3" name="Subtitle 2">
            <a:extLst>
              <a:ext uri="{FF2B5EF4-FFF2-40B4-BE49-F238E27FC236}">
                <a16:creationId xmlns:a16="http://schemas.microsoft.com/office/drawing/2014/main" id="{E06D1CB5-CFB3-2A94-25CC-B173E5D9D33B}"/>
              </a:ext>
            </a:extLst>
          </p:cNvPr>
          <p:cNvSpPr>
            <a:spLocks noGrp="1"/>
          </p:cNvSpPr>
          <p:nvPr>
            <p:ph type="subTitle" idx="1"/>
          </p:nvPr>
        </p:nvSpPr>
        <p:spPr>
          <a:xfrm>
            <a:off x="635211" y="5700410"/>
            <a:ext cx="10916365" cy="515834"/>
          </a:xfrm>
        </p:spPr>
        <p:txBody>
          <a:bodyPr>
            <a:normAutofit/>
          </a:bodyPr>
          <a:lstStyle/>
          <a:p>
            <a:r>
              <a:rPr lang="en-US">
                <a:solidFill>
                  <a:schemeClr val="tx1">
                    <a:lumMod val="50000"/>
                    <a:lumOff val="50000"/>
                  </a:schemeClr>
                </a:solidFill>
              </a:rPr>
              <a:t>4</a:t>
            </a:r>
            <a:r>
              <a:rPr lang="en-US" baseline="30000">
                <a:solidFill>
                  <a:schemeClr val="tx1">
                    <a:lumMod val="50000"/>
                    <a:lumOff val="50000"/>
                  </a:schemeClr>
                </a:solidFill>
              </a:rPr>
              <a:t>th</a:t>
            </a:r>
            <a:r>
              <a:rPr lang="en-US">
                <a:solidFill>
                  <a:schemeClr val="tx1">
                    <a:lumMod val="50000"/>
                    <a:lumOff val="50000"/>
                  </a:schemeClr>
                </a:solidFill>
              </a:rPr>
              <a:t> grade</a:t>
            </a:r>
          </a:p>
        </p:txBody>
      </p:sp>
      <p:pic>
        <p:nvPicPr>
          <p:cNvPr id="13" name="Picture 12">
            <a:extLst>
              <a:ext uri="{FF2B5EF4-FFF2-40B4-BE49-F238E27FC236}">
                <a16:creationId xmlns:a16="http://schemas.microsoft.com/office/drawing/2014/main" id="{A73B520B-D7E7-436A-B263-0682940B4FB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61810" r="21258"/>
          <a:stretch/>
        </p:blipFill>
        <p:spPr>
          <a:xfrm>
            <a:off x="0" y="4238951"/>
            <a:ext cx="9600237" cy="2619049"/>
          </a:xfrm>
          <a:prstGeom prst="rect">
            <a:avLst/>
          </a:prstGeom>
        </p:spPr>
      </p:pic>
      <p:pic>
        <p:nvPicPr>
          <p:cNvPr id="5" name="Picture 4">
            <a:extLst>
              <a:ext uri="{FF2B5EF4-FFF2-40B4-BE49-F238E27FC236}">
                <a16:creationId xmlns:a16="http://schemas.microsoft.com/office/drawing/2014/main" id="{E39ACB76-2A54-4BAF-F9ED-39F41F61645D}"/>
              </a:ext>
            </a:extLst>
          </p:cNvPr>
          <p:cNvPicPr>
            <a:picLocks noChangeAspect="1"/>
          </p:cNvPicPr>
          <p:nvPr/>
        </p:nvPicPr>
        <p:blipFill rotWithShape="1">
          <a:blip r:embed="rId5"/>
          <a:srcRect t="6636"/>
          <a:stretch/>
        </p:blipFill>
        <p:spPr>
          <a:xfrm>
            <a:off x="9402001" y="5912425"/>
            <a:ext cx="2784785" cy="974996"/>
          </a:xfrm>
          <a:prstGeom prst="rect">
            <a:avLst/>
          </a:prstGeom>
        </p:spPr>
      </p:pic>
      <p:pic>
        <p:nvPicPr>
          <p:cNvPr id="6" name="Picture 5">
            <a:extLst>
              <a:ext uri="{FF2B5EF4-FFF2-40B4-BE49-F238E27FC236}">
                <a16:creationId xmlns:a16="http://schemas.microsoft.com/office/drawing/2014/main" id="{7560674B-859C-3CD9-08AA-697409315321}"/>
              </a:ext>
            </a:extLst>
          </p:cNvPr>
          <p:cNvPicPr>
            <a:picLocks noChangeAspect="1"/>
          </p:cNvPicPr>
          <p:nvPr/>
        </p:nvPicPr>
        <p:blipFill>
          <a:blip r:embed="rId6"/>
          <a:stretch>
            <a:fillRect/>
          </a:stretch>
        </p:blipFill>
        <p:spPr>
          <a:xfrm>
            <a:off x="1" y="5921794"/>
            <a:ext cx="2147454" cy="928830"/>
          </a:xfrm>
          <a:prstGeom prst="rect">
            <a:avLst/>
          </a:prstGeom>
        </p:spPr>
      </p:pic>
    </p:spTree>
    <p:extLst>
      <p:ext uri="{BB962C8B-B14F-4D97-AF65-F5344CB8AC3E}">
        <p14:creationId xmlns:p14="http://schemas.microsoft.com/office/powerpoint/2010/main" val="2461895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B2AD0-118E-4D53-4DEA-46DFBED94328}"/>
              </a:ext>
            </a:extLst>
          </p:cNvPr>
          <p:cNvSpPr>
            <a:spLocks noGrp="1"/>
          </p:cNvSpPr>
          <p:nvPr>
            <p:ph type="title"/>
          </p:nvPr>
        </p:nvSpPr>
        <p:spPr/>
        <p:txBody>
          <a:bodyPr/>
          <a:lstStyle/>
          <a:p>
            <a:r>
              <a:rPr lang="en-US" dirty="0"/>
              <a:t>Teacher context and lesson outline</a:t>
            </a:r>
          </a:p>
        </p:txBody>
      </p:sp>
      <p:sp>
        <p:nvSpPr>
          <p:cNvPr id="4" name="Rectangle 3">
            <a:extLst>
              <a:ext uri="{FF2B5EF4-FFF2-40B4-BE49-F238E27FC236}">
                <a16:creationId xmlns:a16="http://schemas.microsoft.com/office/drawing/2014/main" id="{A4399CDF-6780-D16C-710B-6AB895FC6443}"/>
              </a:ext>
            </a:extLst>
          </p:cNvPr>
          <p:cNvSpPr/>
          <p:nvPr/>
        </p:nvSpPr>
        <p:spPr>
          <a:xfrm>
            <a:off x="913775" y="4607548"/>
            <a:ext cx="10665417" cy="1477328"/>
          </a:xfrm>
          <a:prstGeom prst="rect">
            <a:avLst/>
          </a:prstGeom>
          <a:ln w="38100">
            <a:solidFill>
              <a:schemeClr val="bg1">
                <a:lumMod val="50000"/>
              </a:schemeClr>
            </a:solidFill>
          </a:ln>
        </p:spPr>
        <p:txBody>
          <a:bodyPr wrap="square">
            <a:spAutoFit/>
          </a:bodyPr>
          <a:lstStyle/>
          <a:p>
            <a:pPr marL="0" indent="0">
              <a:buNone/>
            </a:pPr>
            <a:r>
              <a:rPr lang="en-US">
                <a:solidFill>
                  <a:schemeClr val="bg1">
                    <a:lumMod val="50000"/>
                  </a:schemeClr>
                </a:solidFill>
                <a:latin typeface="Avenir Next LT Pro Demi" panose="020B0704020202020204" pitchFamily="34" charset="0"/>
              </a:rPr>
              <a:t>LESSON 2b (45 m)</a:t>
            </a:r>
          </a:p>
          <a:p>
            <a:pPr marL="0" indent="0">
              <a:buNone/>
            </a:pPr>
            <a:r>
              <a:rPr lang="en-US">
                <a:solidFill>
                  <a:schemeClr val="bg1">
                    <a:lumMod val="50000"/>
                  </a:schemeClr>
                </a:solidFill>
                <a:latin typeface="Avenir Next LT Pro Demi" panose="020B0704020202020204" pitchFamily="34" charset="0"/>
              </a:rPr>
              <a:t>Students will ANALYZE AND INTERPRET their data from lesson 2a</a:t>
            </a:r>
          </a:p>
          <a:p>
            <a:pPr marL="0" indent="0">
              <a:buNone/>
            </a:pPr>
            <a:r>
              <a:rPr lang="en-US">
                <a:solidFill>
                  <a:schemeClr val="bg1">
                    <a:lumMod val="50000"/>
                  </a:schemeClr>
                </a:solidFill>
                <a:latin typeface="Avenir Next LT Pro Demi" panose="020B0704020202020204" pitchFamily="34" charset="0"/>
              </a:rPr>
              <a:t> … and…</a:t>
            </a:r>
          </a:p>
          <a:p>
            <a:pPr marL="0" indent="0">
              <a:buNone/>
            </a:pPr>
            <a:r>
              <a:rPr lang="en-US">
                <a:solidFill>
                  <a:schemeClr val="bg1">
                    <a:lumMod val="50000"/>
                  </a:schemeClr>
                </a:solidFill>
                <a:latin typeface="Avenir Next LT Pro Demi" panose="020B0704020202020204" pitchFamily="34" charset="0"/>
              </a:rPr>
              <a:t>Read informational text and view a video that will provide further information or help them understand and explain their findings.</a:t>
            </a:r>
          </a:p>
        </p:txBody>
      </p:sp>
      <p:sp>
        <p:nvSpPr>
          <p:cNvPr id="5" name="Rectangle 4">
            <a:extLst>
              <a:ext uri="{FF2B5EF4-FFF2-40B4-BE49-F238E27FC236}">
                <a16:creationId xmlns:a16="http://schemas.microsoft.com/office/drawing/2014/main" id="{941D0261-5709-4710-E8E6-B5F7CB8A3654}"/>
              </a:ext>
            </a:extLst>
          </p:cNvPr>
          <p:cNvSpPr/>
          <p:nvPr/>
        </p:nvSpPr>
        <p:spPr>
          <a:xfrm>
            <a:off x="913775" y="1859339"/>
            <a:ext cx="10665417" cy="2031325"/>
          </a:xfrm>
          <a:prstGeom prst="rect">
            <a:avLst/>
          </a:prstGeom>
          <a:ln w="38100">
            <a:solidFill>
              <a:schemeClr val="bg1">
                <a:lumMod val="50000"/>
              </a:schemeClr>
            </a:solidFill>
          </a:ln>
        </p:spPr>
        <p:txBody>
          <a:bodyPr wrap="square">
            <a:spAutoFit/>
          </a:bodyPr>
          <a:lstStyle/>
          <a:p>
            <a:pPr marL="0" indent="0">
              <a:buNone/>
            </a:pPr>
            <a:r>
              <a:rPr lang="en-US" dirty="0">
                <a:solidFill>
                  <a:schemeClr val="bg1">
                    <a:lumMod val="50000"/>
                  </a:schemeClr>
                </a:solidFill>
                <a:latin typeface="Avenir Next LT Pro Demi" panose="020B0704020202020204" pitchFamily="34" charset="0"/>
              </a:rPr>
              <a:t>LESSON 2a</a:t>
            </a:r>
          </a:p>
          <a:p>
            <a:pPr marL="0" indent="0">
              <a:buNone/>
            </a:pPr>
            <a:r>
              <a:rPr lang="en-US" dirty="0">
                <a:solidFill>
                  <a:schemeClr val="bg1">
                    <a:lumMod val="50000"/>
                  </a:schemeClr>
                </a:solidFill>
                <a:latin typeface="Avenir Next LT Pro Demi" panose="020B0704020202020204" pitchFamily="34" charset="0"/>
              </a:rPr>
              <a:t>Part 1 – “initial encounter” – students pour some water on the ground and observe results (10-15 m)</a:t>
            </a:r>
          </a:p>
          <a:p>
            <a:pPr marL="0" indent="0">
              <a:buNone/>
            </a:pPr>
            <a:endParaRPr lang="en-US" dirty="0">
              <a:solidFill>
                <a:schemeClr val="bg1">
                  <a:lumMod val="50000"/>
                </a:schemeClr>
              </a:solidFill>
              <a:latin typeface="Avenir Next LT Pro Demi" panose="020B0704020202020204" pitchFamily="34" charset="0"/>
            </a:endParaRPr>
          </a:p>
          <a:p>
            <a:pPr marL="0" indent="0">
              <a:buNone/>
            </a:pPr>
            <a:r>
              <a:rPr lang="en-US" dirty="0">
                <a:solidFill>
                  <a:schemeClr val="bg1">
                    <a:lumMod val="50000"/>
                  </a:schemeClr>
                </a:solidFill>
                <a:latin typeface="Avenir Next LT Pro Demi" panose="020B0704020202020204" pitchFamily="34" charset="0"/>
              </a:rPr>
              <a:t>Part 2 – students share their observations, learn key terms, and learn about the investigation (45 m)</a:t>
            </a:r>
          </a:p>
          <a:p>
            <a:pPr marL="0" indent="0">
              <a:buNone/>
            </a:pPr>
            <a:endParaRPr lang="en-US" dirty="0">
              <a:solidFill>
                <a:schemeClr val="bg1">
                  <a:lumMod val="50000"/>
                </a:schemeClr>
              </a:solidFill>
              <a:latin typeface="Avenir Next LT Pro Demi" panose="020B0704020202020204" pitchFamily="34" charset="0"/>
            </a:endParaRPr>
          </a:p>
          <a:p>
            <a:pPr marL="0" indent="0">
              <a:buNone/>
            </a:pPr>
            <a:r>
              <a:rPr lang="en-US" dirty="0">
                <a:solidFill>
                  <a:schemeClr val="bg1">
                    <a:lumMod val="50000"/>
                  </a:schemeClr>
                </a:solidFill>
                <a:latin typeface="Avenir Next LT Pro Demi" panose="020B0704020202020204" pitchFamily="34" charset="0"/>
              </a:rPr>
              <a:t>Part 3 – students </a:t>
            </a:r>
            <a:r>
              <a:rPr lang="en-US" u="sng" dirty="0">
                <a:solidFill>
                  <a:schemeClr val="bg1">
                    <a:lumMod val="50000"/>
                  </a:schemeClr>
                </a:solidFill>
                <a:latin typeface="Avenir Next LT Pro Demi" panose="020B0704020202020204" pitchFamily="34" charset="0"/>
              </a:rPr>
              <a:t>conduct</a:t>
            </a:r>
            <a:r>
              <a:rPr lang="en-US" dirty="0">
                <a:solidFill>
                  <a:schemeClr val="bg1">
                    <a:lumMod val="50000"/>
                  </a:schemeClr>
                </a:solidFill>
                <a:latin typeface="Avenir Next LT Pro Demi" panose="020B0704020202020204" pitchFamily="34" charset="0"/>
              </a:rPr>
              <a:t> investigation (this can be led by IslandWood educators if scheduled in advance) (30-45 m)</a:t>
            </a:r>
          </a:p>
        </p:txBody>
      </p:sp>
    </p:spTree>
    <p:extLst>
      <p:ext uri="{BB962C8B-B14F-4D97-AF65-F5344CB8AC3E}">
        <p14:creationId xmlns:p14="http://schemas.microsoft.com/office/powerpoint/2010/main" val="595916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31710-A1FE-C066-712F-DA6C16E622DF}"/>
              </a:ext>
            </a:extLst>
          </p:cNvPr>
          <p:cNvSpPr>
            <a:spLocks noGrp="1"/>
          </p:cNvSpPr>
          <p:nvPr>
            <p:ph type="ctrTitle"/>
          </p:nvPr>
        </p:nvSpPr>
        <p:spPr>
          <a:xfrm>
            <a:off x="1262652" y="1404901"/>
            <a:ext cx="9666696" cy="2509213"/>
          </a:xfrm>
        </p:spPr>
        <p:txBody>
          <a:bodyPr>
            <a:normAutofit/>
          </a:bodyPr>
          <a:lstStyle/>
          <a:p>
            <a:r>
              <a:rPr lang="en-US" sz="6600" b="1"/>
              <a:t>Investigating effects of stormwater</a:t>
            </a:r>
          </a:p>
        </p:txBody>
      </p:sp>
      <p:sp>
        <p:nvSpPr>
          <p:cNvPr id="7" name="TextBox 6">
            <a:extLst>
              <a:ext uri="{FF2B5EF4-FFF2-40B4-BE49-F238E27FC236}">
                <a16:creationId xmlns:a16="http://schemas.microsoft.com/office/drawing/2014/main" id="{D09ECCCD-C476-64E9-ED5A-6741247D6F5C}"/>
              </a:ext>
            </a:extLst>
          </p:cNvPr>
          <p:cNvSpPr txBox="1"/>
          <p:nvPr/>
        </p:nvSpPr>
        <p:spPr>
          <a:xfrm>
            <a:off x="3068697" y="4019315"/>
            <a:ext cx="6452151" cy="523220"/>
          </a:xfrm>
          <a:prstGeom prst="rect">
            <a:avLst/>
          </a:prstGeom>
          <a:noFill/>
        </p:spPr>
        <p:txBody>
          <a:bodyPr wrap="none" rtlCol="0">
            <a:spAutoFit/>
          </a:bodyPr>
          <a:lstStyle/>
          <a:p>
            <a:r>
              <a:rPr lang="en-US" sz="2800">
                <a:solidFill>
                  <a:srgbClr val="00B050"/>
                </a:solidFill>
                <a:hlinkClick r:id="rId3"/>
              </a:rPr>
              <a:t>Community Waters Science Unit: Lesson 2a</a:t>
            </a:r>
            <a:endParaRPr lang="en-US" sz="2800">
              <a:solidFill>
                <a:srgbClr val="00B050"/>
              </a:solidFill>
            </a:endParaRPr>
          </a:p>
        </p:txBody>
      </p:sp>
      <p:sp>
        <p:nvSpPr>
          <p:cNvPr id="3" name="Rectangle 2">
            <a:extLst>
              <a:ext uri="{FF2B5EF4-FFF2-40B4-BE49-F238E27FC236}">
                <a16:creationId xmlns:a16="http://schemas.microsoft.com/office/drawing/2014/main" id="{67DF0619-E15C-6D06-C7EC-C0640B1E937D}"/>
              </a:ext>
            </a:extLst>
          </p:cNvPr>
          <p:cNvSpPr/>
          <p:nvPr/>
        </p:nvSpPr>
        <p:spPr>
          <a:xfrm>
            <a:off x="4660848" y="4623817"/>
            <a:ext cx="2870303" cy="523220"/>
          </a:xfrm>
          <a:prstGeom prst="rect">
            <a:avLst/>
          </a:prstGeom>
          <a:ln w="38100">
            <a:solidFill>
              <a:schemeClr val="bg1">
                <a:lumMod val="50000"/>
              </a:schemeClr>
            </a:solidFill>
          </a:ln>
        </p:spPr>
        <p:txBody>
          <a:bodyPr wrap="square">
            <a:spAutoFit/>
          </a:bodyPr>
          <a:lstStyle/>
          <a:p>
            <a:pPr algn="ctr"/>
            <a:r>
              <a:rPr lang="en-US" sz="2800"/>
              <a:t>Lesson 2a</a:t>
            </a:r>
            <a:endParaRPr lang="en-US" sz="3200">
              <a:latin typeface="Tw Cen MT" panose="020B0602020104020603"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74387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300D6-3BD6-421A-4302-CF7B086A6A92}"/>
              </a:ext>
            </a:extLst>
          </p:cNvPr>
          <p:cNvSpPr>
            <a:spLocks noGrp="1"/>
          </p:cNvSpPr>
          <p:nvPr>
            <p:ph type="title"/>
          </p:nvPr>
        </p:nvSpPr>
        <p:spPr>
          <a:xfrm>
            <a:off x="913775" y="132085"/>
            <a:ext cx="10364451" cy="665997"/>
          </a:xfrm>
        </p:spPr>
        <p:txBody>
          <a:bodyPr/>
          <a:lstStyle/>
          <a:p>
            <a:r>
              <a:rPr lang="en-US"/>
              <a:t>Teacher prep</a:t>
            </a:r>
          </a:p>
        </p:txBody>
      </p:sp>
      <p:sp>
        <p:nvSpPr>
          <p:cNvPr id="4" name="Rectangle 3">
            <a:extLst>
              <a:ext uri="{FF2B5EF4-FFF2-40B4-BE49-F238E27FC236}">
                <a16:creationId xmlns:a16="http://schemas.microsoft.com/office/drawing/2014/main" id="{750A8E26-5ED8-7F5D-027E-ED66BC92710F}"/>
              </a:ext>
            </a:extLst>
          </p:cNvPr>
          <p:cNvSpPr/>
          <p:nvPr/>
        </p:nvSpPr>
        <p:spPr>
          <a:xfrm>
            <a:off x="655470" y="836828"/>
            <a:ext cx="10718799" cy="5801588"/>
          </a:xfrm>
          <a:prstGeom prst="rect">
            <a:avLst/>
          </a:prstGeom>
          <a:ln w="38100">
            <a:solidFill>
              <a:schemeClr val="bg1">
                <a:lumMod val="50000"/>
              </a:schemeClr>
            </a:solidFill>
          </a:ln>
        </p:spPr>
        <p:txBody>
          <a:bodyPr wrap="square" lIns="91440" tIns="45720" rIns="91440" bIns="45720" anchor="t">
            <a:spAutoFit/>
          </a:bodyPr>
          <a:lstStyle/>
          <a:p>
            <a:pPr marL="342900" indent="-342900">
              <a:buFont typeface="Wingdings" panose="05000000000000000000" pitchFamily="2" charset="2"/>
              <a:buChar char="q"/>
            </a:pPr>
            <a:r>
              <a:rPr lang="en-US" sz="2300" dirty="0">
                <a:solidFill>
                  <a:schemeClr val="bg1">
                    <a:lumMod val="50000"/>
                  </a:schemeClr>
                </a:solidFill>
                <a:latin typeface="Avenir Next LT Pro Demi"/>
                <a:hlinkClick r:id="rId2">
                  <a:extLst>
                    <a:ext uri="{A12FA001-AC4F-418D-AE19-62706E023703}">
                      <ahyp:hlinkClr xmlns:ahyp="http://schemas.microsoft.com/office/drawing/2018/hyperlinkcolor" val="tx"/>
                    </a:ext>
                  </a:extLst>
                </a:hlinkClick>
              </a:rPr>
              <a:t>Word Wall cards </a:t>
            </a:r>
            <a:r>
              <a:rPr lang="en-US" sz="2300" dirty="0">
                <a:solidFill>
                  <a:schemeClr val="bg1">
                    <a:lumMod val="50000"/>
                  </a:schemeClr>
                </a:solidFill>
                <a:latin typeface="Avenir Next LT Pro Demi"/>
              </a:rPr>
              <a:t>ready</a:t>
            </a:r>
          </a:p>
          <a:p>
            <a:pPr marL="342900" indent="-342900">
              <a:buFont typeface="Wingdings" panose="05000000000000000000" pitchFamily="2" charset="2"/>
              <a:buChar char="q"/>
            </a:pPr>
            <a:r>
              <a:rPr lang="en-US" sz="2300" dirty="0">
                <a:solidFill>
                  <a:schemeClr val="bg1">
                    <a:lumMod val="50000"/>
                  </a:schemeClr>
                </a:solidFill>
                <a:latin typeface="Avenir Next LT Pro Demi"/>
              </a:rPr>
              <a:t>Watch “</a:t>
            </a:r>
            <a:r>
              <a:rPr lang="en-US" sz="2300" b="1" i="0" dirty="0">
                <a:solidFill>
                  <a:srgbClr val="0F0F0F"/>
                </a:solidFill>
                <a:effectLst/>
                <a:latin typeface="YouTube Sans"/>
                <a:hlinkClick r:id="rId3"/>
              </a:rPr>
              <a:t>Investigating stormwater in your schoolyard</a:t>
            </a:r>
            <a:r>
              <a:rPr lang="en-US" sz="2300" dirty="0">
                <a:solidFill>
                  <a:schemeClr val="bg1">
                    <a:lumMod val="50000"/>
                  </a:schemeClr>
                </a:solidFill>
                <a:latin typeface="Avenir Next LT Pro Demi"/>
              </a:rPr>
              <a:t>” teacher video</a:t>
            </a:r>
          </a:p>
          <a:p>
            <a:pPr marL="342900" indent="-342900">
              <a:buFont typeface="Wingdings" panose="05000000000000000000" pitchFamily="2" charset="2"/>
              <a:buChar char="q"/>
            </a:pPr>
            <a:r>
              <a:rPr lang="en-US" sz="2300" dirty="0">
                <a:solidFill>
                  <a:schemeClr val="bg1">
                    <a:lumMod val="50000"/>
                  </a:schemeClr>
                </a:solidFill>
                <a:latin typeface="Avenir Next LT Pro Demi"/>
              </a:rPr>
              <a:t>Familiarize yourself with schoolgrounds (which you may have done during planning session) and the maps and info in your </a:t>
            </a:r>
            <a:r>
              <a:rPr lang="en-US" sz="2300" dirty="0">
                <a:solidFill>
                  <a:schemeClr val="bg1">
                    <a:lumMod val="50000"/>
                  </a:schemeClr>
                </a:solidFill>
                <a:latin typeface="Avenir Next LT Pro Demi"/>
                <a:hlinkClick r:id="rId4">
                  <a:extLst>
                    <a:ext uri="{A12FA001-AC4F-418D-AE19-62706E023703}">
                      <ahyp:hlinkClr xmlns:ahyp="http://schemas.microsoft.com/office/drawing/2018/hyperlinkcolor" val="tx"/>
                    </a:ext>
                  </a:extLst>
                </a:hlinkClick>
              </a:rPr>
              <a:t>School Guide PPT</a:t>
            </a:r>
            <a:r>
              <a:rPr lang="en-US" sz="2300" dirty="0">
                <a:solidFill>
                  <a:schemeClr val="bg1">
                    <a:lumMod val="50000"/>
                  </a:schemeClr>
                </a:solidFill>
                <a:latin typeface="Avenir Next LT Pro Demi"/>
              </a:rPr>
              <a:t>.</a:t>
            </a:r>
          </a:p>
          <a:p>
            <a:pPr marL="342900" indent="-342900">
              <a:buFont typeface="Wingdings" panose="05000000000000000000" pitchFamily="2" charset="2"/>
              <a:buChar char="q"/>
            </a:pPr>
            <a:r>
              <a:rPr lang="en-US" sz="2300" dirty="0">
                <a:solidFill>
                  <a:schemeClr val="bg1">
                    <a:lumMod val="50000"/>
                  </a:schemeClr>
                </a:solidFill>
                <a:latin typeface="Avenir Next LT Pro Demi"/>
              </a:rPr>
              <a:t>Print off Schoolyard Mapping Worksheet Data Sheet, and digital camera (if using) - 1 of each per group</a:t>
            </a:r>
          </a:p>
          <a:p>
            <a:pPr marL="342900" indent="-342900">
              <a:buFont typeface="Wingdings" panose="05000000000000000000" pitchFamily="2" charset="2"/>
              <a:buChar char="q"/>
            </a:pPr>
            <a:r>
              <a:rPr lang="en-US" sz="2300" dirty="0">
                <a:solidFill>
                  <a:schemeClr val="bg1">
                    <a:lumMod val="50000"/>
                  </a:schemeClr>
                </a:solidFill>
                <a:latin typeface="Avenir Next LT Pro Demi"/>
              </a:rPr>
              <a:t>Fill water bottles and/or rain jars (have lots of water available!)</a:t>
            </a:r>
          </a:p>
          <a:p>
            <a:pPr marL="342900" indent="-342900">
              <a:buFont typeface="Wingdings" panose="05000000000000000000" pitchFamily="2" charset="2"/>
              <a:buChar char="q"/>
            </a:pPr>
            <a:r>
              <a:rPr lang="en-US" sz="2300" dirty="0">
                <a:solidFill>
                  <a:schemeClr val="bg1">
                    <a:lumMod val="50000"/>
                  </a:schemeClr>
                </a:solidFill>
                <a:latin typeface="Avenir Next LT Pro Demi"/>
              </a:rPr>
              <a:t>Determine groups of 4-5 students.</a:t>
            </a:r>
          </a:p>
          <a:p>
            <a:pPr marL="342900" indent="-342900">
              <a:buFont typeface="Wingdings" panose="05000000000000000000" pitchFamily="2" charset="2"/>
              <a:buChar char="q"/>
            </a:pPr>
            <a:r>
              <a:rPr lang="en-US" sz="2300" dirty="0">
                <a:solidFill>
                  <a:schemeClr val="bg1">
                    <a:lumMod val="50000"/>
                  </a:schemeClr>
                </a:solidFill>
                <a:latin typeface="Avenir Next LT Pro Demi"/>
              </a:rPr>
              <a:t>Secure at least 1 other adult to act as support for outside lessons.</a:t>
            </a:r>
          </a:p>
          <a:p>
            <a:pPr marL="342900" indent="-342900">
              <a:buFont typeface="Wingdings" panose="05000000000000000000" pitchFamily="2" charset="2"/>
              <a:buChar char="q"/>
            </a:pPr>
            <a:r>
              <a:rPr lang="en-US" sz="2300" dirty="0">
                <a:solidFill>
                  <a:schemeClr val="bg1">
                    <a:lumMod val="50000"/>
                  </a:schemeClr>
                </a:solidFill>
                <a:latin typeface="Avenir Next LT Pro Demi"/>
              </a:rPr>
              <a:t>Optional: </a:t>
            </a:r>
            <a:r>
              <a:rPr lang="en-US" sz="2300" dirty="0">
                <a:solidFill>
                  <a:schemeClr val="bg1">
                    <a:lumMod val="50000"/>
                  </a:schemeClr>
                </a:solidFill>
                <a:latin typeface="Avenir Next LT Pro Demi"/>
                <a:hlinkClick r:id="rId5"/>
              </a:rPr>
              <a:t>Schedule outdoor investigation (part 3 of L2a) with IslandWood</a:t>
            </a:r>
            <a:r>
              <a:rPr lang="en-US" sz="2300" dirty="0">
                <a:solidFill>
                  <a:schemeClr val="bg1">
                    <a:lumMod val="50000"/>
                  </a:schemeClr>
                </a:solidFill>
                <a:latin typeface="Avenir Next LT Pro Demi"/>
              </a:rPr>
              <a:t>.</a:t>
            </a:r>
          </a:p>
          <a:p>
            <a:pPr marL="342900" indent="-342900">
              <a:buFont typeface="Wingdings" panose="05000000000000000000" pitchFamily="2" charset="2"/>
              <a:buChar char="q"/>
            </a:pPr>
            <a:r>
              <a:rPr lang="en-US" sz="2300" dirty="0">
                <a:solidFill>
                  <a:schemeClr val="bg1">
                    <a:lumMod val="50000"/>
                  </a:schemeClr>
                </a:solidFill>
                <a:latin typeface="Avenir Next LT Pro Demi"/>
              </a:rPr>
              <a:t>Prepare CLASS DATA TABLE (lesson 2b) on paper or online.</a:t>
            </a:r>
          </a:p>
          <a:p>
            <a:pPr marL="285750" indent="-285750">
              <a:buFont typeface="Arial" panose="020B0604020202020204" pitchFamily="34" charset="0"/>
              <a:buChar char="•"/>
            </a:pPr>
            <a:endParaRPr lang="en-US" sz="2000" dirty="0">
              <a:solidFill>
                <a:schemeClr val="bg1">
                  <a:lumMod val="50000"/>
                </a:schemeClr>
              </a:solidFill>
              <a:latin typeface="Avenir Next LT Pro Demi" panose="020B0704020202020204" pitchFamily="34" charset="0"/>
            </a:endParaRPr>
          </a:p>
          <a:p>
            <a:pPr marL="285750" indent="-285750">
              <a:buFont typeface="Arial" panose="020B0604020202020204" pitchFamily="34" charset="0"/>
              <a:buChar char="•"/>
            </a:pPr>
            <a:r>
              <a:rPr lang="en-US" sz="2000" dirty="0">
                <a:solidFill>
                  <a:schemeClr val="bg1">
                    <a:lumMod val="50000"/>
                  </a:schemeClr>
                </a:solidFill>
                <a:latin typeface="Avenir Next LT Pro Demi"/>
              </a:rPr>
              <a:t>Decision points:</a:t>
            </a:r>
          </a:p>
          <a:p>
            <a:pPr marL="742950" lvl="1" indent="-285750">
              <a:buFont typeface="Arial" panose="020B0604020202020204" pitchFamily="34" charset="0"/>
              <a:buChar char="•"/>
            </a:pPr>
            <a:r>
              <a:rPr lang="en-US" sz="2000" dirty="0">
                <a:solidFill>
                  <a:schemeClr val="bg1">
                    <a:lumMod val="50000"/>
                  </a:schemeClr>
                </a:solidFill>
                <a:latin typeface="Avenir Next LT Pro Demi"/>
              </a:rPr>
              <a:t>Consider how you want to break up these lesson parts over multiple days.</a:t>
            </a:r>
          </a:p>
          <a:p>
            <a:pPr marL="742950" lvl="1" indent="-285750">
              <a:buFont typeface="Arial" panose="020B0604020202020204" pitchFamily="34" charset="0"/>
              <a:buChar char="•"/>
            </a:pPr>
            <a:r>
              <a:rPr lang="en-US" sz="2000" dirty="0">
                <a:solidFill>
                  <a:schemeClr val="bg1">
                    <a:lumMod val="50000"/>
                  </a:schemeClr>
                </a:solidFill>
                <a:latin typeface="Avenir Next LT Pro Demi"/>
              </a:rPr>
              <a:t>Decide where to do your investigation.</a:t>
            </a:r>
            <a:endParaRPr lang="en-US" sz="2000" dirty="0">
              <a:solidFill>
                <a:schemeClr val="bg1">
                  <a:lumMod val="50000"/>
                </a:schemeClr>
              </a:solidFill>
              <a:latin typeface="Avenir Next LT Pro Demi" panose="020B0704020202020204" pitchFamily="34" charset="0"/>
            </a:endParaRPr>
          </a:p>
          <a:p>
            <a:pPr marL="742950" lvl="1" indent="-285750">
              <a:buFont typeface="Arial" panose="020B0604020202020204" pitchFamily="34" charset="0"/>
              <a:buChar char="•"/>
            </a:pPr>
            <a:r>
              <a:rPr lang="en-US" sz="2000" dirty="0">
                <a:solidFill>
                  <a:schemeClr val="bg1">
                    <a:lumMod val="50000"/>
                  </a:schemeClr>
                </a:solidFill>
                <a:latin typeface="Avenir Next LT Pro Demi"/>
              </a:rPr>
              <a:t>Do you want support from IslandWood? Reach out to celinas@islandwood.org</a:t>
            </a:r>
            <a:endParaRPr lang="en-US" sz="2000" dirty="0">
              <a:solidFill>
                <a:schemeClr val="bg1">
                  <a:lumMod val="50000"/>
                </a:schemeClr>
              </a:solidFill>
              <a:latin typeface="Avenir Next LT Pro Demi" panose="020B0704020202020204" pitchFamily="34" charset="0"/>
            </a:endParaRPr>
          </a:p>
          <a:p>
            <a:pPr marL="742950" lvl="1" indent="-285750">
              <a:buFont typeface="Arial" panose="020B0604020202020204" pitchFamily="34" charset="0"/>
              <a:buChar char="•"/>
            </a:pPr>
            <a:endParaRPr lang="en-US" dirty="0">
              <a:solidFill>
                <a:schemeClr val="bg1">
                  <a:lumMod val="50000"/>
                </a:schemeClr>
              </a:solidFill>
              <a:latin typeface="Avenir Next LT Pro Demi" panose="020B0704020202020204" pitchFamily="34" charset="0"/>
            </a:endParaRPr>
          </a:p>
        </p:txBody>
      </p:sp>
    </p:spTree>
    <p:extLst>
      <p:ext uri="{BB962C8B-B14F-4D97-AF65-F5344CB8AC3E}">
        <p14:creationId xmlns:p14="http://schemas.microsoft.com/office/powerpoint/2010/main" val="2685726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6BE04CF-56B9-3D2A-3D82-DE4FECD70EFD}"/>
              </a:ext>
            </a:extLst>
          </p:cNvPr>
          <p:cNvSpPr>
            <a:spLocks noGrp="1"/>
          </p:cNvSpPr>
          <p:nvPr>
            <p:ph type="title"/>
          </p:nvPr>
        </p:nvSpPr>
        <p:spPr>
          <a:xfrm>
            <a:off x="2147710" y="186004"/>
            <a:ext cx="8252177" cy="842421"/>
          </a:xfrm>
        </p:spPr>
        <p:txBody>
          <a:bodyPr>
            <a:normAutofit fontScale="90000"/>
          </a:bodyPr>
          <a:lstStyle/>
          <a:p>
            <a:r>
              <a:rPr lang="en-US" sz="4400" b="1"/>
              <a:t>Investigating effects of stormwater at our school</a:t>
            </a:r>
          </a:p>
        </p:txBody>
      </p:sp>
      <p:sp>
        <p:nvSpPr>
          <p:cNvPr id="3" name="TextBox 2">
            <a:extLst>
              <a:ext uri="{FF2B5EF4-FFF2-40B4-BE49-F238E27FC236}">
                <a16:creationId xmlns:a16="http://schemas.microsoft.com/office/drawing/2014/main" id="{CDEB5CCF-968D-99FC-07E4-5CD56962E3E0}"/>
              </a:ext>
            </a:extLst>
          </p:cNvPr>
          <p:cNvSpPr txBox="1"/>
          <p:nvPr/>
        </p:nvSpPr>
        <p:spPr>
          <a:xfrm>
            <a:off x="202474" y="1189736"/>
            <a:ext cx="6355981" cy="5632311"/>
          </a:xfrm>
          <a:prstGeom prst="rect">
            <a:avLst/>
          </a:prstGeom>
          <a:noFill/>
        </p:spPr>
        <p:txBody>
          <a:bodyPr wrap="square">
            <a:spAutoFit/>
          </a:bodyPr>
          <a:lstStyle/>
          <a:p>
            <a:r>
              <a:rPr lang="en-US" sz="4000"/>
              <a:t>Focus Question: What happens when rain falls in our schoolyard?</a:t>
            </a:r>
          </a:p>
          <a:p>
            <a:br>
              <a:rPr lang="en-US" sz="4000"/>
            </a:br>
            <a:r>
              <a:rPr lang="en-US" sz="4000"/>
              <a:t>Learning Target: I can make observations in an investigation to understand what happens when rain falls on various surfaces. </a:t>
            </a:r>
          </a:p>
        </p:txBody>
      </p:sp>
      <p:pic>
        <p:nvPicPr>
          <p:cNvPr id="7" name="Picture 6" descr="A wet sidewalk next to a river&#10;&#10;Description automatically generated with low confidence">
            <a:extLst>
              <a:ext uri="{FF2B5EF4-FFF2-40B4-BE49-F238E27FC236}">
                <a16:creationId xmlns:a16="http://schemas.microsoft.com/office/drawing/2014/main" id="{65CB5AEE-DE12-EB45-8931-73637CFC8305}"/>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631912" y="1446006"/>
            <a:ext cx="5357614" cy="3993097"/>
          </a:xfrm>
          <a:prstGeom prst="rect">
            <a:avLst/>
          </a:prstGeom>
          <a:ln>
            <a:noFill/>
          </a:ln>
          <a:effectLst>
            <a:softEdge rad="112500"/>
          </a:effectLst>
        </p:spPr>
      </p:pic>
    </p:spTree>
    <p:extLst>
      <p:ext uri="{BB962C8B-B14F-4D97-AF65-F5344CB8AC3E}">
        <p14:creationId xmlns:p14="http://schemas.microsoft.com/office/powerpoint/2010/main" val="1607915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4D4DD4CF-9732-4771-98FE-77886DC915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wet sidewalk next to a river&#10;&#10;Description automatically generated with low confidence">
            <a:extLst>
              <a:ext uri="{FF2B5EF4-FFF2-40B4-BE49-F238E27FC236}">
                <a16:creationId xmlns:a16="http://schemas.microsoft.com/office/drawing/2014/main" id="{616051F8-2EDC-9446-D047-F21DBC9CFE58}"/>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2344" r="6406" b="-2"/>
          <a:stretch/>
        </p:blipFill>
        <p:spPr>
          <a:xfrm>
            <a:off x="1" y="10"/>
            <a:ext cx="7479157" cy="6857990"/>
          </a:xfrm>
          <a:prstGeom prst="rect">
            <a:avLst/>
          </a:prstGeom>
        </p:spPr>
      </p:pic>
      <p:sp>
        <p:nvSpPr>
          <p:cNvPr id="17" name="Rectangle 15">
            <a:extLst>
              <a:ext uri="{FF2B5EF4-FFF2-40B4-BE49-F238E27FC236}">
                <a16:creationId xmlns:a16="http://schemas.microsoft.com/office/drawing/2014/main" id="{A2861A9C-C970-4FFE-B67C-222B6F5732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79161" y="-2"/>
            <a:ext cx="81313"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D2FDF82E-EBD8-4EC5-AD10-CD9E70EE85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88EF75E-2CF2-E667-310B-AFA6987D6DDC}"/>
              </a:ext>
            </a:extLst>
          </p:cNvPr>
          <p:cNvSpPr>
            <a:spLocks noGrp="1"/>
          </p:cNvSpPr>
          <p:nvPr>
            <p:ph type="title"/>
          </p:nvPr>
        </p:nvSpPr>
        <p:spPr>
          <a:xfrm>
            <a:off x="8196408" y="640831"/>
            <a:ext cx="3352128" cy="1573863"/>
          </a:xfrm>
        </p:spPr>
        <p:txBody>
          <a:bodyPr vert="horz" lIns="91440" tIns="45720" rIns="91440" bIns="45720" rtlCol="0" anchor="ctr">
            <a:normAutofit/>
          </a:bodyPr>
          <a:lstStyle/>
          <a:p>
            <a:pPr algn="l"/>
            <a:r>
              <a:rPr lang="en-US" dirty="0">
                <a:highlight>
                  <a:srgbClr val="FFF192"/>
                </a:highlight>
              </a:rPr>
              <a:t>Part 1</a:t>
            </a:r>
          </a:p>
        </p:txBody>
      </p:sp>
      <p:sp>
        <p:nvSpPr>
          <p:cNvPr id="6" name="TextBox 5">
            <a:extLst>
              <a:ext uri="{FF2B5EF4-FFF2-40B4-BE49-F238E27FC236}">
                <a16:creationId xmlns:a16="http://schemas.microsoft.com/office/drawing/2014/main" id="{FC5A0766-3A43-4F52-FDEB-89A2E87EC38E}"/>
              </a:ext>
            </a:extLst>
          </p:cNvPr>
          <p:cNvSpPr txBox="1"/>
          <p:nvPr/>
        </p:nvSpPr>
        <p:spPr>
          <a:xfrm>
            <a:off x="8056179" y="1765738"/>
            <a:ext cx="3492357" cy="4482663"/>
          </a:xfrm>
          <a:prstGeom prst="rect">
            <a:avLst/>
          </a:prstGeom>
        </p:spPr>
        <p:txBody>
          <a:bodyPr vert="horz" lIns="91440" tIns="45720" rIns="91440" bIns="45720" rtlCol="0">
            <a:normAutofit/>
          </a:bodyPr>
          <a:lstStyle/>
          <a:p>
            <a:pPr indent="-228600" defTabSz="914400">
              <a:lnSpc>
                <a:spcPct val="120000"/>
              </a:lnSpc>
              <a:spcAft>
                <a:spcPts val="600"/>
              </a:spcAft>
              <a:buClr>
                <a:schemeClr val="tx1"/>
              </a:buClr>
              <a:buFont typeface="Arial" panose="020B0604020202020204" pitchFamily="34" charset="0"/>
              <a:buChar char="•"/>
            </a:pPr>
            <a:r>
              <a:rPr lang="en-US" sz="2400" dirty="0"/>
              <a:t>We will be going outside with water.</a:t>
            </a:r>
          </a:p>
          <a:p>
            <a:pPr indent="-228600" defTabSz="914400">
              <a:lnSpc>
                <a:spcPct val="120000"/>
              </a:lnSpc>
              <a:spcAft>
                <a:spcPts val="600"/>
              </a:spcAft>
              <a:buClr>
                <a:schemeClr val="tx1"/>
              </a:buClr>
              <a:buFont typeface="Arial" panose="020B0604020202020204" pitchFamily="34" charset="0"/>
              <a:buChar char="•"/>
            </a:pPr>
            <a:r>
              <a:rPr lang="en-US" sz="2400" dirty="0"/>
              <a:t>You will pour water on different surfaces outside.</a:t>
            </a:r>
          </a:p>
          <a:p>
            <a:pPr indent="-228600" defTabSz="914400">
              <a:lnSpc>
                <a:spcPct val="120000"/>
              </a:lnSpc>
              <a:spcAft>
                <a:spcPts val="600"/>
              </a:spcAft>
              <a:buClr>
                <a:schemeClr val="tx1"/>
              </a:buClr>
              <a:buFont typeface="Arial" panose="020B0604020202020204" pitchFamily="34" charset="0"/>
              <a:buChar char="•"/>
            </a:pPr>
            <a:r>
              <a:rPr lang="en-US" sz="2400" dirty="0"/>
              <a:t>Observe what happens when the water contacts different surfaces.</a:t>
            </a:r>
          </a:p>
          <a:p>
            <a:pPr indent="-228600" defTabSz="914400">
              <a:lnSpc>
                <a:spcPct val="120000"/>
              </a:lnSpc>
              <a:spcAft>
                <a:spcPts val="600"/>
              </a:spcAft>
              <a:buClr>
                <a:schemeClr val="tx1"/>
              </a:buClr>
              <a:buFont typeface="Arial" panose="020B0604020202020204" pitchFamily="34" charset="0"/>
              <a:buChar char="•"/>
            </a:pPr>
            <a:r>
              <a:rPr lang="en-US" sz="2400" dirty="0"/>
              <a:t>When we come back in, be ready to share!</a:t>
            </a:r>
          </a:p>
        </p:txBody>
      </p:sp>
    </p:spTree>
    <p:extLst>
      <p:ext uri="{BB962C8B-B14F-4D97-AF65-F5344CB8AC3E}">
        <p14:creationId xmlns:p14="http://schemas.microsoft.com/office/powerpoint/2010/main" val="3502658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5" y="0"/>
            <a:ext cx="813206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935"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8F5977-DC0D-4F11-C5C4-171A6C8A1F38}"/>
              </a:ext>
            </a:extLst>
          </p:cNvPr>
          <p:cNvSpPr>
            <a:spLocks noGrp="1"/>
          </p:cNvSpPr>
          <p:nvPr>
            <p:ph type="title"/>
          </p:nvPr>
        </p:nvSpPr>
        <p:spPr>
          <a:xfrm>
            <a:off x="641074" y="1314450"/>
            <a:ext cx="2844002" cy="3680244"/>
          </a:xfrm>
        </p:spPr>
        <p:txBody>
          <a:bodyPr>
            <a:normAutofit/>
          </a:bodyPr>
          <a:lstStyle/>
          <a:p>
            <a:pPr algn="l"/>
            <a:r>
              <a:rPr lang="en-US" sz="3400"/>
              <a:t>Expectations for being outside during science</a:t>
            </a:r>
          </a:p>
        </p:txBody>
      </p:sp>
      <p:pic>
        <p:nvPicPr>
          <p:cNvPr id="13" name="Picture 12">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66700" b="77917"/>
          <a:stretch/>
        </p:blipFill>
        <p:spPr>
          <a:xfrm>
            <a:off x="0" y="0"/>
            <a:ext cx="4059935" cy="1514475"/>
          </a:xfrm>
          <a:prstGeom prst="rect">
            <a:avLst/>
          </a:prstGeom>
        </p:spPr>
      </p:pic>
      <p:pic>
        <p:nvPicPr>
          <p:cNvPr id="15" name="Picture 14">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78750" t="72830" b="14149"/>
          <a:stretch/>
        </p:blipFill>
        <p:spPr>
          <a:xfrm>
            <a:off x="1377059" y="5962903"/>
            <a:ext cx="2590800" cy="892925"/>
          </a:xfrm>
          <a:prstGeom prst="rect">
            <a:avLst/>
          </a:prstGeom>
        </p:spPr>
      </p:pic>
      <p:graphicFrame>
        <p:nvGraphicFramePr>
          <p:cNvPr id="5" name="Content Placeholder 2">
            <a:extLst>
              <a:ext uri="{FF2B5EF4-FFF2-40B4-BE49-F238E27FC236}">
                <a16:creationId xmlns:a16="http://schemas.microsoft.com/office/drawing/2014/main" id="{6201CCE2-7353-5666-5753-BAC4538AF4AD}"/>
              </a:ext>
            </a:extLst>
          </p:cNvPr>
          <p:cNvGraphicFramePr>
            <a:graphicFrameLocks noGrp="1"/>
          </p:cNvGraphicFramePr>
          <p:nvPr>
            <p:ph sz="quarter" idx="13"/>
            <p:extLst>
              <p:ext uri="{D42A27DB-BD31-4B8C-83A1-F6EECF244321}">
                <p14:modId xmlns:p14="http://schemas.microsoft.com/office/powerpoint/2010/main" val="1446926787"/>
              </p:ext>
            </p:extLst>
          </p:nvPr>
        </p:nvGraphicFramePr>
        <p:xfrm>
          <a:off x="4594225" y="889000"/>
          <a:ext cx="6683375" cy="460692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628757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53D8D-B143-8561-3502-8CCE2086E6C8}"/>
              </a:ext>
            </a:extLst>
          </p:cNvPr>
          <p:cNvSpPr>
            <a:spLocks noGrp="1"/>
          </p:cNvSpPr>
          <p:nvPr>
            <p:ph type="title"/>
          </p:nvPr>
        </p:nvSpPr>
        <p:spPr/>
        <p:txBody>
          <a:bodyPr/>
          <a:lstStyle/>
          <a:p>
            <a:r>
              <a:rPr lang="en-US" dirty="0"/>
              <a:t>Back Pocket Questions</a:t>
            </a:r>
          </a:p>
        </p:txBody>
      </p:sp>
      <p:sp>
        <p:nvSpPr>
          <p:cNvPr id="3" name="Content Placeholder 2">
            <a:extLst>
              <a:ext uri="{FF2B5EF4-FFF2-40B4-BE49-F238E27FC236}">
                <a16:creationId xmlns:a16="http://schemas.microsoft.com/office/drawing/2014/main" id="{E90CEB81-9D06-D74D-9A3F-B22DC357C7D5}"/>
              </a:ext>
            </a:extLst>
          </p:cNvPr>
          <p:cNvSpPr>
            <a:spLocks noGrp="1"/>
          </p:cNvSpPr>
          <p:nvPr>
            <p:ph sz="quarter" idx="13"/>
          </p:nvPr>
        </p:nvSpPr>
        <p:spPr/>
        <p:txBody>
          <a:bodyPr/>
          <a:lstStyle/>
          <a:p>
            <a:r>
              <a:rPr lang="en-US" cap="none" dirty="0"/>
              <a:t>Where is the water you poured going to?</a:t>
            </a:r>
          </a:p>
          <a:p>
            <a:r>
              <a:rPr lang="en-US" cap="none" dirty="0"/>
              <a:t>I’m not seeing the water you poured, what happened to it?</a:t>
            </a:r>
          </a:p>
          <a:p>
            <a:r>
              <a:rPr lang="en-US" cap="none" dirty="0"/>
              <a:t>Are you seeing any signs of erosion? What would erosion look like?</a:t>
            </a:r>
          </a:p>
          <a:p>
            <a:r>
              <a:rPr lang="en-US" cap="none" dirty="0"/>
              <a:t>Why do you think the water is doing that?</a:t>
            </a:r>
          </a:p>
          <a:p>
            <a:r>
              <a:rPr lang="en-US" cap="none" dirty="0"/>
              <a:t>Where else could you pour the water to have it do something different?</a:t>
            </a:r>
          </a:p>
          <a:p>
            <a:r>
              <a:rPr lang="en-US" cap="none" dirty="0"/>
              <a:t>Is anything getting carried in the water if it flows downhill?</a:t>
            </a:r>
          </a:p>
        </p:txBody>
      </p:sp>
    </p:spTree>
    <p:extLst>
      <p:ext uri="{BB962C8B-B14F-4D97-AF65-F5344CB8AC3E}">
        <p14:creationId xmlns:p14="http://schemas.microsoft.com/office/powerpoint/2010/main" val="3561981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53D8D-B143-8561-3502-8CCE2086E6C8}"/>
              </a:ext>
            </a:extLst>
          </p:cNvPr>
          <p:cNvSpPr>
            <a:spLocks noGrp="1"/>
          </p:cNvSpPr>
          <p:nvPr>
            <p:ph type="title"/>
          </p:nvPr>
        </p:nvSpPr>
        <p:spPr>
          <a:xfrm>
            <a:off x="913775" y="179398"/>
            <a:ext cx="10364451" cy="1234550"/>
          </a:xfrm>
        </p:spPr>
        <p:txBody>
          <a:bodyPr/>
          <a:lstStyle/>
          <a:p>
            <a:r>
              <a:rPr lang="en-US" dirty="0"/>
              <a:t>TEACHER PREPARATION</a:t>
            </a:r>
          </a:p>
        </p:txBody>
      </p:sp>
      <p:sp>
        <p:nvSpPr>
          <p:cNvPr id="3" name="Content Placeholder 2">
            <a:extLst>
              <a:ext uri="{FF2B5EF4-FFF2-40B4-BE49-F238E27FC236}">
                <a16:creationId xmlns:a16="http://schemas.microsoft.com/office/drawing/2014/main" id="{E90CEB81-9D06-D74D-9A3F-B22DC357C7D5}"/>
              </a:ext>
            </a:extLst>
          </p:cNvPr>
          <p:cNvSpPr>
            <a:spLocks noGrp="1"/>
          </p:cNvSpPr>
          <p:nvPr>
            <p:ph sz="quarter" idx="13"/>
          </p:nvPr>
        </p:nvSpPr>
        <p:spPr>
          <a:xfrm>
            <a:off x="422994" y="1320957"/>
            <a:ext cx="10363826" cy="5051428"/>
          </a:xfrm>
        </p:spPr>
        <p:txBody>
          <a:bodyPr vert="horz" lIns="91440" tIns="45720" rIns="91440" bIns="45720" rtlCol="0" anchor="t">
            <a:normAutofit/>
          </a:bodyPr>
          <a:lstStyle/>
          <a:p>
            <a:r>
              <a:rPr lang="en-US" sz="2200" cap="none" dirty="0"/>
              <a:t>Remind students of the water pouring they did outside.</a:t>
            </a:r>
          </a:p>
          <a:p>
            <a:pPr>
              <a:buClr>
                <a:srgbClr val="000000"/>
              </a:buClr>
            </a:pPr>
            <a:r>
              <a:rPr lang="en-US" sz="2200" cap="none" dirty="0"/>
              <a:t>Show your school's Mapping your Schoolyard worksheet with your document camera (found in your </a:t>
            </a:r>
            <a:r>
              <a:rPr lang="en-US" sz="2200" cap="none" dirty="0">
                <a:hlinkClick r:id="rId2"/>
              </a:rPr>
              <a:t>school specific manual</a:t>
            </a:r>
            <a:r>
              <a:rPr lang="en-US" sz="2200" cap="none" dirty="0"/>
              <a:t>)</a:t>
            </a:r>
          </a:p>
          <a:p>
            <a:pPr>
              <a:buClr>
                <a:srgbClr val="000000"/>
              </a:buClr>
            </a:pPr>
            <a:r>
              <a:rPr lang="en-US" sz="2200" cap="none" dirty="0"/>
              <a:t>Discuss what students see, orient the map with them, and show them where they were on the map during pouring.</a:t>
            </a:r>
          </a:p>
          <a:p>
            <a:pPr>
              <a:buClr>
                <a:srgbClr val="000000"/>
              </a:buClr>
            </a:pPr>
            <a:r>
              <a:rPr lang="en-US" sz="2200" cap="none" dirty="0"/>
              <a:t>Have students share out loud the locations they poured water and show where some of them are on the map.</a:t>
            </a:r>
          </a:p>
          <a:p>
            <a:pPr>
              <a:buClr>
                <a:srgbClr val="000000"/>
              </a:buClr>
            </a:pPr>
            <a:r>
              <a:rPr lang="en-US" sz="2200" cap="none" dirty="0"/>
              <a:t>Add </a:t>
            </a:r>
            <a:r>
              <a:rPr lang="en-US" sz="2200" b="1" cap="none" dirty="0"/>
              <a:t>erosion </a:t>
            </a:r>
            <a:r>
              <a:rPr lang="en-US" sz="2200" cap="none" dirty="0"/>
              <a:t>and </a:t>
            </a:r>
            <a:r>
              <a:rPr lang="en-US" sz="2200" b="1" cap="none" dirty="0"/>
              <a:t>groundwater </a:t>
            </a:r>
            <a:r>
              <a:rPr lang="en-US" sz="2200" cap="none" dirty="0"/>
              <a:t>to your Word Wall Cards</a:t>
            </a:r>
          </a:p>
          <a:p>
            <a:pPr marL="0" indent="0">
              <a:buClr>
                <a:srgbClr val="000000"/>
              </a:buClr>
              <a:buNone/>
            </a:pPr>
            <a:r>
              <a:rPr lang="en-US" sz="2200" b="1" cap="none" dirty="0"/>
              <a:t>Decision point</a:t>
            </a:r>
            <a:endParaRPr lang="en-US" sz="2200" cap="none" dirty="0"/>
          </a:p>
          <a:p>
            <a:r>
              <a:rPr lang="en-US" sz="2200" cap="none" dirty="0"/>
              <a:t>How do you want students to discuss the questions on slide 11?</a:t>
            </a:r>
            <a:endParaRPr lang="en-US" sz="2200" b="1" cap="none" dirty="0"/>
          </a:p>
        </p:txBody>
      </p:sp>
    </p:spTree>
    <p:extLst>
      <p:ext uri="{BB962C8B-B14F-4D97-AF65-F5344CB8AC3E}">
        <p14:creationId xmlns:p14="http://schemas.microsoft.com/office/powerpoint/2010/main" val="28948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D2C08-2844-C555-D355-6D3EEBD0B7C6}"/>
              </a:ext>
            </a:extLst>
          </p:cNvPr>
          <p:cNvSpPr>
            <a:spLocks noGrp="1"/>
          </p:cNvSpPr>
          <p:nvPr>
            <p:ph type="title"/>
          </p:nvPr>
        </p:nvSpPr>
        <p:spPr>
          <a:xfrm>
            <a:off x="972952" y="-27869"/>
            <a:ext cx="10364451" cy="1596177"/>
          </a:xfrm>
        </p:spPr>
        <p:txBody>
          <a:bodyPr/>
          <a:lstStyle/>
          <a:p>
            <a:r>
              <a:rPr lang="en-US" dirty="0">
                <a:highlight>
                  <a:srgbClr val="FFF192"/>
                </a:highlight>
              </a:rPr>
              <a:t>Part 2</a:t>
            </a:r>
          </a:p>
        </p:txBody>
      </p:sp>
      <p:pic>
        <p:nvPicPr>
          <p:cNvPr id="5" name="Picture 4">
            <a:extLst>
              <a:ext uri="{FF2B5EF4-FFF2-40B4-BE49-F238E27FC236}">
                <a16:creationId xmlns:a16="http://schemas.microsoft.com/office/drawing/2014/main" id="{A82E123B-EA10-1222-CD86-653A9AC6BB4E}"/>
              </a:ext>
            </a:extLst>
          </p:cNvPr>
          <p:cNvPicPr>
            <a:picLocks noChangeAspect="1"/>
          </p:cNvPicPr>
          <p:nvPr/>
        </p:nvPicPr>
        <p:blipFill>
          <a:blip r:embed="rId2"/>
          <a:stretch>
            <a:fillRect/>
          </a:stretch>
        </p:blipFill>
        <p:spPr>
          <a:xfrm>
            <a:off x="722983" y="1331825"/>
            <a:ext cx="10864387" cy="5289691"/>
          </a:xfrm>
          <a:prstGeom prst="rect">
            <a:avLst/>
          </a:prstGeom>
          <a:ln>
            <a:noFill/>
          </a:ln>
          <a:effectLst>
            <a:softEdge rad="112500"/>
          </a:effectLst>
        </p:spPr>
      </p:pic>
    </p:spTree>
    <p:extLst>
      <p:ext uri="{BB962C8B-B14F-4D97-AF65-F5344CB8AC3E}">
        <p14:creationId xmlns:p14="http://schemas.microsoft.com/office/powerpoint/2010/main" val="320310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F709F-CF81-A65D-F909-CF7CB5CEF783}"/>
              </a:ext>
            </a:extLst>
          </p:cNvPr>
          <p:cNvSpPr>
            <a:spLocks noGrp="1"/>
          </p:cNvSpPr>
          <p:nvPr>
            <p:ph type="title"/>
          </p:nvPr>
        </p:nvSpPr>
        <p:spPr>
          <a:xfrm>
            <a:off x="914018" y="400906"/>
            <a:ext cx="10364451" cy="1157059"/>
          </a:xfrm>
        </p:spPr>
        <p:txBody>
          <a:bodyPr/>
          <a:lstStyle/>
          <a:p>
            <a:r>
              <a:rPr lang="en-US"/>
              <a:t>discussion</a:t>
            </a:r>
          </a:p>
        </p:txBody>
      </p:sp>
      <p:pic>
        <p:nvPicPr>
          <p:cNvPr id="4" name="Picture 3" descr="Math Strategy-Turn and Talk – Murphy's Methods">
            <a:extLst>
              <a:ext uri="{FF2B5EF4-FFF2-40B4-BE49-F238E27FC236}">
                <a16:creationId xmlns:a16="http://schemas.microsoft.com/office/drawing/2014/main" id="{FBC16AE7-2BFA-45F5-0F12-945CEC0458F9}"/>
              </a:ext>
            </a:extLst>
          </p:cNvPr>
          <p:cNvPicPr>
            <a:picLocks noChangeAspect="1"/>
          </p:cNvPicPr>
          <p:nvPr/>
        </p:nvPicPr>
        <p:blipFill>
          <a:blip r:embed="rId2"/>
          <a:stretch>
            <a:fillRect/>
          </a:stretch>
        </p:blipFill>
        <p:spPr>
          <a:xfrm>
            <a:off x="7960204" y="4344491"/>
            <a:ext cx="3208546" cy="2394986"/>
          </a:xfrm>
          <a:prstGeom prst="rect">
            <a:avLst/>
          </a:prstGeom>
          <a:ln w="28575">
            <a:solidFill>
              <a:schemeClr val="accent4"/>
            </a:solidFill>
          </a:ln>
        </p:spPr>
      </p:pic>
      <p:sp>
        <p:nvSpPr>
          <p:cNvPr id="5" name="TextBox 4">
            <a:extLst>
              <a:ext uri="{FF2B5EF4-FFF2-40B4-BE49-F238E27FC236}">
                <a16:creationId xmlns:a16="http://schemas.microsoft.com/office/drawing/2014/main" id="{C357AE2E-0411-F712-87E9-2EF3EC78E2FC}"/>
              </a:ext>
            </a:extLst>
          </p:cNvPr>
          <p:cNvSpPr txBox="1"/>
          <p:nvPr/>
        </p:nvSpPr>
        <p:spPr>
          <a:xfrm>
            <a:off x="910525" y="1285067"/>
            <a:ext cx="9990755" cy="2492990"/>
          </a:xfrm>
          <a:prstGeom prst="rect">
            <a:avLst/>
          </a:prstGeom>
          <a:noFill/>
          <a:ln w="28575">
            <a:solidFill>
              <a:schemeClr val="accent3">
                <a:lumMod val="7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600" dirty="0"/>
              <a:t>When you poured water outside, what did it look like when runoff was happening?</a:t>
            </a:r>
          </a:p>
          <a:p>
            <a:pPr marL="285750" indent="-285750">
              <a:buFont typeface="Arial"/>
              <a:buChar char="•"/>
            </a:pPr>
            <a:r>
              <a:rPr lang="en-US" sz="2600" dirty="0"/>
              <a:t>Did the water flow faster in some areas than in others?</a:t>
            </a:r>
          </a:p>
          <a:p>
            <a:pPr marL="285750" indent="-285750">
              <a:buFont typeface="Arial"/>
              <a:buChar char="•"/>
            </a:pPr>
            <a:r>
              <a:rPr lang="en-US" sz="2600" dirty="0"/>
              <a:t>If the ground is flat and hard like concrete, what happens to the water?</a:t>
            </a:r>
          </a:p>
          <a:p>
            <a:pPr marL="285750" indent="-285750">
              <a:buFont typeface="Arial"/>
              <a:buChar char="•"/>
            </a:pPr>
            <a:r>
              <a:rPr lang="en-US" sz="2600" dirty="0"/>
              <a:t>What did it look like when water was soaking into the groundwater?</a:t>
            </a:r>
          </a:p>
          <a:p>
            <a:pPr marL="285750" indent="-285750">
              <a:buFont typeface="Arial"/>
              <a:buChar char="•"/>
            </a:pPr>
            <a:r>
              <a:rPr lang="en-US" sz="2600" dirty="0"/>
              <a:t>Did you see any erosion when you were pouring your water?</a:t>
            </a:r>
          </a:p>
        </p:txBody>
      </p:sp>
      <p:sp>
        <p:nvSpPr>
          <p:cNvPr id="6" name="TextBox 5">
            <a:extLst>
              <a:ext uri="{FF2B5EF4-FFF2-40B4-BE49-F238E27FC236}">
                <a16:creationId xmlns:a16="http://schemas.microsoft.com/office/drawing/2014/main" id="{0D815EFF-E0E6-4B39-02DC-0C4415FC44AA}"/>
              </a:ext>
            </a:extLst>
          </p:cNvPr>
          <p:cNvSpPr txBox="1"/>
          <p:nvPr/>
        </p:nvSpPr>
        <p:spPr>
          <a:xfrm>
            <a:off x="1505704" y="4999279"/>
            <a:ext cx="5869443" cy="1384995"/>
          </a:xfrm>
          <a:prstGeom prst="rect">
            <a:avLst/>
          </a:prstGeom>
          <a:noFill/>
          <a:ln w="28575">
            <a:solidFill>
              <a:schemeClr val="accent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Where could rain run off the ground, cause erosion, or soak into the groundwater?</a:t>
            </a:r>
          </a:p>
        </p:txBody>
      </p:sp>
    </p:spTree>
    <p:extLst>
      <p:ext uri="{BB962C8B-B14F-4D97-AF65-F5344CB8AC3E}">
        <p14:creationId xmlns:p14="http://schemas.microsoft.com/office/powerpoint/2010/main" val="2152025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53D8D-B143-8561-3502-8CCE2086E6C8}"/>
              </a:ext>
            </a:extLst>
          </p:cNvPr>
          <p:cNvSpPr>
            <a:spLocks noGrp="1"/>
          </p:cNvSpPr>
          <p:nvPr>
            <p:ph type="title"/>
          </p:nvPr>
        </p:nvSpPr>
        <p:spPr>
          <a:xfrm>
            <a:off x="913775" y="179398"/>
            <a:ext cx="10364451" cy="1234550"/>
          </a:xfrm>
        </p:spPr>
        <p:txBody>
          <a:bodyPr/>
          <a:lstStyle/>
          <a:p>
            <a:r>
              <a:rPr lang="en-US" dirty="0"/>
              <a:t>TEACHER PREPARATION for Investigation</a:t>
            </a:r>
          </a:p>
        </p:txBody>
      </p:sp>
      <p:sp>
        <p:nvSpPr>
          <p:cNvPr id="3" name="Content Placeholder 2">
            <a:extLst>
              <a:ext uri="{FF2B5EF4-FFF2-40B4-BE49-F238E27FC236}">
                <a16:creationId xmlns:a16="http://schemas.microsoft.com/office/drawing/2014/main" id="{E90CEB81-9D06-D74D-9A3F-B22DC357C7D5}"/>
              </a:ext>
            </a:extLst>
          </p:cNvPr>
          <p:cNvSpPr>
            <a:spLocks noGrp="1"/>
          </p:cNvSpPr>
          <p:nvPr>
            <p:ph sz="quarter" idx="13"/>
          </p:nvPr>
        </p:nvSpPr>
        <p:spPr>
          <a:xfrm>
            <a:off x="422994" y="1320957"/>
            <a:ext cx="10363826" cy="5051428"/>
          </a:xfrm>
        </p:spPr>
        <p:txBody>
          <a:bodyPr vert="horz" lIns="91440" tIns="45720" rIns="91440" bIns="45720" rtlCol="0" anchor="t">
            <a:normAutofit lnSpcReduction="10000"/>
          </a:bodyPr>
          <a:lstStyle/>
          <a:p>
            <a:r>
              <a:rPr lang="en-US" sz="2400" cap="none" dirty="0"/>
              <a:t>Fill out an example row under the document camera as you demonstrate the procedure.</a:t>
            </a:r>
            <a:endParaRPr lang="en-US" sz="2400" cap="none"/>
          </a:p>
          <a:p>
            <a:pPr lvl="1">
              <a:buClr>
                <a:srgbClr val="000000"/>
              </a:buClr>
              <a:buFont typeface="Courier New" panose="020B0604020202020204" pitchFamily="34" charset="0"/>
              <a:buChar char="o"/>
            </a:pPr>
            <a:r>
              <a:rPr lang="en-US" sz="2400" cap="none" dirty="0"/>
              <a:t>Use an empty tub (no dirt) with a slope created by some books for your demonstration</a:t>
            </a:r>
          </a:p>
          <a:p>
            <a:pPr lvl="1">
              <a:buClr>
                <a:srgbClr val="000000"/>
              </a:buClr>
              <a:buFont typeface="Courier New" panose="020B0604020202020204" pitchFamily="34" charset="0"/>
              <a:buChar char="o"/>
            </a:pPr>
            <a:r>
              <a:rPr lang="en-US" sz="2400" cap="none" dirty="0"/>
              <a:t>Have students help describe what you see and its slope</a:t>
            </a:r>
          </a:p>
          <a:p>
            <a:pPr lvl="1">
              <a:buClr>
                <a:srgbClr val="000000"/>
              </a:buClr>
              <a:buFont typeface="Courier New" panose="020B0604020202020204" pitchFamily="34" charset="0"/>
              <a:buChar char="o"/>
            </a:pPr>
            <a:r>
              <a:rPr lang="en-US" sz="2400" cap="none" dirty="0"/>
              <a:t>Project schoolyard map and mark location of your classroom</a:t>
            </a:r>
          </a:p>
          <a:p>
            <a:pPr lvl="1">
              <a:buClr>
                <a:srgbClr val="000000"/>
              </a:buClr>
              <a:buFont typeface="Courier New" panose="020B0604020202020204" pitchFamily="34" charset="0"/>
              <a:buChar char="o"/>
            </a:pPr>
            <a:r>
              <a:rPr lang="en-US" sz="2400" cap="none" dirty="0"/>
              <a:t>Use the rainwater jar to "rain" on the tub and ask for help describing what happens to the water and filling in the row</a:t>
            </a:r>
          </a:p>
          <a:p>
            <a:pPr>
              <a:buClr>
                <a:srgbClr val="000000"/>
              </a:buClr>
            </a:pPr>
            <a:r>
              <a:rPr lang="en-US" sz="2400" cap="none" dirty="0"/>
              <a:t>For map task (slide 15), prompt students that they will be marking locations on their map. They will be able to work on this task after they have completed the investigation procedure for all locations.</a:t>
            </a:r>
          </a:p>
        </p:txBody>
      </p:sp>
    </p:spTree>
    <p:extLst>
      <p:ext uri="{BB962C8B-B14F-4D97-AF65-F5344CB8AC3E}">
        <p14:creationId xmlns:p14="http://schemas.microsoft.com/office/powerpoint/2010/main" val="3530843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BF9F4-CB9C-5A0A-0DAA-7C2C729711FA}"/>
              </a:ext>
            </a:extLst>
          </p:cNvPr>
          <p:cNvSpPr>
            <a:spLocks noGrp="1"/>
          </p:cNvSpPr>
          <p:nvPr>
            <p:ph type="title"/>
          </p:nvPr>
        </p:nvSpPr>
        <p:spPr>
          <a:xfrm>
            <a:off x="655470" y="434617"/>
            <a:ext cx="10364451" cy="926504"/>
          </a:xfrm>
        </p:spPr>
        <p:txBody>
          <a:bodyPr/>
          <a:lstStyle/>
          <a:p>
            <a:r>
              <a:rPr lang="en-US" dirty="0"/>
              <a:t>Planning an investigation</a:t>
            </a:r>
            <a:endParaRPr lang="en-US"/>
          </a:p>
        </p:txBody>
      </p:sp>
      <p:sp>
        <p:nvSpPr>
          <p:cNvPr id="3" name="Content Placeholder 2">
            <a:extLst>
              <a:ext uri="{FF2B5EF4-FFF2-40B4-BE49-F238E27FC236}">
                <a16:creationId xmlns:a16="http://schemas.microsoft.com/office/drawing/2014/main" id="{78AAB9DB-6FCF-9CF2-0528-494D212FF4E7}"/>
              </a:ext>
            </a:extLst>
          </p:cNvPr>
          <p:cNvSpPr>
            <a:spLocks noGrp="1"/>
          </p:cNvSpPr>
          <p:nvPr>
            <p:ph sz="quarter" idx="13"/>
          </p:nvPr>
        </p:nvSpPr>
        <p:spPr>
          <a:xfrm>
            <a:off x="655469" y="1501770"/>
            <a:ext cx="8245991" cy="3424107"/>
          </a:xfrm>
        </p:spPr>
        <p:txBody>
          <a:bodyPr vert="horz" lIns="91440" tIns="45720" rIns="91440" bIns="45720" rtlCol="0" anchor="t">
            <a:normAutofit/>
          </a:bodyPr>
          <a:lstStyle/>
          <a:p>
            <a:pPr marL="0" indent="0">
              <a:buNone/>
            </a:pPr>
            <a:r>
              <a:rPr lang="en-US" sz="2400" dirty="0"/>
              <a:t>Investigation question: What happens when rain falls on different sloped surfaces in our schoolyard?</a:t>
            </a:r>
          </a:p>
          <a:p>
            <a:endParaRPr lang="en-US" dirty="0"/>
          </a:p>
        </p:txBody>
      </p:sp>
      <p:sp>
        <p:nvSpPr>
          <p:cNvPr id="4" name="Rounded Rectangle 11">
            <a:extLst>
              <a:ext uri="{FF2B5EF4-FFF2-40B4-BE49-F238E27FC236}">
                <a16:creationId xmlns:a16="http://schemas.microsoft.com/office/drawing/2014/main" id="{DF493CB6-EA32-92DF-80BE-56BEA199CD37}"/>
              </a:ext>
            </a:extLst>
          </p:cNvPr>
          <p:cNvSpPr/>
          <p:nvPr/>
        </p:nvSpPr>
        <p:spPr>
          <a:xfrm>
            <a:off x="8898904" y="1221784"/>
            <a:ext cx="2853560" cy="5466973"/>
          </a:xfrm>
          <a:prstGeom prst="roundRect">
            <a:avLst/>
          </a:prstGeom>
          <a:solidFill>
            <a:schemeClr val="accent3">
              <a:lumMod val="50000"/>
            </a:schemeClr>
          </a:solidFill>
          <a:ln w="41275" cap="rnd" cmpd="sng">
            <a:solidFill>
              <a:schemeClr val="accent3">
                <a:lumMod val="50000"/>
              </a:schemeClr>
            </a:solidFill>
            <a:prstDash val="lgDash"/>
            <a:extLst>
              <a:ext uri="{C807C97D-BFC1-408E-A445-0C87EB9F89A2}">
                <ask:lineSketchStyleProps xmlns:ask="http://schemas.microsoft.com/office/drawing/2018/sketchyshapes" sd="1219033472">
                  <a:custGeom>
                    <a:avLst/>
                    <a:gdLst>
                      <a:gd name="connsiteX0" fmla="*/ 0 w 4035973"/>
                      <a:gd name="connsiteY0" fmla="*/ 182183 h 1093076"/>
                      <a:gd name="connsiteX1" fmla="*/ 182183 w 4035973"/>
                      <a:gd name="connsiteY1" fmla="*/ 0 h 1093076"/>
                      <a:gd name="connsiteX2" fmla="*/ 3853790 w 4035973"/>
                      <a:gd name="connsiteY2" fmla="*/ 0 h 1093076"/>
                      <a:gd name="connsiteX3" fmla="*/ 4035973 w 4035973"/>
                      <a:gd name="connsiteY3" fmla="*/ 182183 h 1093076"/>
                      <a:gd name="connsiteX4" fmla="*/ 4035973 w 4035973"/>
                      <a:gd name="connsiteY4" fmla="*/ 910893 h 1093076"/>
                      <a:gd name="connsiteX5" fmla="*/ 3853790 w 4035973"/>
                      <a:gd name="connsiteY5" fmla="*/ 1093076 h 1093076"/>
                      <a:gd name="connsiteX6" fmla="*/ 182183 w 4035973"/>
                      <a:gd name="connsiteY6" fmla="*/ 1093076 h 1093076"/>
                      <a:gd name="connsiteX7" fmla="*/ 0 w 4035973"/>
                      <a:gd name="connsiteY7" fmla="*/ 910893 h 1093076"/>
                      <a:gd name="connsiteX8" fmla="*/ 0 w 4035973"/>
                      <a:gd name="connsiteY8" fmla="*/ 182183 h 1093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35973" h="1093076" fill="none" extrusionOk="0">
                        <a:moveTo>
                          <a:pt x="0" y="182183"/>
                        </a:moveTo>
                        <a:cubicBezTo>
                          <a:pt x="-15568" y="79048"/>
                          <a:pt x="88497" y="5669"/>
                          <a:pt x="182183" y="0"/>
                        </a:cubicBezTo>
                        <a:cubicBezTo>
                          <a:pt x="914468" y="130954"/>
                          <a:pt x="2540797" y="43574"/>
                          <a:pt x="3853790" y="0"/>
                        </a:cubicBezTo>
                        <a:cubicBezTo>
                          <a:pt x="3964960" y="16255"/>
                          <a:pt x="4038736" y="84951"/>
                          <a:pt x="4035973" y="182183"/>
                        </a:cubicBezTo>
                        <a:cubicBezTo>
                          <a:pt x="4054068" y="295518"/>
                          <a:pt x="4079112" y="742537"/>
                          <a:pt x="4035973" y="910893"/>
                        </a:cubicBezTo>
                        <a:cubicBezTo>
                          <a:pt x="4017040" y="1014619"/>
                          <a:pt x="3941784" y="1084366"/>
                          <a:pt x="3853790" y="1093076"/>
                        </a:cubicBezTo>
                        <a:cubicBezTo>
                          <a:pt x="2406133" y="1248273"/>
                          <a:pt x="1995657" y="1256096"/>
                          <a:pt x="182183" y="1093076"/>
                        </a:cubicBezTo>
                        <a:cubicBezTo>
                          <a:pt x="82736" y="1077243"/>
                          <a:pt x="-3490" y="1013548"/>
                          <a:pt x="0" y="910893"/>
                        </a:cubicBezTo>
                        <a:cubicBezTo>
                          <a:pt x="44031" y="781843"/>
                          <a:pt x="15306" y="526900"/>
                          <a:pt x="0" y="182183"/>
                        </a:cubicBezTo>
                        <a:close/>
                      </a:path>
                      <a:path w="4035973" h="1093076" stroke="0" extrusionOk="0">
                        <a:moveTo>
                          <a:pt x="0" y="182183"/>
                        </a:moveTo>
                        <a:cubicBezTo>
                          <a:pt x="-13206" y="73420"/>
                          <a:pt x="62836" y="7030"/>
                          <a:pt x="182183" y="0"/>
                        </a:cubicBezTo>
                        <a:cubicBezTo>
                          <a:pt x="1834354" y="132882"/>
                          <a:pt x="2706689" y="-84951"/>
                          <a:pt x="3853790" y="0"/>
                        </a:cubicBezTo>
                        <a:cubicBezTo>
                          <a:pt x="3941538" y="12567"/>
                          <a:pt x="4033340" y="96122"/>
                          <a:pt x="4035973" y="182183"/>
                        </a:cubicBezTo>
                        <a:cubicBezTo>
                          <a:pt x="4036336" y="374430"/>
                          <a:pt x="3996528" y="831153"/>
                          <a:pt x="4035973" y="910893"/>
                        </a:cubicBezTo>
                        <a:cubicBezTo>
                          <a:pt x="4048106" y="1012949"/>
                          <a:pt x="3962306" y="1076820"/>
                          <a:pt x="3853790" y="1093076"/>
                        </a:cubicBezTo>
                        <a:cubicBezTo>
                          <a:pt x="2953877" y="1180715"/>
                          <a:pt x="627994" y="1020397"/>
                          <a:pt x="182183" y="1093076"/>
                        </a:cubicBezTo>
                        <a:cubicBezTo>
                          <a:pt x="80062" y="1078733"/>
                          <a:pt x="-11566" y="1027584"/>
                          <a:pt x="0" y="910893"/>
                        </a:cubicBezTo>
                        <a:cubicBezTo>
                          <a:pt x="63345" y="673449"/>
                          <a:pt x="-55417" y="357753"/>
                          <a:pt x="0" y="182183"/>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latin typeface="Tw Cen MT" panose="020B0602020104020603" pitchFamily="34" charset="77"/>
                <a:ea typeface="Calibri" panose="020F0502020204030204" pitchFamily="34" charset="0"/>
                <a:cs typeface="Times New Roman" panose="02020603050405020304" pitchFamily="18" charset="0"/>
              </a:rPr>
              <a:t>GROUP ROLES </a:t>
            </a:r>
          </a:p>
          <a:p>
            <a:pPr algn="ctr"/>
            <a:r>
              <a:rPr lang="en-US" sz="2400">
                <a:latin typeface="Tw Cen MT" panose="020B0602020104020603" pitchFamily="34" charset="77"/>
                <a:ea typeface="Calibri" panose="020F0502020204030204" pitchFamily="34" charset="0"/>
                <a:cs typeface="Times New Roman" panose="02020603050405020304" pitchFamily="18" charset="0"/>
              </a:rPr>
              <a:t>(take turns!)</a:t>
            </a:r>
          </a:p>
          <a:p>
            <a:r>
              <a:rPr lang="en-US" sz="2400">
                <a:latin typeface="Tw Cen MT" panose="020B0602020104020603" pitchFamily="34" charset="77"/>
                <a:ea typeface="Calibri" panose="020F0502020204030204" pitchFamily="34" charset="0"/>
                <a:cs typeface="Times New Roman" panose="02020603050405020304" pitchFamily="18" charset="0"/>
              </a:rPr>
              <a:t>RECORDER – fills in row on data sheet</a:t>
            </a:r>
          </a:p>
          <a:p>
            <a:r>
              <a:rPr lang="en-US" sz="2400">
                <a:latin typeface="Tw Cen MT" panose="020B0602020104020603" pitchFamily="34" charset="77"/>
                <a:ea typeface="Calibri" panose="020F0502020204030204" pitchFamily="34" charset="0"/>
                <a:cs typeface="Times New Roman" panose="02020603050405020304" pitchFamily="18" charset="0"/>
              </a:rPr>
              <a:t>MAPPER – records number of location on group map</a:t>
            </a:r>
          </a:p>
          <a:p>
            <a:r>
              <a:rPr lang="en-US" sz="2400">
                <a:latin typeface="Tw Cen MT" panose="020B0602020104020603" pitchFamily="34" charset="77"/>
                <a:ea typeface="Calibri" panose="020F0502020204030204" pitchFamily="34" charset="0"/>
                <a:cs typeface="Times New Roman" panose="02020603050405020304" pitchFamily="18" charset="0"/>
              </a:rPr>
              <a:t>DRAWER OR PHOTOGRAHER – record before and after images</a:t>
            </a:r>
          </a:p>
          <a:p>
            <a:r>
              <a:rPr lang="en-US" sz="2400">
                <a:latin typeface="Tw Cen MT" panose="020B0602020104020603" pitchFamily="34" charset="77"/>
                <a:ea typeface="Calibri" panose="020F0502020204030204" pitchFamily="34" charset="0"/>
                <a:cs typeface="Times New Roman" panose="02020603050405020304" pitchFamily="18" charset="0"/>
              </a:rPr>
              <a:t>WATER SHAKER – shakes water onto ground</a:t>
            </a:r>
            <a:endParaRPr lang="en-US">
              <a:latin typeface="Tw Cen MT" panose="020B0602020104020603" pitchFamily="34" charset="77"/>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63436412-11BB-62CE-AF44-B1AC9172DD72}"/>
              </a:ext>
            </a:extLst>
          </p:cNvPr>
          <p:cNvSpPr txBox="1"/>
          <p:nvPr/>
        </p:nvSpPr>
        <p:spPr>
          <a:xfrm>
            <a:off x="1163375" y="2925305"/>
            <a:ext cx="7384897" cy="3416320"/>
          </a:xfrm>
          <a:prstGeom prst="rect">
            <a:avLst/>
          </a:prstGeom>
          <a:noFill/>
        </p:spPr>
        <p:txBody>
          <a:bodyPr wrap="square" lIns="91440" tIns="45720" rIns="91440" bIns="45720" anchor="t">
            <a:spAutoFit/>
          </a:bodyPr>
          <a:lstStyle/>
          <a:p>
            <a:r>
              <a:rPr lang="en-US" sz="2400" dirty="0"/>
              <a:t>What sort of surfaces do we want to investigate? (</a:t>
            </a:r>
            <a:r>
              <a:rPr lang="en-US" sz="2400" b="1" dirty="0"/>
              <a:t>changed variable)</a:t>
            </a:r>
            <a:endParaRPr lang="en-US" sz="2400" dirty="0"/>
          </a:p>
          <a:p>
            <a:endParaRPr lang="en-US" sz="2400" b="1" dirty="0"/>
          </a:p>
          <a:p>
            <a:r>
              <a:rPr lang="en-US" sz="2400" dirty="0"/>
              <a:t>What should we be looking for that will help us think about whether runoff, erosion, and/or soaking into groundwater is happening? (</a:t>
            </a:r>
            <a:r>
              <a:rPr lang="en-US" sz="2400" b="1" dirty="0"/>
              <a:t>measured variable)</a:t>
            </a:r>
          </a:p>
          <a:p>
            <a:endParaRPr lang="en-US" sz="2400" b="1" dirty="0"/>
          </a:p>
          <a:p>
            <a:r>
              <a:rPr lang="en-US" sz="2400" dirty="0"/>
              <a:t>We want the slope to be about the same for everyone. (</a:t>
            </a:r>
            <a:r>
              <a:rPr lang="en-US" sz="2400" b="1" dirty="0"/>
              <a:t>controlled variable)</a:t>
            </a:r>
          </a:p>
        </p:txBody>
      </p:sp>
    </p:spTree>
    <p:extLst>
      <p:ext uri="{BB962C8B-B14F-4D97-AF65-F5344CB8AC3E}">
        <p14:creationId xmlns:p14="http://schemas.microsoft.com/office/powerpoint/2010/main" val="1489469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2187175-05B6-39B6-D0FD-1175B54C2CD1}"/>
              </a:ext>
            </a:extLst>
          </p:cNvPr>
          <p:cNvPicPr>
            <a:picLocks noChangeAspect="1"/>
          </p:cNvPicPr>
          <p:nvPr/>
        </p:nvPicPr>
        <p:blipFill>
          <a:blip r:embed="rId2"/>
          <a:stretch>
            <a:fillRect/>
          </a:stretch>
        </p:blipFill>
        <p:spPr>
          <a:xfrm>
            <a:off x="0" y="-8112"/>
            <a:ext cx="8179636" cy="6858000"/>
          </a:xfrm>
          <a:prstGeom prst="rect">
            <a:avLst/>
          </a:prstGeom>
        </p:spPr>
      </p:pic>
      <p:grpSp>
        <p:nvGrpSpPr>
          <p:cNvPr id="6" name="Group 5">
            <a:extLst>
              <a:ext uri="{FF2B5EF4-FFF2-40B4-BE49-F238E27FC236}">
                <a16:creationId xmlns:a16="http://schemas.microsoft.com/office/drawing/2014/main" id="{5A41EE53-1FA8-E152-77A3-32E0427EA72E}"/>
              </a:ext>
            </a:extLst>
          </p:cNvPr>
          <p:cNvGrpSpPr/>
          <p:nvPr/>
        </p:nvGrpSpPr>
        <p:grpSpPr>
          <a:xfrm>
            <a:off x="3285482" y="5107723"/>
            <a:ext cx="2465776" cy="1718584"/>
            <a:chOff x="0" y="79715"/>
            <a:chExt cx="6263640" cy="1286634"/>
          </a:xfrm>
        </p:grpSpPr>
        <p:sp>
          <p:nvSpPr>
            <p:cNvPr id="7" name="Rectangle: Rounded Corners 6">
              <a:extLst>
                <a:ext uri="{FF2B5EF4-FFF2-40B4-BE49-F238E27FC236}">
                  <a16:creationId xmlns:a16="http://schemas.microsoft.com/office/drawing/2014/main" id="{5D7E55D6-90FE-3865-1006-1787738C06E9}"/>
                </a:ext>
              </a:extLst>
            </p:cNvPr>
            <p:cNvSpPr/>
            <p:nvPr/>
          </p:nvSpPr>
          <p:spPr>
            <a:xfrm>
              <a:off x="0" y="79715"/>
              <a:ext cx="6263640" cy="1286634"/>
            </a:xfrm>
            <a:prstGeom prst="roundRect">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en-US"/>
            </a:p>
          </p:txBody>
        </p:sp>
        <p:sp>
          <p:nvSpPr>
            <p:cNvPr id="8" name="Rectangle: Rounded Corners 4">
              <a:extLst>
                <a:ext uri="{FF2B5EF4-FFF2-40B4-BE49-F238E27FC236}">
                  <a16:creationId xmlns:a16="http://schemas.microsoft.com/office/drawing/2014/main" id="{369C9EBD-0858-F2F6-79CE-9095052F7537}"/>
                </a:ext>
              </a:extLst>
            </p:cNvPr>
            <p:cNvSpPr txBox="1"/>
            <p:nvPr/>
          </p:nvSpPr>
          <p:spPr>
            <a:xfrm>
              <a:off x="92810" y="139784"/>
              <a:ext cx="6138023" cy="11610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defTabSz="1022350">
                <a:lnSpc>
                  <a:spcPct val="90000"/>
                </a:lnSpc>
                <a:spcBef>
                  <a:spcPct val="0"/>
                </a:spcBef>
                <a:spcAft>
                  <a:spcPct val="35000"/>
                </a:spcAft>
              </a:pPr>
              <a:r>
                <a:rPr lang="en-US" sz="2100" dirty="0"/>
                <a:t>5. Shake a rainwater jar from </a:t>
              </a:r>
              <a:r>
                <a:rPr lang="en-US" sz="2100" u="sng" dirty="0"/>
                <a:t>waist height in the same location </a:t>
              </a:r>
              <a:r>
                <a:rPr lang="en-US" sz="2100" dirty="0"/>
                <a:t>until 1000 mL has been released.</a:t>
              </a:r>
              <a:endParaRPr lang="en-US" sz="2100" kern="1200" dirty="0"/>
            </a:p>
          </p:txBody>
        </p:sp>
      </p:grpSp>
      <p:grpSp>
        <p:nvGrpSpPr>
          <p:cNvPr id="9" name="Group 8">
            <a:extLst>
              <a:ext uri="{FF2B5EF4-FFF2-40B4-BE49-F238E27FC236}">
                <a16:creationId xmlns:a16="http://schemas.microsoft.com/office/drawing/2014/main" id="{70299E9A-F3A2-729D-207E-4D8086D8958F}"/>
              </a:ext>
            </a:extLst>
          </p:cNvPr>
          <p:cNvGrpSpPr/>
          <p:nvPr/>
        </p:nvGrpSpPr>
        <p:grpSpPr>
          <a:xfrm>
            <a:off x="1552251" y="3429000"/>
            <a:ext cx="1681659" cy="2597120"/>
            <a:chOff x="0" y="1432589"/>
            <a:chExt cx="6263640" cy="1286634"/>
          </a:xfrm>
        </p:grpSpPr>
        <p:sp>
          <p:nvSpPr>
            <p:cNvPr id="10" name="Rectangle: Rounded Corners 9">
              <a:extLst>
                <a:ext uri="{FF2B5EF4-FFF2-40B4-BE49-F238E27FC236}">
                  <a16:creationId xmlns:a16="http://schemas.microsoft.com/office/drawing/2014/main" id="{43ED1544-6BEF-F425-7B7D-49E688E61415}"/>
                </a:ext>
              </a:extLst>
            </p:cNvPr>
            <p:cNvSpPr/>
            <p:nvPr/>
          </p:nvSpPr>
          <p:spPr>
            <a:xfrm>
              <a:off x="0" y="1432589"/>
              <a:ext cx="6263640" cy="1286634"/>
            </a:xfrm>
            <a:prstGeom prst="roundRect">
              <a:avLst/>
            </a:prstGeom>
          </p:spPr>
          <p:style>
            <a:lnRef idx="2">
              <a:schemeClr val="lt1">
                <a:hueOff val="0"/>
                <a:satOff val="0"/>
                <a:lumOff val="0"/>
                <a:alphaOff val="0"/>
              </a:schemeClr>
            </a:lnRef>
            <a:fillRef idx="1">
              <a:schemeClr val="accent5">
                <a:hueOff val="-2252848"/>
                <a:satOff val="-5806"/>
                <a:lumOff val="-3922"/>
                <a:alphaOff val="0"/>
              </a:schemeClr>
            </a:fillRef>
            <a:effectRef idx="0">
              <a:schemeClr val="accent5">
                <a:hueOff val="-2252848"/>
                <a:satOff val="-5806"/>
                <a:lumOff val="-3922"/>
                <a:alphaOff val="0"/>
              </a:schemeClr>
            </a:effectRef>
            <a:fontRef idx="minor">
              <a:schemeClr val="lt1"/>
            </a:fontRef>
          </p:style>
          <p:txBody>
            <a:bodyPr/>
            <a:lstStyle/>
            <a:p>
              <a:endParaRPr lang="en-US"/>
            </a:p>
          </p:txBody>
        </p:sp>
        <p:sp>
          <p:nvSpPr>
            <p:cNvPr id="11" name="Rectangle: Rounded Corners 4">
              <a:extLst>
                <a:ext uri="{FF2B5EF4-FFF2-40B4-BE49-F238E27FC236}">
                  <a16:creationId xmlns:a16="http://schemas.microsoft.com/office/drawing/2014/main" id="{43402638-33D1-5F39-6DBA-8FEF749FA190}"/>
                </a:ext>
              </a:extLst>
            </p:cNvPr>
            <p:cNvSpPr txBox="1"/>
            <p:nvPr/>
          </p:nvSpPr>
          <p:spPr>
            <a:xfrm>
              <a:off x="106243" y="1528924"/>
              <a:ext cx="6138026" cy="11610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defTabSz="1022350">
                <a:lnSpc>
                  <a:spcPct val="90000"/>
                </a:lnSpc>
                <a:spcBef>
                  <a:spcPct val="0"/>
                </a:spcBef>
                <a:spcAft>
                  <a:spcPct val="35000"/>
                </a:spcAft>
              </a:pPr>
              <a:r>
                <a:rPr lang="en-US" sz="2000" dirty="0"/>
                <a:t>3. Find a surface that matches one of these rows with the amount of slope we have agreed on.</a:t>
              </a:r>
              <a:endParaRPr lang="en-US" sz="2000" kern="1200" dirty="0"/>
            </a:p>
          </p:txBody>
        </p:sp>
      </p:grpSp>
      <p:grpSp>
        <p:nvGrpSpPr>
          <p:cNvPr id="12" name="Group 11">
            <a:extLst>
              <a:ext uri="{FF2B5EF4-FFF2-40B4-BE49-F238E27FC236}">
                <a16:creationId xmlns:a16="http://schemas.microsoft.com/office/drawing/2014/main" id="{966488EE-EEE9-484A-9B52-B4DA19B3ACFF}"/>
              </a:ext>
            </a:extLst>
          </p:cNvPr>
          <p:cNvGrpSpPr/>
          <p:nvPr/>
        </p:nvGrpSpPr>
        <p:grpSpPr>
          <a:xfrm>
            <a:off x="7534128" y="440306"/>
            <a:ext cx="4129336" cy="500210"/>
            <a:chOff x="0" y="4138338"/>
            <a:chExt cx="6263640" cy="1286634"/>
          </a:xfrm>
        </p:grpSpPr>
        <p:sp>
          <p:nvSpPr>
            <p:cNvPr id="13" name="Rectangle: Rounded Corners 12">
              <a:extLst>
                <a:ext uri="{FF2B5EF4-FFF2-40B4-BE49-F238E27FC236}">
                  <a16:creationId xmlns:a16="http://schemas.microsoft.com/office/drawing/2014/main" id="{6C7F152F-B89B-7818-BB05-3D76E4A89AED}"/>
                </a:ext>
              </a:extLst>
            </p:cNvPr>
            <p:cNvSpPr/>
            <p:nvPr/>
          </p:nvSpPr>
          <p:spPr>
            <a:xfrm>
              <a:off x="0" y="4138338"/>
              <a:ext cx="6263640" cy="1286634"/>
            </a:xfrm>
            <a:prstGeom prst="roundRect">
              <a:avLst/>
            </a:pr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a:lstStyle/>
            <a:p>
              <a:endParaRPr lang="en-US"/>
            </a:p>
          </p:txBody>
        </p:sp>
        <p:sp>
          <p:nvSpPr>
            <p:cNvPr id="14" name="Rectangle: Rounded Corners 4">
              <a:extLst>
                <a:ext uri="{FF2B5EF4-FFF2-40B4-BE49-F238E27FC236}">
                  <a16:creationId xmlns:a16="http://schemas.microsoft.com/office/drawing/2014/main" id="{C7C0957A-3845-8BC4-BCB5-FC7588D4A02D}"/>
                </a:ext>
              </a:extLst>
            </p:cNvPr>
            <p:cNvSpPr txBox="1"/>
            <p:nvPr/>
          </p:nvSpPr>
          <p:spPr>
            <a:xfrm>
              <a:off x="125616" y="4204837"/>
              <a:ext cx="6138024" cy="11610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457200" indent="-457200" defTabSz="1022350">
                <a:lnSpc>
                  <a:spcPct val="90000"/>
                </a:lnSpc>
                <a:spcBef>
                  <a:spcPct val="0"/>
                </a:spcBef>
                <a:spcAft>
                  <a:spcPct val="35000"/>
                </a:spcAft>
                <a:buAutoNum type="arabicPeriod"/>
              </a:pPr>
              <a:r>
                <a:rPr lang="en-US" sz="2300" dirty="0"/>
                <a:t>Fill </a:t>
              </a:r>
              <a:r>
                <a:rPr lang="en-US" sz="2300" kern="1200" dirty="0"/>
                <a:t>out this top part first!</a:t>
              </a:r>
              <a:r>
                <a:rPr lang="en-US" sz="2300" dirty="0"/>
                <a:t> </a:t>
              </a:r>
              <a:endParaRPr lang="en-US" dirty="0"/>
            </a:p>
          </p:txBody>
        </p:sp>
      </p:grpSp>
      <p:grpSp>
        <p:nvGrpSpPr>
          <p:cNvPr id="15" name="Group 14">
            <a:extLst>
              <a:ext uri="{FF2B5EF4-FFF2-40B4-BE49-F238E27FC236}">
                <a16:creationId xmlns:a16="http://schemas.microsoft.com/office/drawing/2014/main" id="{B0B72C84-5EF2-090A-D293-81FB60A64737}"/>
              </a:ext>
            </a:extLst>
          </p:cNvPr>
          <p:cNvGrpSpPr/>
          <p:nvPr/>
        </p:nvGrpSpPr>
        <p:grpSpPr>
          <a:xfrm>
            <a:off x="3202861" y="2976898"/>
            <a:ext cx="1892479" cy="1903901"/>
            <a:chOff x="0" y="2785464"/>
            <a:chExt cx="6263640" cy="1286634"/>
          </a:xfrm>
        </p:grpSpPr>
        <p:sp>
          <p:nvSpPr>
            <p:cNvPr id="16" name="Rectangle: Rounded Corners 15">
              <a:extLst>
                <a:ext uri="{FF2B5EF4-FFF2-40B4-BE49-F238E27FC236}">
                  <a16:creationId xmlns:a16="http://schemas.microsoft.com/office/drawing/2014/main" id="{8D6D77D6-0C3A-C151-B848-EF392CC7D408}"/>
                </a:ext>
              </a:extLst>
            </p:cNvPr>
            <p:cNvSpPr/>
            <p:nvPr/>
          </p:nvSpPr>
          <p:spPr>
            <a:xfrm>
              <a:off x="0" y="2785464"/>
              <a:ext cx="6263640" cy="1286634"/>
            </a:xfrm>
            <a:prstGeom prst="roundRect">
              <a:avLst/>
            </a:prstGeom>
          </p:spPr>
          <p:style>
            <a:lnRef idx="2">
              <a:schemeClr val="lt1">
                <a:hueOff val="0"/>
                <a:satOff val="0"/>
                <a:lumOff val="0"/>
                <a:alphaOff val="0"/>
              </a:schemeClr>
            </a:lnRef>
            <a:fillRef idx="1">
              <a:schemeClr val="accent5">
                <a:hueOff val="-4505695"/>
                <a:satOff val="-11613"/>
                <a:lumOff val="-7843"/>
                <a:alphaOff val="0"/>
              </a:schemeClr>
            </a:fillRef>
            <a:effectRef idx="0">
              <a:schemeClr val="accent5">
                <a:hueOff val="-4505695"/>
                <a:satOff val="-11613"/>
                <a:lumOff val="-7843"/>
                <a:alphaOff val="0"/>
              </a:schemeClr>
            </a:effectRef>
            <a:fontRef idx="minor">
              <a:schemeClr val="lt1"/>
            </a:fontRef>
          </p:style>
          <p:txBody>
            <a:bodyPr/>
            <a:lstStyle/>
            <a:p>
              <a:endParaRPr lang="en-US"/>
            </a:p>
          </p:txBody>
        </p:sp>
        <p:sp>
          <p:nvSpPr>
            <p:cNvPr id="17" name="Rectangle: Rounded Corners 4">
              <a:extLst>
                <a:ext uri="{FF2B5EF4-FFF2-40B4-BE49-F238E27FC236}">
                  <a16:creationId xmlns:a16="http://schemas.microsoft.com/office/drawing/2014/main" id="{74F3D604-3D42-CB05-13C8-FFC8A60DD4A4}"/>
                </a:ext>
              </a:extLst>
            </p:cNvPr>
            <p:cNvSpPr txBox="1"/>
            <p:nvPr/>
          </p:nvSpPr>
          <p:spPr>
            <a:xfrm>
              <a:off x="62808" y="2848272"/>
              <a:ext cx="6138024" cy="11610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defTabSz="1022350">
                <a:lnSpc>
                  <a:spcPct val="90000"/>
                </a:lnSpc>
                <a:spcBef>
                  <a:spcPct val="0"/>
                </a:spcBef>
                <a:spcAft>
                  <a:spcPct val="35000"/>
                </a:spcAft>
              </a:pPr>
              <a:r>
                <a:rPr lang="en-US" sz="2000" dirty="0"/>
                <a:t>4. Describe the surface before pouring water, note what kinds of plants are present.</a:t>
              </a:r>
              <a:endParaRPr lang="en-US" sz="2000" kern="1200" dirty="0"/>
            </a:p>
          </p:txBody>
        </p:sp>
      </p:grpSp>
      <p:sp>
        <p:nvSpPr>
          <p:cNvPr id="4" name="Rectangle: Rounded Corners 3">
            <a:extLst>
              <a:ext uri="{FF2B5EF4-FFF2-40B4-BE49-F238E27FC236}">
                <a16:creationId xmlns:a16="http://schemas.microsoft.com/office/drawing/2014/main" id="{251C3B79-7B09-331A-0B12-097A2B154CEF}"/>
              </a:ext>
            </a:extLst>
          </p:cNvPr>
          <p:cNvSpPr/>
          <p:nvPr/>
        </p:nvSpPr>
        <p:spPr>
          <a:xfrm>
            <a:off x="7616941" y="4727560"/>
            <a:ext cx="2285999" cy="1226949"/>
          </a:xfrm>
          <a:prstGeom prst="round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6. Check all boxes that you observed.</a:t>
            </a:r>
          </a:p>
        </p:txBody>
      </p:sp>
      <p:sp>
        <p:nvSpPr>
          <p:cNvPr id="18" name="Rectangle: Rounded Corners 17">
            <a:extLst>
              <a:ext uri="{FF2B5EF4-FFF2-40B4-BE49-F238E27FC236}">
                <a16:creationId xmlns:a16="http://schemas.microsoft.com/office/drawing/2014/main" id="{CAD8D28E-3A21-FAD4-6BE0-5F966725AAF4}"/>
              </a:ext>
            </a:extLst>
          </p:cNvPr>
          <p:cNvSpPr/>
          <p:nvPr/>
        </p:nvSpPr>
        <p:spPr>
          <a:xfrm>
            <a:off x="94442" y="4072339"/>
            <a:ext cx="1343186" cy="1485254"/>
          </a:xfrm>
          <a:prstGeom prst="roundRect">
            <a:avLst/>
          </a:prstGeom>
          <a:solidFill>
            <a:schemeClr val="accent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aseline="0" dirty="0">
                <a:solidFill>
                  <a:srgbClr val="FFFFFF"/>
                </a:solidFill>
                <a:latin typeface="Tw Cen MT"/>
              </a:rPr>
              <a:t>2. Record</a:t>
            </a:r>
            <a:r>
              <a:rPr lang="en-US" dirty="0">
                <a:solidFill>
                  <a:srgbClr val="FFFFFF"/>
                </a:solidFill>
                <a:latin typeface="Tw Cen MT"/>
              </a:rPr>
              <a:t> this</a:t>
            </a:r>
            <a:r>
              <a:rPr lang="en-US" baseline="0" dirty="0">
                <a:solidFill>
                  <a:srgbClr val="FFFFFF"/>
                </a:solidFill>
                <a:latin typeface="Tw Cen MT"/>
              </a:rPr>
              <a:t> </a:t>
            </a:r>
            <a:r>
              <a:rPr lang="en-US" dirty="0">
                <a:solidFill>
                  <a:srgbClr val="FFFFFF"/>
                </a:solidFill>
                <a:latin typeface="Tw Cen MT"/>
              </a:rPr>
              <a:t>number on your</a:t>
            </a:r>
            <a:r>
              <a:rPr lang="en-US" baseline="0" dirty="0">
                <a:solidFill>
                  <a:srgbClr val="FFFFFF"/>
                </a:solidFill>
                <a:latin typeface="Tw Cen MT"/>
              </a:rPr>
              <a:t> map.</a:t>
            </a:r>
            <a:r>
              <a:rPr lang="en-US" dirty="0">
                <a:latin typeface="Tw Cen MT"/>
                <a:ea typeface="Tw Cen MT"/>
                <a:cs typeface="Tw Cen MT"/>
              </a:rPr>
              <a:t>​</a:t>
            </a:r>
            <a:endParaRPr lang="en-US" dirty="0"/>
          </a:p>
        </p:txBody>
      </p:sp>
      <p:sp>
        <p:nvSpPr>
          <p:cNvPr id="20" name="Rectangle: Rounded Corners 19">
            <a:extLst>
              <a:ext uri="{FF2B5EF4-FFF2-40B4-BE49-F238E27FC236}">
                <a16:creationId xmlns:a16="http://schemas.microsoft.com/office/drawing/2014/main" id="{FE214FC4-F245-FD83-F8A2-CC9BEE21B9E3}"/>
              </a:ext>
            </a:extLst>
          </p:cNvPr>
          <p:cNvSpPr/>
          <p:nvPr/>
        </p:nvSpPr>
        <p:spPr>
          <a:xfrm>
            <a:off x="10121374" y="3535290"/>
            <a:ext cx="1614406" cy="2428066"/>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t>7. Repeat steps 2 – 6 with a different surface from a new row.</a:t>
            </a:r>
          </a:p>
        </p:txBody>
      </p:sp>
    </p:spTree>
    <p:extLst>
      <p:ext uri="{BB962C8B-B14F-4D97-AF65-F5344CB8AC3E}">
        <p14:creationId xmlns:p14="http://schemas.microsoft.com/office/powerpoint/2010/main" val="10107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53D8D-B143-8561-3502-8CCE2086E6C8}"/>
              </a:ext>
            </a:extLst>
          </p:cNvPr>
          <p:cNvSpPr>
            <a:spLocks noGrp="1"/>
          </p:cNvSpPr>
          <p:nvPr>
            <p:ph type="title"/>
          </p:nvPr>
        </p:nvSpPr>
        <p:spPr>
          <a:xfrm>
            <a:off x="913775" y="179398"/>
            <a:ext cx="10364451" cy="1234550"/>
          </a:xfrm>
        </p:spPr>
        <p:txBody>
          <a:bodyPr/>
          <a:lstStyle/>
          <a:p>
            <a:r>
              <a:rPr lang="en-US" dirty="0"/>
              <a:t>Additional map tasks</a:t>
            </a:r>
          </a:p>
        </p:txBody>
      </p:sp>
      <p:sp>
        <p:nvSpPr>
          <p:cNvPr id="3" name="Content Placeholder 2">
            <a:extLst>
              <a:ext uri="{FF2B5EF4-FFF2-40B4-BE49-F238E27FC236}">
                <a16:creationId xmlns:a16="http://schemas.microsoft.com/office/drawing/2014/main" id="{E90CEB81-9D06-D74D-9A3F-B22DC357C7D5}"/>
              </a:ext>
            </a:extLst>
          </p:cNvPr>
          <p:cNvSpPr>
            <a:spLocks noGrp="1"/>
          </p:cNvSpPr>
          <p:nvPr>
            <p:ph sz="quarter" idx="13"/>
          </p:nvPr>
        </p:nvSpPr>
        <p:spPr>
          <a:xfrm>
            <a:off x="422994" y="1320957"/>
            <a:ext cx="10363826" cy="5051428"/>
          </a:xfrm>
        </p:spPr>
        <p:txBody>
          <a:bodyPr vert="horz" lIns="91440" tIns="45720" rIns="91440" bIns="45720" rtlCol="0" anchor="t">
            <a:normAutofit/>
          </a:bodyPr>
          <a:lstStyle/>
          <a:p>
            <a:r>
              <a:rPr lang="en-US" sz="2800" cap="none" dirty="0"/>
              <a:t>You will have a chance to mark locations on your map where you find drains that rain might go into and any locations where runoff, erosion, or puddles happen in the schoolyard during big storms.</a:t>
            </a:r>
          </a:p>
        </p:txBody>
      </p:sp>
      <p:pic>
        <p:nvPicPr>
          <p:cNvPr id="4" name="Picture 3" descr="A black and white picture of a sign&#10;&#10;Description automatically generated">
            <a:extLst>
              <a:ext uri="{FF2B5EF4-FFF2-40B4-BE49-F238E27FC236}">
                <a16:creationId xmlns:a16="http://schemas.microsoft.com/office/drawing/2014/main" id="{82499561-4586-D3CB-0459-8C083C508BB0}"/>
              </a:ext>
            </a:extLst>
          </p:cNvPr>
          <p:cNvPicPr>
            <a:picLocks noChangeAspect="1"/>
          </p:cNvPicPr>
          <p:nvPr/>
        </p:nvPicPr>
        <p:blipFill>
          <a:blip r:embed="rId2"/>
          <a:stretch>
            <a:fillRect/>
          </a:stretch>
        </p:blipFill>
        <p:spPr>
          <a:xfrm>
            <a:off x="2641599" y="3090950"/>
            <a:ext cx="7236755" cy="1820761"/>
          </a:xfrm>
          <a:prstGeom prst="rect">
            <a:avLst/>
          </a:prstGeom>
        </p:spPr>
      </p:pic>
      <p:sp>
        <p:nvSpPr>
          <p:cNvPr id="6" name="Rectangle: Rounded Corners 5">
            <a:extLst>
              <a:ext uri="{FF2B5EF4-FFF2-40B4-BE49-F238E27FC236}">
                <a16:creationId xmlns:a16="http://schemas.microsoft.com/office/drawing/2014/main" id="{DCBDBC7D-B091-AFB2-D660-046A0C1F4FD5}"/>
              </a:ext>
            </a:extLst>
          </p:cNvPr>
          <p:cNvSpPr/>
          <p:nvPr/>
        </p:nvSpPr>
        <p:spPr>
          <a:xfrm>
            <a:off x="4726984" y="5114441"/>
            <a:ext cx="2725118" cy="1175288"/>
          </a:xfrm>
          <a:prstGeom prst="round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Refer to this map key to mark your locations on your map.</a:t>
            </a:r>
          </a:p>
        </p:txBody>
      </p:sp>
    </p:spTree>
    <p:extLst>
      <p:ext uri="{BB962C8B-B14F-4D97-AF65-F5344CB8AC3E}">
        <p14:creationId xmlns:p14="http://schemas.microsoft.com/office/powerpoint/2010/main" val="3038611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2FB80-BB7D-162C-DBBC-F817B3FF3306}"/>
              </a:ext>
            </a:extLst>
          </p:cNvPr>
          <p:cNvSpPr>
            <a:spLocks noGrp="1"/>
          </p:cNvSpPr>
          <p:nvPr>
            <p:ph type="title"/>
          </p:nvPr>
        </p:nvSpPr>
        <p:spPr/>
        <p:txBody>
          <a:bodyPr/>
          <a:lstStyle/>
          <a:p>
            <a:r>
              <a:rPr lang="en-US" dirty="0">
                <a:highlight>
                  <a:srgbClr val="FFF192"/>
                </a:highlight>
              </a:rPr>
              <a:t>Part 3 </a:t>
            </a:r>
            <a:r>
              <a:rPr lang="en-US" dirty="0"/>
              <a:t>– Conduct the investigation!</a:t>
            </a:r>
          </a:p>
        </p:txBody>
      </p:sp>
      <p:sp>
        <p:nvSpPr>
          <p:cNvPr id="4" name="Rectangle 3">
            <a:extLst>
              <a:ext uri="{FF2B5EF4-FFF2-40B4-BE49-F238E27FC236}">
                <a16:creationId xmlns:a16="http://schemas.microsoft.com/office/drawing/2014/main" id="{3802C65B-C11B-342E-250F-344AE1EBCAF9}"/>
              </a:ext>
            </a:extLst>
          </p:cNvPr>
          <p:cNvSpPr/>
          <p:nvPr/>
        </p:nvSpPr>
        <p:spPr>
          <a:xfrm>
            <a:off x="2930885" y="2214694"/>
            <a:ext cx="6330230" cy="2554545"/>
          </a:xfrm>
          <a:prstGeom prst="rect">
            <a:avLst/>
          </a:prstGeom>
          <a:ln w="38100">
            <a:solidFill>
              <a:schemeClr val="bg1">
                <a:lumMod val="50000"/>
              </a:schemeClr>
            </a:solidFill>
          </a:ln>
        </p:spPr>
        <p:txBody>
          <a:bodyPr wrap="square">
            <a:spAutoFit/>
          </a:bodyPr>
          <a:lstStyle/>
          <a:p>
            <a:r>
              <a:rPr lang="en-US" sz="4000"/>
              <a:t>Reminders:</a:t>
            </a:r>
          </a:p>
          <a:p>
            <a:pPr marL="457200" indent="-457200">
              <a:buFont typeface="Wingdings" panose="05000000000000000000" pitchFamily="2" charset="2"/>
              <a:buChar char="ü"/>
            </a:pPr>
            <a:r>
              <a:rPr lang="en-US" sz="4000">
                <a:latin typeface="Tw Cen MT" panose="020B0602020104020603" pitchFamily="34" charset="77"/>
                <a:ea typeface="Calibri" panose="020F0502020204030204" pitchFamily="34" charset="0"/>
                <a:cs typeface="Times New Roman" panose="02020603050405020304" pitchFamily="18" charset="0"/>
              </a:rPr>
              <a:t>Stay in your group</a:t>
            </a:r>
          </a:p>
          <a:p>
            <a:pPr marL="457200" indent="-457200">
              <a:buFont typeface="Wingdings" panose="05000000000000000000" pitchFamily="2" charset="2"/>
              <a:buChar char="ü"/>
            </a:pPr>
            <a:r>
              <a:rPr lang="en-US" sz="4000">
                <a:latin typeface="Tw Cen MT" panose="020B0602020104020603" pitchFamily="34" charset="77"/>
                <a:ea typeface="Calibri" panose="020F0502020204030204" pitchFamily="34" charset="0"/>
                <a:cs typeface="Times New Roman" panose="02020603050405020304" pitchFamily="18" charset="0"/>
              </a:rPr>
              <a:t>Listen for directions</a:t>
            </a:r>
          </a:p>
          <a:p>
            <a:pPr marL="457200" indent="-457200">
              <a:buFont typeface="Wingdings" panose="05000000000000000000" pitchFamily="2" charset="2"/>
              <a:buChar char="ü"/>
            </a:pPr>
            <a:r>
              <a:rPr lang="en-US" sz="4000">
                <a:latin typeface="Tw Cen MT" panose="020B0602020104020603" pitchFamily="34" charset="77"/>
                <a:ea typeface="Calibri" panose="020F0502020204030204" pitchFamily="34" charset="0"/>
                <a:cs typeface="Times New Roman" panose="02020603050405020304" pitchFamily="18" charset="0"/>
              </a:rPr>
              <a:t>Stay focused on our task</a:t>
            </a:r>
            <a:endParaRPr lang="en-US" sz="4400">
              <a:latin typeface="Tw Cen MT" panose="020B0602020104020603"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42996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06123D1-4C06-19E3-27FB-90793780FC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9466CE-34CA-CE29-1445-8BACC3B8AA7E}"/>
              </a:ext>
            </a:extLst>
          </p:cNvPr>
          <p:cNvSpPr>
            <a:spLocks noGrp="1"/>
          </p:cNvSpPr>
          <p:nvPr>
            <p:ph type="title"/>
          </p:nvPr>
        </p:nvSpPr>
        <p:spPr>
          <a:xfrm>
            <a:off x="913775" y="243975"/>
            <a:ext cx="10364451" cy="950415"/>
          </a:xfrm>
        </p:spPr>
        <p:txBody>
          <a:bodyPr/>
          <a:lstStyle/>
          <a:p>
            <a:r>
              <a:rPr lang="en-US" dirty="0"/>
              <a:t>Back Pocket Questions</a:t>
            </a:r>
          </a:p>
        </p:txBody>
      </p:sp>
      <p:sp>
        <p:nvSpPr>
          <p:cNvPr id="3" name="Content Placeholder 2">
            <a:extLst>
              <a:ext uri="{FF2B5EF4-FFF2-40B4-BE49-F238E27FC236}">
                <a16:creationId xmlns:a16="http://schemas.microsoft.com/office/drawing/2014/main" id="{85BF78A1-5494-B128-32A9-925278B0C154}"/>
              </a:ext>
            </a:extLst>
          </p:cNvPr>
          <p:cNvSpPr>
            <a:spLocks noGrp="1"/>
          </p:cNvSpPr>
          <p:nvPr>
            <p:ph sz="quarter" idx="13"/>
          </p:nvPr>
        </p:nvSpPr>
        <p:spPr>
          <a:xfrm>
            <a:off x="952520" y="1450109"/>
            <a:ext cx="10363826" cy="4999767"/>
          </a:xfrm>
        </p:spPr>
        <p:txBody>
          <a:bodyPr vert="horz" lIns="91440" tIns="45720" rIns="91440" bIns="45720" rtlCol="0" anchor="t">
            <a:noAutofit/>
          </a:bodyPr>
          <a:lstStyle/>
          <a:p>
            <a:pPr marL="0" indent="0">
              <a:buNone/>
            </a:pPr>
            <a:r>
              <a:rPr lang="en-US" cap="none" dirty="0"/>
              <a:t>Observations</a:t>
            </a:r>
            <a:endParaRPr lang="en-US"/>
          </a:p>
          <a:p>
            <a:r>
              <a:rPr lang="en-US" cap="none" dirty="0"/>
              <a:t>Which features at the school might slow down the water?</a:t>
            </a:r>
          </a:p>
          <a:p>
            <a:r>
              <a:rPr lang="en-US" cap="none" dirty="0"/>
              <a:t>Which features might increase the speed of the water?</a:t>
            </a:r>
          </a:p>
          <a:p>
            <a:r>
              <a:rPr lang="en-US" cap="none" dirty="0"/>
              <a:t>Which places at the school allow water to absorb into the ground?</a:t>
            </a:r>
          </a:p>
          <a:p>
            <a:r>
              <a:rPr lang="en-US" cap="none" dirty="0"/>
              <a:t>Do you notice any pollution concerns?</a:t>
            </a:r>
          </a:p>
          <a:p>
            <a:r>
              <a:rPr lang="en-US" cap="none" dirty="0"/>
              <a:t>Where are places that you have seen puddles form?</a:t>
            </a:r>
          </a:p>
          <a:p>
            <a:pPr marL="0" indent="0">
              <a:buNone/>
            </a:pPr>
            <a:r>
              <a:rPr lang="en-US" cap="none" dirty="0"/>
              <a:t>Inferences</a:t>
            </a:r>
          </a:p>
          <a:p>
            <a:r>
              <a:rPr lang="en-US" cap="none" dirty="0"/>
              <a:t>Where would the water go from here?</a:t>
            </a:r>
          </a:p>
          <a:p>
            <a:r>
              <a:rPr lang="en-US" cap="none" dirty="0"/>
              <a:t>Where did the water causing this problem (puddle or erosion) come from?</a:t>
            </a:r>
          </a:p>
          <a:p>
            <a:r>
              <a:rPr lang="en-US" cap="none" dirty="0"/>
              <a:t>Where does all the water flowing off the surface end up?</a:t>
            </a:r>
          </a:p>
        </p:txBody>
      </p:sp>
    </p:spTree>
    <p:extLst>
      <p:ext uri="{BB962C8B-B14F-4D97-AF65-F5344CB8AC3E}">
        <p14:creationId xmlns:p14="http://schemas.microsoft.com/office/powerpoint/2010/main" val="928364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31710-A1FE-C066-712F-DA6C16E622DF}"/>
              </a:ext>
            </a:extLst>
          </p:cNvPr>
          <p:cNvSpPr>
            <a:spLocks noGrp="1"/>
          </p:cNvSpPr>
          <p:nvPr>
            <p:ph type="ctrTitle"/>
          </p:nvPr>
        </p:nvSpPr>
        <p:spPr>
          <a:xfrm>
            <a:off x="1262652" y="1404901"/>
            <a:ext cx="9666696" cy="2509213"/>
          </a:xfrm>
        </p:spPr>
        <p:txBody>
          <a:bodyPr>
            <a:normAutofit/>
          </a:bodyPr>
          <a:lstStyle/>
          <a:p>
            <a:r>
              <a:rPr lang="en-US" sz="6600" b="1"/>
              <a:t>Analyzing and interpreting our data</a:t>
            </a:r>
          </a:p>
        </p:txBody>
      </p:sp>
      <p:sp>
        <p:nvSpPr>
          <p:cNvPr id="3" name="Rectangle 2">
            <a:extLst>
              <a:ext uri="{FF2B5EF4-FFF2-40B4-BE49-F238E27FC236}">
                <a16:creationId xmlns:a16="http://schemas.microsoft.com/office/drawing/2014/main" id="{C5172842-E829-7663-7E53-83A2551F90C4}"/>
              </a:ext>
            </a:extLst>
          </p:cNvPr>
          <p:cNvSpPr/>
          <p:nvPr/>
        </p:nvSpPr>
        <p:spPr>
          <a:xfrm>
            <a:off x="4660848" y="3914114"/>
            <a:ext cx="2870303" cy="523220"/>
          </a:xfrm>
          <a:prstGeom prst="rect">
            <a:avLst/>
          </a:prstGeom>
          <a:ln w="38100">
            <a:solidFill>
              <a:schemeClr val="bg1">
                <a:lumMod val="50000"/>
              </a:schemeClr>
            </a:solidFill>
          </a:ln>
        </p:spPr>
        <p:txBody>
          <a:bodyPr wrap="square">
            <a:spAutoFit/>
          </a:bodyPr>
          <a:lstStyle/>
          <a:p>
            <a:pPr algn="ctr"/>
            <a:r>
              <a:rPr lang="en-US" sz="2800"/>
              <a:t>Lesson 2b</a:t>
            </a:r>
            <a:endParaRPr lang="en-US" sz="3200">
              <a:latin typeface="Tw Cen MT" panose="020B0602020104020603" pitchFamily="34" charset="77"/>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6951402C-91A1-9B00-BB94-C58B214E701A}"/>
              </a:ext>
            </a:extLst>
          </p:cNvPr>
          <p:cNvSpPr txBox="1"/>
          <p:nvPr/>
        </p:nvSpPr>
        <p:spPr>
          <a:xfrm>
            <a:off x="1785444" y="4796352"/>
            <a:ext cx="8619797" cy="1569660"/>
          </a:xfrm>
          <a:prstGeom prst="rect">
            <a:avLst/>
          </a:prstGeom>
          <a:noFill/>
        </p:spPr>
        <p:txBody>
          <a:bodyPr wrap="square">
            <a:spAutoFit/>
          </a:bodyPr>
          <a:lstStyle/>
          <a:p>
            <a:r>
              <a:rPr lang="en-US" sz="3200"/>
              <a:t>Learning Target: I can </a:t>
            </a:r>
            <a:r>
              <a:rPr lang="en-US" sz="3200" u="sng"/>
              <a:t>analyze data from an investigation and read texts </a:t>
            </a:r>
            <a:r>
              <a:rPr lang="en-US" sz="3200"/>
              <a:t>to understand what happens when rain falls on various surfaces</a:t>
            </a:r>
            <a:r>
              <a:rPr lang="en-US" sz="1800"/>
              <a:t>. </a:t>
            </a:r>
            <a:endParaRPr lang="en-US"/>
          </a:p>
        </p:txBody>
      </p:sp>
    </p:spTree>
    <p:extLst>
      <p:ext uri="{BB962C8B-B14F-4D97-AF65-F5344CB8AC3E}">
        <p14:creationId xmlns:p14="http://schemas.microsoft.com/office/powerpoint/2010/main" val="36555545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8FE65CB-EFD8-497D-A30A-093E20EACB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53A91EA-664F-CC56-9C8B-707D6477CAB6}"/>
              </a:ext>
            </a:extLst>
          </p:cNvPr>
          <p:cNvPicPr>
            <a:picLocks noChangeAspect="1"/>
          </p:cNvPicPr>
          <p:nvPr/>
        </p:nvPicPr>
        <p:blipFill>
          <a:blip r:embed="rId2"/>
          <a:stretch>
            <a:fillRect/>
          </a:stretch>
        </p:blipFill>
        <p:spPr>
          <a:xfrm>
            <a:off x="2392015" y="1618784"/>
            <a:ext cx="7397683" cy="3904377"/>
          </a:xfrm>
          <a:prstGeom prst="rect">
            <a:avLst/>
          </a:prstGeom>
        </p:spPr>
      </p:pic>
      <p:pic>
        <p:nvPicPr>
          <p:cNvPr id="12" name="Picture 11">
            <a:extLst>
              <a:ext uri="{FF2B5EF4-FFF2-40B4-BE49-F238E27FC236}">
                <a16:creationId xmlns:a16="http://schemas.microsoft.com/office/drawing/2014/main" id="{00E374F5-52B2-4260-8B1C-54237931F0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AB25AFB-54B5-F450-59CE-FD771F391C2C}"/>
              </a:ext>
            </a:extLst>
          </p:cNvPr>
          <p:cNvSpPr>
            <a:spLocks noGrp="1"/>
          </p:cNvSpPr>
          <p:nvPr>
            <p:ph type="title"/>
          </p:nvPr>
        </p:nvSpPr>
        <p:spPr>
          <a:xfrm>
            <a:off x="4284655" y="240458"/>
            <a:ext cx="3740515" cy="1573863"/>
          </a:xfrm>
        </p:spPr>
        <p:txBody>
          <a:bodyPr>
            <a:normAutofit/>
          </a:bodyPr>
          <a:lstStyle/>
          <a:p>
            <a:pPr algn="l"/>
            <a:r>
              <a:rPr lang="en-US"/>
              <a:t>Class data table</a:t>
            </a:r>
          </a:p>
        </p:txBody>
      </p:sp>
      <p:sp>
        <p:nvSpPr>
          <p:cNvPr id="6" name="TextBox 2">
            <a:extLst>
              <a:ext uri="{FF2B5EF4-FFF2-40B4-BE49-F238E27FC236}">
                <a16:creationId xmlns:a16="http://schemas.microsoft.com/office/drawing/2014/main" id="{FFF15C60-13ED-7AB1-316A-E84FFDB7B377}"/>
              </a:ext>
            </a:extLst>
          </p:cNvPr>
          <p:cNvSpPr txBox="1"/>
          <p:nvPr/>
        </p:nvSpPr>
        <p:spPr>
          <a:xfrm>
            <a:off x="1097861" y="5705676"/>
            <a:ext cx="11132820"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a:t>Where did we see runoff? Did you see any erosion?</a:t>
            </a:r>
          </a:p>
        </p:txBody>
      </p:sp>
    </p:spTree>
    <p:extLst>
      <p:ext uri="{BB962C8B-B14F-4D97-AF65-F5344CB8AC3E}">
        <p14:creationId xmlns:p14="http://schemas.microsoft.com/office/powerpoint/2010/main" val="11339985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8FE65CB-EFD8-497D-A30A-093E20EACB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0E374F5-52B2-4260-8B1C-54237931F0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AB25AFB-54B5-F450-59CE-FD771F391C2C}"/>
              </a:ext>
            </a:extLst>
          </p:cNvPr>
          <p:cNvSpPr>
            <a:spLocks noGrp="1"/>
          </p:cNvSpPr>
          <p:nvPr>
            <p:ph type="title"/>
          </p:nvPr>
        </p:nvSpPr>
        <p:spPr>
          <a:xfrm>
            <a:off x="4284655" y="240458"/>
            <a:ext cx="3740515" cy="1573863"/>
          </a:xfrm>
        </p:spPr>
        <p:txBody>
          <a:bodyPr>
            <a:normAutofit/>
          </a:bodyPr>
          <a:lstStyle/>
          <a:p>
            <a:pPr algn="l"/>
            <a:r>
              <a:rPr lang="en-US" dirty="0"/>
              <a:t>Decision Point</a:t>
            </a:r>
          </a:p>
        </p:txBody>
      </p:sp>
      <p:sp>
        <p:nvSpPr>
          <p:cNvPr id="6" name="TextBox 2">
            <a:extLst>
              <a:ext uri="{FF2B5EF4-FFF2-40B4-BE49-F238E27FC236}">
                <a16:creationId xmlns:a16="http://schemas.microsoft.com/office/drawing/2014/main" id="{FFF15C60-13ED-7AB1-316A-E84FFDB7B377}"/>
              </a:ext>
            </a:extLst>
          </p:cNvPr>
          <p:cNvSpPr txBox="1"/>
          <p:nvPr/>
        </p:nvSpPr>
        <p:spPr>
          <a:xfrm>
            <a:off x="426268" y="2218557"/>
            <a:ext cx="11132820" cy="16312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71500" indent="-571500">
              <a:buFont typeface="Arial"/>
              <a:buChar char="•"/>
            </a:pPr>
            <a:r>
              <a:rPr lang="en-US" sz="3600" dirty="0"/>
              <a:t>Are you going to introduce "pervious" and "impervious" terms now or later?</a:t>
            </a:r>
            <a:endParaRPr lang="en-US"/>
          </a:p>
          <a:p>
            <a:r>
              <a:rPr lang="en-US" sz="2800" dirty="0"/>
              <a:t>If later, skip to slide 22 (#6 in Teacher Manual)</a:t>
            </a:r>
          </a:p>
        </p:txBody>
      </p:sp>
    </p:spTree>
    <p:extLst>
      <p:ext uri="{BB962C8B-B14F-4D97-AF65-F5344CB8AC3E}">
        <p14:creationId xmlns:p14="http://schemas.microsoft.com/office/powerpoint/2010/main" val="24796112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E5A2F7D-208A-892F-F3AA-4647667BA819}"/>
              </a:ext>
            </a:extLst>
          </p:cNvPr>
          <p:cNvPicPr>
            <a:picLocks noChangeAspect="1"/>
          </p:cNvPicPr>
          <p:nvPr/>
        </p:nvPicPr>
        <p:blipFill>
          <a:blip r:embed="rId3"/>
          <a:stretch>
            <a:fillRect/>
          </a:stretch>
        </p:blipFill>
        <p:spPr>
          <a:xfrm>
            <a:off x="-37210" y="-102479"/>
            <a:ext cx="12229210" cy="6985917"/>
          </a:xfrm>
          <a:prstGeom prst="rect">
            <a:avLst/>
          </a:prstGeom>
        </p:spPr>
      </p:pic>
      <p:sp>
        <p:nvSpPr>
          <p:cNvPr id="2" name="Title 1">
            <a:extLst>
              <a:ext uri="{FF2B5EF4-FFF2-40B4-BE49-F238E27FC236}">
                <a16:creationId xmlns:a16="http://schemas.microsoft.com/office/drawing/2014/main" id="{F7EE7A0A-EDFE-2A2F-7985-99A453EAB0FF}"/>
              </a:ext>
            </a:extLst>
          </p:cNvPr>
          <p:cNvSpPr>
            <a:spLocks noGrp="1"/>
          </p:cNvSpPr>
          <p:nvPr>
            <p:ph type="title"/>
          </p:nvPr>
        </p:nvSpPr>
        <p:spPr>
          <a:xfrm>
            <a:off x="2475673" y="101783"/>
            <a:ext cx="7240653" cy="842421"/>
          </a:xfrm>
        </p:spPr>
        <p:txBody>
          <a:bodyPr>
            <a:normAutofit/>
          </a:bodyPr>
          <a:lstStyle/>
          <a:p>
            <a:r>
              <a:rPr lang="en-US" sz="4400"/>
              <a:t>Surfaces</a:t>
            </a:r>
          </a:p>
        </p:txBody>
      </p:sp>
    </p:spTree>
    <p:extLst>
      <p:ext uri="{BB962C8B-B14F-4D97-AF65-F5344CB8AC3E}">
        <p14:creationId xmlns:p14="http://schemas.microsoft.com/office/powerpoint/2010/main" val="661883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A6AB2-AD18-4095-4ECA-E0AEE55A1605}"/>
              </a:ext>
            </a:extLst>
          </p:cNvPr>
          <p:cNvSpPr>
            <a:spLocks noGrp="1"/>
          </p:cNvSpPr>
          <p:nvPr>
            <p:ph type="title"/>
          </p:nvPr>
        </p:nvSpPr>
        <p:spPr/>
        <p:txBody>
          <a:bodyPr/>
          <a:lstStyle/>
          <a:p>
            <a:r>
              <a:rPr lang="en-US"/>
              <a:t>Erosion and soil Video: </a:t>
            </a:r>
            <a:br>
              <a:rPr lang="en-US"/>
            </a:br>
            <a:r>
              <a:rPr lang="en-US"/>
              <a:t>how do plants and soil filter water?</a:t>
            </a:r>
          </a:p>
        </p:txBody>
      </p:sp>
      <p:pic>
        <p:nvPicPr>
          <p:cNvPr id="4" name="Online Media 3" title="Erosion and Soil">
            <a:hlinkClick r:id="" action="ppaction://media"/>
            <a:extLst>
              <a:ext uri="{FF2B5EF4-FFF2-40B4-BE49-F238E27FC236}">
                <a16:creationId xmlns:a16="http://schemas.microsoft.com/office/drawing/2014/main" id="{7E92F6B2-5E6C-5B5C-514C-24263CE298C8}"/>
              </a:ext>
            </a:extLst>
          </p:cNvPr>
          <p:cNvPicPr>
            <a:picLocks noGrp="1" noRot="1" noChangeAspect="1"/>
          </p:cNvPicPr>
          <p:nvPr>
            <p:ph sz="quarter" idx="13"/>
            <a:videoFile r:link="rId1"/>
          </p:nvPr>
        </p:nvPicPr>
        <p:blipFill>
          <a:blip r:embed="rId3"/>
          <a:stretch>
            <a:fillRect/>
          </a:stretch>
        </p:blipFill>
        <p:spPr>
          <a:xfrm>
            <a:off x="3065463" y="2366963"/>
            <a:ext cx="6061075" cy="3424237"/>
          </a:xfrm>
          <a:prstGeom prst="rect">
            <a:avLst/>
          </a:prstGeom>
        </p:spPr>
      </p:pic>
      <p:sp>
        <p:nvSpPr>
          <p:cNvPr id="6" name="TextBox 5">
            <a:extLst>
              <a:ext uri="{FF2B5EF4-FFF2-40B4-BE49-F238E27FC236}">
                <a16:creationId xmlns:a16="http://schemas.microsoft.com/office/drawing/2014/main" id="{B8657F6C-62CC-A30C-65F8-B5635DB2EDDE}"/>
              </a:ext>
            </a:extLst>
          </p:cNvPr>
          <p:cNvSpPr txBox="1"/>
          <p:nvPr/>
        </p:nvSpPr>
        <p:spPr>
          <a:xfrm>
            <a:off x="760686" y="5943469"/>
            <a:ext cx="10811204" cy="523220"/>
          </a:xfrm>
          <a:prstGeom prst="rect">
            <a:avLst/>
          </a:prstGeom>
          <a:noFill/>
        </p:spPr>
        <p:txBody>
          <a:bodyPr wrap="square">
            <a:spAutoFit/>
          </a:bodyPr>
          <a:lstStyle/>
          <a:p>
            <a:r>
              <a:rPr lang="en-US" sz="2800"/>
              <a:t>Which surfaces in the video had the most erosion? Which had the least?</a:t>
            </a:r>
          </a:p>
        </p:txBody>
      </p:sp>
    </p:spTree>
    <p:extLst>
      <p:ext uri="{BB962C8B-B14F-4D97-AF65-F5344CB8AC3E}">
        <p14:creationId xmlns:p14="http://schemas.microsoft.com/office/powerpoint/2010/main" val="1193777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250C814-FD39-AEC0-1873-EBD461CD9D02}"/>
              </a:ext>
            </a:extLst>
          </p:cNvPr>
          <p:cNvPicPr>
            <a:picLocks noGrp="1" noChangeAspect="1"/>
          </p:cNvPicPr>
          <p:nvPr>
            <p:ph sz="quarter" idx="13"/>
          </p:nvPr>
        </p:nvPicPr>
        <p:blipFill>
          <a:blip r:embed="rId2"/>
          <a:stretch>
            <a:fillRect/>
          </a:stretch>
        </p:blipFill>
        <p:spPr>
          <a:xfrm>
            <a:off x="1185041" y="207177"/>
            <a:ext cx="9821918" cy="6004492"/>
          </a:xfrm>
          <a:prstGeom prst="rect">
            <a:avLst/>
          </a:prstGeom>
          <a:ln>
            <a:noFill/>
          </a:ln>
          <a:effectLst>
            <a:softEdge rad="112500"/>
          </a:effectLst>
        </p:spPr>
      </p:pic>
      <p:sp>
        <p:nvSpPr>
          <p:cNvPr id="6" name="TextBox 2">
            <a:extLst>
              <a:ext uri="{FF2B5EF4-FFF2-40B4-BE49-F238E27FC236}">
                <a16:creationId xmlns:a16="http://schemas.microsoft.com/office/drawing/2014/main" id="{8857EF4F-028C-BA08-5FCD-AF7A2ABC3DFB}"/>
              </a:ext>
            </a:extLst>
          </p:cNvPr>
          <p:cNvSpPr txBox="1"/>
          <p:nvPr/>
        </p:nvSpPr>
        <p:spPr>
          <a:xfrm>
            <a:off x="371996" y="6020313"/>
            <a:ext cx="11820004"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dirty="0"/>
              <a:t>How does this help our understanding of what we discovered?</a:t>
            </a:r>
          </a:p>
        </p:txBody>
      </p:sp>
    </p:spTree>
    <p:extLst>
      <p:ext uri="{BB962C8B-B14F-4D97-AF65-F5344CB8AC3E}">
        <p14:creationId xmlns:p14="http://schemas.microsoft.com/office/powerpoint/2010/main" val="23510306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B97FB68-0FBA-E748-7448-6EEBDA27D9CE}"/>
              </a:ext>
            </a:extLst>
          </p:cNvPr>
          <p:cNvSpPr txBox="1"/>
          <p:nvPr/>
        </p:nvSpPr>
        <p:spPr>
          <a:xfrm>
            <a:off x="1443300" y="474524"/>
            <a:ext cx="9549962" cy="1938992"/>
          </a:xfrm>
          <a:prstGeom prst="rect">
            <a:avLst/>
          </a:prstGeom>
          <a:noFill/>
          <a:ln w="28575">
            <a:solidFill>
              <a:schemeClr val="accent3">
                <a:lumMod val="75000"/>
              </a:schemeClr>
            </a:solidFill>
          </a:ln>
        </p:spPr>
        <p:txBody>
          <a:bodyPr wrap="square" lIns="91440" tIns="45720" rIns="91440" bIns="45720" anchor="t">
            <a:spAutoFit/>
          </a:bodyPr>
          <a:lstStyle/>
          <a:p>
            <a:r>
              <a:rPr lang="en-US" sz="4000" dirty="0"/>
              <a:t>Referring back to the schoolyard map you made, choose a feature you added and discuss why it is found at that location.</a:t>
            </a:r>
          </a:p>
        </p:txBody>
      </p:sp>
      <p:pic>
        <p:nvPicPr>
          <p:cNvPr id="3" name="Picture 2" descr="Math Strategy-Turn and Talk – Murphy's Methods">
            <a:extLst>
              <a:ext uri="{FF2B5EF4-FFF2-40B4-BE49-F238E27FC236}">
                <a16:creationId xmlns:a16="http://schemas.microsoft.com/office/drawing/2014/main" id="{9661DAC1-F7BE-1824-0554-31EE822ACE6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385257" y="2752604"/>
            <a:ext cx="4128204" cy="31176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EB0AE35-2836-101F-2AB8-702F605B8C12}"/>
              </a:ext>
            </a:extLst>
          </p:cNvPr>
          <p:cNvSpPr txBox="1"/>
          <p:nvPr/>
        </p:nvSpPr>
        <p:spPr>
          <a:xfrm>
            <a:off x="526943" y="2851688"/>
            <a:ext cx="6566115" cy="3539430"/>
          </a:xfrm>
          <a:prstGeom prst="rect">
            <a:avLst/>
          </a:prstGeom>
          <a:noFill/>
          <a:ln w="28575">
            <a:solidFill>
              <a:schemeClr val="accent4">
                <a:lumMod val="7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
              <a:buAutoNum type="arabicPeriod"/>
            </a:pPr>
            <a:r>
              <a:rPr lang="en-US" sz="3200" dirty="0">
                <a:cs typeface="Arial"/>
              </a:rPr>
              <a:t>What surfaces add to the stormwater runoff problems in our city?​</a:t>
            </a:r>
          </a:p>
          <a:p>
            <a:pPr marL="342900" indent="-342900">
              <a:buFont typeface=""/>
              <a:buAutoNum type="arabicPeriod"/>
            </a:pPr>
            <a:r>
              <a:rPr lang="en-US" sz="3200" dirty="0">
                <a:cs typeface="Arial"/>
              </a:rPr>
              <a:t>What surfaces reduce the amount of stormwater runoff?​</a:t>
            </a:r>
          </a:p>
          <a:p>
            <a:pPr marL="342900" indent="-342900">
              <a:buFont typeface=""/>
              <a:buAutoNum type="arabicPeriod"/>
            </a:pPr>
            <a:r>
              <a:rPr lang="en-US" sz="3200" dirty="0">
                <a:cs typeface="Arial"/>
              </a:rPr>
              <a:t>How can plants help with stormwater runoff?</a:t>
            </a:r>
          </a:p>
        </p:txBody>
      </p:sp>
    </p:spTree>
    <p:extLst>
      <p:ext uri="{BB962C8B-B14F-4D97-AF65-F5344CB8AC3E}">
        <p14:creationId xmlns:p14="http://schemas.microsoft.com/office/powerpoint/2010/main" val="42940559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8FE65CB-EFD8-497D-A30A-093E20EACB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00E374F5-52B2-4260-8B1C-54237931F0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35280A7-AD2D-23F5-99B8-3BC1C6719811}"/>
              </a:ext>
            </a:extLst>
          </p:cNvPr>
          <p:cNvSpPr>
            <a:spLocks noGrp="1"/>
          </p:cNvSpPr>
          <p:nvPr>
            <p:ph type="title"/>
          </p:nvPr>
        </p:nvSpPr>
        <p:spPr>
          <a:xfrm>
            <a:off x="1686284" y="640831"/>
            <a:ext cx="5565854" cy="1573863"/>
          </a:xfrm>
        </p:spPr>
        <p:txBody>
          <a:bodyPr vert="horz" lIns="91440" tIns="45720" rIns="91440" bIns="45720" rtlCol="0" anchor="ctr">
            <a:normAutofit/>
          </a:bodyPr>
          <a:lstStyle/>
          <a:p>
            <a:pPr algn="l"/>
            <a:r>
              <a:rPr lang="en-US"/>
              <a:t>Teacher next steps</a:t>
            </a:r>
          </a:p>
        </p:txBody>
      </p:sp>
      <p:sp>
        <p:nvSpPr>
          <p:cNvPr id="3" name="TextBox 2">
            <a:extLst>
              <a:ext uri="{FF2B5EF4-FFF2-40B4-BE49-F238E27FC236}">
                <a16:creationId xmlns:a16="http://schemas.microsoft.com/office/drawing/2014/main" id="{2510E938-EE7D-961A-D0FF-95891F307CE4}"/>
              </a:ext>
            </a:extLst>
          </p:cNvPr>
          <p:cNvSpPr txBox="1"/>
          <p:nvPr/>
        </p:nvSpPr>
        <p:spPr>
          <a:xfrm>
            <a:off x="1304440" y="2634712"/>
            <a:ext cx="8459491"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dirty="0"/>
              <a:t>Fill in the Teacher Reflection Worksheet to consider how well the tasks, talk, and tools worked for students.</a:t>
            </a:r>
          </a:p>
          <a:p>
            <a:pPr marL="285750" indent="-285750">
              <a:buFont typeface="Arial"/>
              <a:buChar char="•"/>
            </a:pPr>
            <a:r>
              <a:rPr lang="en-US" sz="2400" dirty="0"/>
              <a:t>If your students have more ideas to explore about how stormwater moves or what it does where it falls, return to this lesson first before moving on.</a:t>
            </a:r>
          </a:p>
          <a:p>
            <a:pPr marL="285750" indent="-285750">
              <a:buFont typeface="Arial"/>
              <a:buChar char="•"/>
            </a:pPr>
            <a:r>
              <a:rPr lang="en-US" sz="2400" dirty="0"/>
              <a:t>More information about frost wedging and potholes created when you add cars can be found in the teacher background section of the manual, as well as in the Appendix</a:t>
            </a:r>
          </a:p>
        </p:txBody>
      </p:sp>
    </p:spTree>
    <p:extLst>
      <p:ext uri="{BB962C8B-B14F-4D97-AF65-F5344CB8AC3E}">
        <p14:creationId xmlns:p14="http://schemas.microsoft.com/office/powerpoint/2010/main" val="2542854273"/>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8" ma:contentTypeDescription="Create a new document." ma:contentTypeScope="" ma:versionID="e235aa7a254a8adb1037803b533497bb">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5c3cbdb356c0679d3d3b278801a51f53"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AFF2E0-8B21-4374-978F-3807B5E0EFBA}">
  <ds:schemaRefs>
    <ds:schemaRef ds:uri="http://schemas.microsoft.com/sharepoint/v3/contenttype/forms"/>
  </ds:schemaRefs>
</ds:datastoreItem>
</file>

<file path=customXml/itemProps2.xml><?xml version="1.0" encoding="utf-8"?>
<ds:datastoreItem xmlns:ds="http://schemas.openxmlformats.org/officeDocument/2006/customXml" ds:itemID="{A011F79D-C0AF-4361-A496-3A68E286146D}">
  <ds:schemaRefs>
    <ds:schemaRef ds:uri="188c5fa1-f80e-45c6-a801-680064d87fe8"/>
    <ds:schemaRef ds:uri="http://purl.org/dc/elements/1.1/"/>
    <ds:schemaRef ds:uri="http://schemas.microsoft.com/office/2006/metadata/properties"/>
    <ds:schemaRef ds:uri="http://www.w3.org/XML/1998/namespace"/>
    <ds:schemaRef ds:uri="http://purl.org/dc/dcmitype/"/>
    <ds:schemaRef ds:uri="http://schemas.microsoft.com/office/infopath/2007/PartnerControls"/>
    <ds:schemaRef ds:uri="http://schemas.microsoft.com/office/2006/documentManagement/types"/>
    <ds:schemaRef ds:uri="http://schemas.openxmlformats.org/package/2006/metadata/core-properties"/>
    <ds:schemaRef ds:uri="72dab5ac-ebd7-4489-96fd-5e04b1b08638"/>
    <ds:schemaRef ds:uri="http://purl.org/dc/terms/"/>
  </ds:schemaRefs>
</ds:datastoreItem>
</file>

<file path=customXml/itemProps3.xml><?xml version="1.0" encoding="utf-8"?>
<ds:datastoreItem xmlns:ds="http://schemas.openxmlformats.org/officeDocument/2006/customXml" ds:itemID="{7A523AB4-E118-4380-AF42-4D3FF69B42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dab5ac-ebd7-4489-96fd-5e04b1b08638"/>
    <ds:schemaRef ds:uri="188c5fa1-f80e-45c6-a801-680064d87f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Droplet</Template>
  <TotalTime>0</TotalTime>
  <Words>1515</Words>
  <Application>Microsoft Office PowerPoint</Application>
  <PresentationFormat>Widescreen</PresentationFormat>
  <Paragraphs>148</Paragraphs>
  <Slides>25</Slides>
  <Notes>8</Notes>
  <HiddenSlides>8</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Avenir Next LT Pro Demi</vt:lpstr>
      <vt:lpstr>Calibri</vt:lpstr>
      <vt:lpstr>Courier New</vt:lpstr>
      <vt:lpstr>Tw Cen MT</vt:lpstr>
      <vt:lpstr>Wingdings</vt:lpstr>
      <vt:lpstr>YouTube Sans</vt:lpstr>
      <vt:lpstr>Droplet</vt:lpstr>
      <vt:lpstr>Community waters Science unit</vt:lpstr>
      <vt:lpstr>Teacher context and lesson outline</vt:lpstr>
      <vt:lpstr>Investigating effects of stormwater</vt:lpstr>
      <vt:lpstr>Teacher prep</vt:lpstr>
      <vt:lpstr>Investigating effects of stormwater at our school</vt:lpstr>
      <vt:lpstr>Part 1</vt:lpstr>
      <vt:lpstr>Expectations for being outside during science</vt:lpstr>
      <vt:lpstr>Back Pocket Questions</vt:lpstr>
      <vt:lpstr>TEACHER PREPARATION</vt:lpstr>
      <vt:lpstr>Part 2</vt:lpstr>
      <vt:lpstr>discussion</vt:lpstr>
      <vt:lpstr>TEACHER PREPARATION for Investigation</vt:lpstr>
      <vt:lpstr>Planning an investigation</vt:lpstr>
      <vt:lpstr>PowerPoint Presentation</vt:lpstr>
      <vt:lpstr>Additional map tasks</vt:lpstr>
      <vt:lpstr>Part 3 – Conduct the investigation!</vt:lpstr>
      <vt:lpstr>Back Pocket Questions</vt:lpstr>
      <vt:lpstr>Analyzing and interpreting our data</vt:lpstr>
      <vt:lpstr>Class data table</vt:lpstr>
      <vt:lpstr>Decision Point</vt:lpstr>
      <vt:lpstr>Surfaces</vt:lpstr>
      <vt:lpstr>Erosion and soil Video:  how do plants and soil filter water?</vt:lpstr>
      <vt:lpstr>PowerPoint Presentation</vt:lpstr>
      <vt:lpstr>PowerPoint Presentation</vt:lpstr>
      <vt:lpstr>Teacher 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Erin Christiansen</dc:creator>
  <cp:lastModifiedBy>Celina Steiger</cp:lastModifiedBy>
  <cp:revision>1</cp:revision>
  <dcterms:created xsi:type="dcterms:W3CDTF">2022-10-13T18:02:23Z</dcterms:created>
  <dcterms:modified xsi:type="dcterms:W3CDTF">2024-03-28T20:15:31Z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0x010100B74DFC213B412F4CBFA8594557A82087</vt:lpwstr>
  </property>
  <property fmtid="{D5CDD505-2E9C-101B-9397-08002B2CF9AE}" pid="3" name="MediaServiceImageTags">
    <vt:lpwstr/>
  </property>
</Properties>
</file>