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4"/>
  </p:notesMasterIdLst>
  <p:sldIdLst>
    <p:sldId id="272" r:id="rId5"/>
    <p:sldId id="256" r:id="rId6"/>
    <p:sldId id="270" r:id="rId7"/>
    <p:sldId id="258" r:id="rId8"/>
    <p:sldId id="259" r:id="rId9"/>
    <p:sldId id="260" r:id="rId10"/>
    <p:sldId id="261" r:id="rId11"/>
    <p:sldId id="269" r:id="rId12"/>
    <p:sldId id="27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7D47D6-3C0E-ADCF-CF70-DD3D64CE0D48}" name="Celina Steiger" initials="CS" userId="S::celinas@islandwood.org::84c8b75e-439a-494b-a32d-c4b3d6be4b8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FA3EE"/>
    <a:srgbClr val="276D58"/>
    <a:srgbClr val="824F9C"/>
    <a:srgbClr val="B02408"/>
    <a:srgbClr val="34C6CB"/>
    <a:srgbClr val="FFFD79"/>
    <a:srgbClr val="F8E98B"/>
    <a:srgbClr val="FFF1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F41D43-F7C5-4126-A78A-03275AC15550}" v="2" dt="2024-03-28T16:51:44.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19"/>
    <p:restoredTop sz="90026" autoAdjust="0"/>
  </p:normalViewPr>
  <p:slideViewPr>
    <p:cSldViewPr snapToGrid="0" snapToObjects="1">
      <p:cViewPr varScale="1">
        <p:scale>
          <a:sx n="61" d="100"/>
          <a:sy n="61" d="100"/>
        </p:scale>
        <p:origin x="107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338C3-8585-6440-A374-97CC882D541D}" type="datetimeFigureOut">
              <a:rPr lang="en-US" smtClean="0"/>
              <a:t>3/28/2024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85074-AD48-A040-968E-90D48C77894A}" type="slidenum">
              <a:rPr lang="en-US" smtClean="0"/>
              <a:t>‹#›</a:t>
            </a:fld>
            <a:endParaRPr lang="en-US"/>
          </a:p>
        </p:txBody>
      </p:sp>
    </p:spTree>
    <p:extLst>
      <p:ext uri="{BB962C8B-B14F-4D97-AF65-F5344CB8AC3E}">
        <p14:creationId xmlns:p14="http://schemas.microsoft.com/office/powerpoint/2010/main" val="211349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85074-AD48-A040-968E-90D48C77894A}" type="slidenum">
              <a:rPr lang="en-US" smtClean="0"/>
              <a:t>1</a:t>
            </a:fld>
            <a:endParaRPr lang="en-US"/>
          </a:p>
        </p:txBody>
      </p:sp>
    </p:spTree>
    <p:extLst>
      <p:ext uri="{BB962C8B-B14F-4D97-AF65-F5344CB8AC3E}">
        <p14:creationId xmlns:p14="http://schemas.microsoft.com/office/powerpoint/2010/main" val="131783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https://communitywaters.org/teaching-community-waters/lesson-1-flooding-in-our-community/ </a:t>
            </a:r>
          </a:p>
        </p:txBody>
      </p:sp>
      <p:sp>
        <p:nvSpPr>
          <p:cNvPr id="4" name="Slide Number Placeholder 3"/>
          <p:cNvSpPr>
            <a:spLocks noGrp="1"/>
          </p:cNvSpPr>
          <p:nvPr>
            <p:ph type="sldNum" sz="quarter" idx="5"/>
          </p:nvPr>
        </p:nvSpPr>
        <p:spPr/>
        <p:txBody>
          <a:bodyPr/>
          <a:lstStyle/>
          <a:p>
            <a:fld id="{55385074-AD48-A040-968E-90D48C77894A}" type="slidenum">
              <a:rPr lang="en-US" smtClean="0"/>
              <a:t>2</a:t>
            </a:fld>
            <a:endParaRPr lang="en-US"/>
          </a:p>
        </p:txBody>
      </p:sp>
    </p:spTree>
    <p:extLst>
      <p:ext uri="{BB962C8B-B14F-4D97-AF65-F5344CB8AC3E}">
        <p14:creationId xmlns:p14="http://schemas.microsoft.com/office/powerpoint/2010/main" val="183985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55385074-AD48-A040-968E-90D48C77894A}" type="slidenum">
              <a:rPr lang="en-US" smtClean="0"/>
              <a:t>5</a:t>
            </a:fld>
            <a:endParaRPr lang="en-US"/>
          </a:p>
        </p:txBody>
      </p:sp>
    </p:spTree>
    <p:extLst>
      <p:ext uri="{BB962C8B-B14F-4D97-AF65-F5344CB8AC3E}">
        <p14:creationId xmlns:p14="http://schemas.microsoft.com/office/powerpoint/2010/main" val="1359500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Examples of past student work can be found here:</a:t>
            </a:r>
          </a:p>
          <a:p>
            <a:r>
              <a:rPr lang="en-US" sz="1200" kern="1200" dirty="0">
                <a:solidFill>
                  <a:schemeClr val="tx1"/>
                </a:solidFill>
                <a:latin typeface="+mn-lt"/>
                <a:ea typeface="+mn-ea"/>
                <a:cs typeface="+mn-cs"/>
              </a:rPr>
              <a:t>https://communitywaters.org/2018/11/14/lesson-1-flooding-in-seattle/ </a:t>
            </a:r>
          </a:p>
          <a:p>
            <a:endParaRPr lang="en-US" dirty="0">
              <a:ea typeface="Calibri" panose="020F0502020204030204"/>
              <a:cs typeface="Calibri" panose="020F0502020204030204"/>
            </a:endParaRPr>
          </a:p>
          <a:p>
            <a:r>
              <a:rPr lang="en-US" dirty="0">
                <a:ea typeface="Calibri" panose="020F0502020204030204"/>
                <a:cs typeface="Calibri" panose="020F0502020204030204"/>
              </a:rPr>
              <a:t>After students have a chance to work on their models, decide if they will do a gallery walk to see their classmate's work. Ask what hypotheses they have about what kinds of things happen to stormwater in the city and why flooding occurs. Add ideas to the List of Hypotheses.</a:t>
            </a:r>
          </a:p>
        </p:txBody>
      </p:sp>
      <p:sp>
        <p:nvSpPr>
          <p:cNvPr id="4" name="Slide Number Placeholder 3"/>
          <p:cNvSpPr>
            <a:spLocks noGrp="1"/>
          </p:cNvSpPr>
          <p:nvPr>
            <p:ph type="sldNum" sz="quarter" idx="5"/>
          </p:nvPr>
        </p:nvSpPr>
        <p:spPr/>
        <p:txBody>
          <a:bodyPr/>
          <a:lstStyle/>
          <a:p>
            <a:fld id="{55385074-AD48-A040-968E-90D48C77894A}" type="slidenum">
              <a:rPr lang="en-US" smtClean="0"/>
              <a:t>7</a:t>
            </a:fld>
            <a:endParaRPr lang="en-US"/>
          </a:p>
        </p:txBody>
      </p:sp>
    </p:spTree>
    <p:extLst>
      <p:ext uri="{BB962C8B-B14F-4D97-AF65-F5344CB8AC3E}">
        <p14:creationId xmlns:p14="http://schemas.microsoft.com/office/powerpoint/2010/main" val="34806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page 46 in Teacher Manual</a:t>
            </a:r>
          </a:p>
        </p:txBody>
      </p:sp>
      <p:sp>
        <p:nvSpPr>
          <p:cNvPr id="4" name="Slide Number Placeholder 3"/>
          <p:cNvSpPr>
            <a:spLocks noGrp="1"/>
          </p:cNvSpPr>
          <p:nvPr>
            <p:ph type="sldNum" sz="quarter" idx="5"/>
          </p:nvPr>
        </p:nvSpPr>
        <p:spPr/>
        <p:txBody>
          <a:bodyPr/>
          <a:lstStyle/>
          <a:p>
            <a:fld id="{55385074-AD48-A040-968E-90D48C77894A}" type="slidenum">
              <a:rPr lang="en-US" smtClean="0"/>
              <a:t>9</a:t>
            </a:fld>
            <a:endParaRPr lang="en-US"/>
          </a:p>
        </p:txBody>
      </p:sp>
    </p:spTree>
    <p:extLst>
      <p:ext uri="{BB962C8B-B14F-4D97-AF65-F5344CB8AC3E}">
        <p14:creationId xmlns:p14="http://schemas.microsoft.com/office/powerpoint/2010/main" val="42335782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3/28/2024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communitywaters.org/teaching-community-waters/lesson-1-flooding-in-our-community/"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player.vimeo.com/video/644125228?h=994427d228&amp;app_id=12296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ommunitywaters.org/wp-content/uploads/2017/11/l01_teacher-spreadsheet-what-how-why-assessment-for-editing.xls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EC41B9-2D25-48A6-BC40-DA8F79F3E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8B11748C-FEAF-4158-0BAF-060F38BBBF07}"/>
              </a:ext>
            </a:extLst>
          </p:cNvPr>
          <p:cNvPicPr>
            <a:picLocks noChangeAspect="1"/>
          </p:cNvPicPr>
          <p:nvPr/>
        </p:nvPicPr>
        <p:blipFill rotWithShape="1">
          <a:blip r:embed="rId3"/>
          <a:srcRect r="1376" b="-1"/>
          <a:stretch/>
        </p:blipFill>
        <p:spPr>
          <a:xfrm>
            <a:off x="1710884" y="957486"/>
            <a:ext cx="8816578" cy="328533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1" name="Picture 10">
            <a:extLst>
              <a:ext uri="{FF2B5EF4-FFF2-40B4-BE49-F238E27FC236}">
                <a16:creationId xmlns:a16="http://schemas.microsoft.com/office/drawing/2014/main" id="{F8F21547-A433-450A-B2A3-930DCFAB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71324"/>
          <a:stretch/>
        </p:blipFill>
        <p:spPr>
          <a:xfrm>
            <a:off x="0" y="0"/>
            <a:ext cx="3496235" cy="6858000"/>
          </a:xfrm>
          <a:prstGeom prst="rect">
            <a:avLst/>
          </a:prstGeom>
        </p:spPr>
      </p:pic>
      <p:sp>
        <p:nvSpPr>
          <p:cNvPr id="2" name="Title 1">
            <a:extLst>
              <a:ext uri="{FF2B5EF4-FFF2-40B4-BE49-F238E27FC236}">
                <a16:creationId xmlns:a16="http://schemas.microsoft.com/office/drawing/2014/main" id="{C842E2BB-67EF-659E-64F5-DF54A5B76DCE}"/>
              </a:ext>
            </a:extLst>
          </p:cNvPr>
          <p:cNvSpPr>
            <a:spLocks noGrp="1"/>
          </p:cNvSpPr>
          <p:nvPr>
            <p:ph type="ctrTitle"/>
          </p:nvPr>
        </p:nvSpPr>
        <p:spPr>
          <a:xfrm>
            <a:off x="635211" y="4562855"/>
            <a:ext cx="10916365" cy="1137554"/>
          </a:xfrm>
        </p:spPr>
        <p:txBody>
          <a:bodyPr>
            <a:normAutofit/>
          </a:bodyPr>
          <a:lstStyle/>
          <a:p>
            <a:r>
              <a:rPr lang="en-US" dirty="0"/>
              <a:t>Community waters Science unit</a:t>
            </a:r>
          </a:p>
        </p:txBody>
      </p:sp>
      <p:sp>
        <p:nvSpPr>
          <p:cNvPr id="3" name="Subtitle 2">
            <a:extLst>
              <a:ext uri="{FF2B5EF4-FFF2-40B4-BE49-F238E27FC236}">
                <a16:creationId xmlns:a16="http://schemas.microsoft.com/office/drawing/2014/main" id="{E06D1CB5-CFB3-2A94-25CC-B173E5D9D33B}"/>
              </a:ext>
            </a:extLst>
          </p:cNvPr>
          <p:cNvSpPr>
            <a:spLocks noGrp="1"/>
          </p:cNvSpPr>
          <p:nvPr>
            <p:ph type="subTitle" idx="1"/>
          </p:nvPr>
        </p:nvSpPr>
        <p:spPr>
          <a:xfrm>
            <a:off x="635211" y="5700410"/>
            <a:ext cx="10916365" cy="515834"/>
          </a:xfrm>
        </p:spPr>
        <p:txBody>
          <a:bodyPr>
            <a:normAutofit/>
          </a:bodyPr>
          <a:lstStyle/>
          <a:p>
            <a:r>
              <a:rPr lang="en-US">
                <a:solidFill>
                  <a:schemeClr val="tx1">
                    <a:lumMod val="50000"/>
                    <a:lumOff val="50000"/>
                  </a:schemeClr>
                </a:solidFill>
              </a:rPr>
              <a:t>4</a:t>
            </a:r>
            <a:r>
              <a:rPr lang="en-US" baseline="30000">
                <a:solidFill>
                  <a:schemeClr val="tx1">
                    <a:lumMod val="50000"/>
                    <a:lumOff val="50000"/>
                  </a:schemeClr>
                </a:solidFill>
              </a:rPr>
              <a:t>th</a:t>
            </a:r>
            <a:r>
              <a:rPr lang="en-US">
                <a:solidFill>
                  <a:schemeClr val="tx1">
                    <a:lumMod val="50000"/>
                    <a:lumOff val="50000"/>
                  </a:schemeClr>
                </a:solidFill>
              </a:rPr>
              <a:t> grade</a:t>
            </a:r>
          </a:p>
        </p:txBody>
      </p:sp>
      <p:pic>
        <p:nvPicPr>
          <p:cNvPr id="13" name="Picture 12">
            <a:extLst>
              <a:ext uri="{FF2B5EF4-FFF2-40B4-BE49-F238E27FC236}">
                <a16:creationId xmlns:a16="http://schemas.microsoft.com/office/drawing/2014/main" id="{A73B520B-D7E7-436A-B263-0682940B4F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61810" r="21258"/>
          <a:stretch/>
        </p:blipFill>
        <p:spPr>
          <a:xfrm>
            <a:off x="0" y="4238951"/>
            <a:ext cx="9600237" cy="2619049"/>
          </a:xfrm>
          <a:prstGeom prst="rect">
            <a:avLst/>
          </a:prstGeom>
        </p:spPr>
      </p:pic>
      <p:pic>
        <p:nvPicPr>
          <p:cNvPr id="5" name="Picture 4">
            <a:extLst>
              <a:ext uri="{FF2B5EF4-FFF2-40B4-BE49-F238E27FC236}">
                <a16:creationId xmlns:a16="http://schemas.microsoft.com/office/drawing/2014/main" id="{E39ACB76-2A54-4BAF-F9ED-39F41F61645D}"/>
              </a:ext>
            </a:extLst>
          </p:cNvPr>
          <p:cNvPicPr>
            <a:picLocks noChangeAspect="1"/>
          </p:cNvPicPr>
          <p:nvPr/>
        </p:nvPicPr>
        <p:blipFill rotWithShape="1">
          <a:blip r:embed="rId5"/>
          <a:srcRect t="6636"/>
          <a:stretch/>
        </p:blipFill>
        <p:spPr>
          <a:xfrm>
            <a:off x="9402001" y="5912425"/>
            <a:ext cx="2784785" cy="974996"/>
          </a:xfrm>
          <a:prstGeom prst="rect">
            <a:avLst/>
          </a:prstGeom>
        </p:spPr>
      </p:pic>
      <p:pic>
        <p:nvPicPr>
          <p:cNvPr id="6" name="Picture 5">
            <a:extLst>
              <a:ext uri="{FF2B5EF4-FFF2-40B4-BE49-F238E27FC236}">
                <a16:creationId xmlns:a16="http://schemas.microsoft.com/office/drawing/2014/main" id="{7560674B-859C-3CD9-08AA-697409315321}"/>
              </a:ext>
            </a:extLst>
          </p:cNvPr>
          <p:cNvPicPr>
            <a:picLocks noChangeAspect="1"/>
          </p:cNvPicPr>
          <p:nvPr/>
        </p:nvPicPr>
        <p:blipFill>
          <a:blip r:embed="rId6"/>
          <a:stretch>
            <a:fillRect/>
          </a:stretch>
        </p:blipFill>
        <p:spPr>
          <a:xfrm>
            <a:off x="1" y="5921794"/>
            <a:ext cx="2147454" cy="928830"/>
          </a:xfrm>
          <a:prstGeom prst="rect">
            <a:avLst/>
          </a:prstGeom>
        </p:spPr>
      </p:pic>
    </p:spTree>
    <p:extLst>
      <p:ext uri="{BB962C8B-B14F-4D97-AF65-F5344CB8AC3E}">
        <p14:creationId xmlns:p14="http://schemas.microsoft.com/office/powerpoint/2010/main" val="24618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1710-A1FE-C066-712F-DA6C16E622DF}"/>
              </a:ext>
            </a:extLst>
          </p:cNvPr>
          <p:cNvSpPr>
            <a:spLocks noGrp="1"/>
          </p:cNvSpPr>
          <p:nvPr>
            <p:ph type="ctrTitle"/>
          </p:nvPr>
        </p:nvSpPr>
        <p:spPr>
          <a:xfrm>
            <a:off x="1262652" y="1404901"/>
            <a:ext cx="9666696" cy="2509213"/>
          </a:xfrm>
        </p:spPr>
        <p:txBody>
          <a:bodyPr>
            <a:normAutofit/>
          </a:bodyPr>
          <a:lstStyle/>
          <a:p>
            <a:r>
              <a:rPr lang="en-US" sz="6600" b="1" dirty="0"/>
              <a:t>Flooding in our Community</a:t>
            </a:r>
          </a:p>
        </p:txBody>
      </p:sp>
      <p:sp>
        <p:nvSpPr>
          <p:cNvPr id="7" name="TextBox 6">
            <a:extLst>
              <a:ext uri="{FF2B5EF4-FFF2-40B4-BE49-F238E27FC236}">
                <a16:creationId xmlns:a16="http://schemas.microsoft.com/office/drawing/2014/main" id="{D09ECCCD-C476-64E9-ED5A-6741247D6F5C}"/>
              </a:ext>
            </a:extLst>
          </p:cNvPr>
          <p:cNvSpPr txBox="1"/>
          <p:nvPr/>
        </p:nvSpPr>
        <p:spPr>
          <a:xfrm>
            <a:off x="3068697" y="4019315"/>
            <a:ext cx="6054606" cy="523220"/>
          </a:xfrm>
          <a:prstGeom prst="rect">
            <a:avLst/>
          </a:prstGeom>
          <a:noFill/>
        </p:spPr>
        <p:txBody>
          <a:bodyPr wrap="none" rtlCol="0">
            <a:spAutoFit/>
          </a:bodyPr>
          <a:lstStyle/>
          <a:p>
            <a:r>
              <a:rPr lang="en-US" sz="2800" dirty="0">
                <a:solidFill>
                  <a:srgbClr val="00B050"/>
                </a:solidFill>
                <a:hlinkClick r:id="rId3"/>
              </a:rPr>
              <a:t>Community Waters Science Unit: Lesson 1</a:t>
            </a:r>
            <a:endParaRPr lang="en-US" sz="2800" dirty="0">
              <a:solidFill>
                <a:srgbClr val="00B050"/>
              </a:solidFill>
            </a:endParaRPr>
          </a:p>
        </p:txBody>
      </p:sp>
    </p:spTree>
    <p:extLst>
      <p:ext uri="{BB962C8B-B14F-4D97-AF65-F5344CB8AC3E}">
        <p14:creationId xmlns:p14="http://schemas.microsoft.com/office/powerpoint/2010/main" val="3774387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300D6-3BD6-421A-4302-CF7B086A6A92}"/>
              </a:ext>
            </a:extLst>
          </p:cNvPr>
          <p:cNvSpPr>
            <a:spLocks noGrp="1"/>
          </p:cNvSpPr>
          <p:nvPr>
            <p:ph type="title"/>
          </p:nvPr>
        </p:nvSpPr>
        <p:spPr/>
        <p:txBody>
          <a:bodyPr/>
          <a:lstStyle/>
          <a:p>
            <a:r>
              <a:rPr lang="en-US" dirty="0"/>
              <a:t>Teacher prep</a:t>
            </a:r>
          </a:p>
        </p:txBody>
      </p:sp>
      <p:sp>
        <p:nvSpPr>
          <p:cNvPr id="4" name="Rectangle 3">
            <a:extLst>
              <a:ext uri="{FF2B5EF4-FFF2-40B4-BE49-F238E27FC236}">
                <a16:creationId xmlns:a16="http://schemas.microsoft.com/office/drawing/2014/main" id="{750A8E26-5ED8-7F5D-027E-ED66BC92710F}"/>
              </a:ext>
            </a:extLst>
          </p:cNvPr>
          <p:cNvSpPr/>
          <p:nvPr/>
        </p:nvSpPr>
        <p:spPr>
          <a:xfrm>
            <a:off x="736600" y="2049727"/>
            <a:ext cx="10718799" cy="4062651"/>
          </a:xfrm>
          <a:prstGeom prst="rect">
            <a:avLst/>
          </a:prstGeom>
          <a:ln w="38100">
            <a:solidFill>
              <a:schemeClr val="bg1">
                <a:lumMod val="50000"/>
              </a:schemeClr>
            </a:solidFill>
          </a:ln>
        </p:spPr>
        <p:txBody>
          <a:bodyPr wrap="square" lIns="91440" tIns="45720" rIns="91440" bIns="45720" anchor="t">
            <a:spAutoFit/>
          </a:bodyPr>
          <a:lstStyle/>
          <a:p>
            <a:pPr marL="285750" indent="-285750">
              <a:buFont typeface="Arial" panose="020B0604020202020204" pitchFamily="34" charset="0"/>
              <a:buChar char="•"/>
            </a:pPr>
            <a:r>
              <a:rPr lang="en-US" sz="2400" dirty="0">
                <a:solidFill>
                  <a:schemeClr val="bg1">
                    <a:lumMod val="50000"/>
                  </a:schemeClr>
                </a:solidFill>
                <a:latin typeface="Avenir Next LT Pro Demi" panose="020B0704020202020204" pitchFamily="34" charset="0"/>
              </a:rPr>
              <a:t>Test embedded video in PPT (slide 6) – prepare in separate tab if needed</a:t>
            </a:r>
          </a:p>
          <a:p>
            <a:pPr marL="285750" indent="-285750">
              <a:buFont typeface="Arial" panose="020B0604020202020204" pitchFamily="34" charset="0"/>
              <a:buChar char="•"/>
            </a:pPr>
            <a:r>
              <a:rPr lang="en-US" sz="2400" dirty="0">
                <a:solidFill>
                  <a:schemeClr val="bg1">
                    <a:lumMod val="50000"/>
                  </a:schemeClr>
                </a:solidFill>
                <a:latin typeface="Avenir Next LT Pro Demi" panose="020B0704020202020204" pitchFamily="34" charset="0"/>
              </a:rPr>
              <a:t>Have explanatory models (1 per student) printed/ready</a:t>
            </a:r>
          </a:p>
          <a:p>
            <a:pPr marL="285750" indent="-285750">
              <a:buFont typeface="Arial" panose="020B0604020202020204" pitchFamily="34" charset="0"/>
              <a:buChar char="•"/>
            </a:pPr>
            <a:r>
              <a:rPr lang="en-US" sz="2400" dirty="0">
                <a:solidFill>
                  <a:schemeClr val="bg1">
                    <a:lumMod val="50000"/>
                  </a:schemeClr>
                </a:solidFill>
                <a:latin typeface="Avenir Next LT Pro Demi" panose="020B0704020202020204" pitchFamily="34" charset="0"/>
              </a:rPr>
              <a:t>Prep drawing or coloring materials you want students to use</a:t>
            </a:r>
          </a:p>
          <a:p>
            <a:pPr marL="285750" indent="-285750">
              <a:buFont typeface="Arial" panose="020B0604020202020204" pitchFamily="34" charset="0"/>
              <a:buChar char="•"/>
            </a:pPr>
            <a:r>
              <a:rPr lang="en-US" sz="2400" dirty="0">
                <a:solidFill>
                  <a:schemeClr val="bg1">
                    <a:lumMod val="50000"/>
                  </a:schemeClr>
                </a:solidFill>
                <a:latin typeface="Avenir Next LT Pro Demi" panose="020B0704020202020204" pitchFamily="34" charset="0"/>
              </a:rPr>
              <a:t>Prep chart paper and post its for public records</a:t>
            </a:r>
          </a:p>
          <a:p>
            <a:pPr marL="285750" indent="-285750">
              <a:buFont typeface="Arial" panose="020B0604020202020204" pitchFamily="34" charset="0"/>
              <a:buChar char="•"/>
            </a:pPr>
            <a:endParaRPr lang="en-US" dirty="0">
              <a:solidFill>
                <a:schemeClr val="bg1">
                  <a:lumMod val="50000"/>
                </a:schemeClr>
              </a:solidFill>
              <a:latin typeface="Avenir Next LT Pro Demi" panose="020B0704020202020204" pitchFamily="34" charset="0"/>
            </a:endParaRPr>
          </a:p>
          <a:p>
            <a:pPr marL="285750"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Decision points:</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Will you use a “wondering wall” or other public record of student questions?</a:t>
            </a: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Will you use other public records for student understanding?</a:t>
            </a:r>
          </a:p>
          <a:p>
            <a:pPr marL="742950" lvl="1" indent="-285750">
              <a:buFont typeface="Arial" panose="020B0604020202020204" pitchFamily="34" charset="0"/>
              <a:buChar char="•"/>
            </a:pPr>
            <a:r>
              <a:rPr lang="en-US" dirty="0">
                <a:solidFill>
                  <a:schemeClr val="bg1">
                    <a:lumMod val="50000"/>
                  </a:schemeClr>
                </a:solidFill>
                <a:latin typeface="Avenir Next LT Pro Demi"/>
              </a:rPr>
              <a:t>Will you have students participate in a “gallery walk” during which they can view others’ explanatory models? (after slide 7)</a:t>
            </a:r>
            <a:endParaRPr lang="en-US" dirty="0">
              <a:solidFill>
                <a:schemeClr val="bg1">
                  <a:lumMod val="50000"/>
                </a:schemeClr>
              </a:solidFill>
              <a:latin typeface="Avenir Next LT Pro Demi" panose="020B0704020202020204" pitchFamily="34" charset="0"/>
            </a:endParaRPr>
          </a:p>
          <a:p>
            <a:pPr marL="742950" lvl="1" indent="-285750">
              <a:buFont typeface="Arial" panose="020B0604020202020204" pitchFamily="34" charset="0"/>
              <a:buChar char="•"/>
            </a:pPr>
            <a:r>
              <a:rPr lang="en-US" dirty="0">
                <a:solidFill>
                  <a:schemeClr val="bg1">
                    <a:lumMod val="50000"/>
                  </a:schemeClr>
                </a:solidFill>
                <a:latin typeface="Avenir Next LT Pro Demi" panose="020B0704020202020204" pitchFamily="34" charset="0"/>
              </a:rPr>
              <a:t>Are there students that have experienced trauma around flooding, and how will you be sensitive to stress around flooding? (this might have been surfaced in the Take-home Interview)</a:t>
            </a:r>
          </a:p>
        </p:txBody>
      </p:sp>
    </p:spTree>
    <p:extLst>
      <p:ext uri="{BB962C8B-B14F-4D97-AF65-F5344CB8AC3E}">
        <p14:creationId xmlns:p14="http://schemas.microsoft.com/office/powerpoint/2010/main" val="2685726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BE04CF-56B9-3D2A-3D82-DE4FECD70EFD}"/>
              </a:ext>
            </a:extLst>
          </p:cNvPr>
          <p:cNvSpPr>
            <a:spLocks noGrp="1"/>
          </p:cNvSpPr>
          <p:nvPr>
            <p:ph type="title"/>
          </p:nvPr>
        </p:nvSpPr>
        <p:spPr>
          <a:xfrm>
            <a:off x="2147710" y="186004"/>
            <a:ext cx="8252177" cy="842421"/>
          </a:xfrm>
        </p:spPr>
        <p:txBody>
          <a:bodyPr>
            <a:normAutofit/>
          </a:bodyPr>
          <a:lstStyle/>
          <a:p>
            <a:r>
              <a:rPr lang="en-US" sz="4400" b="1" dirty="0"/>
              <a:t>Flooding in our community</a:t>
            </a:r>
          </a:p>
        </p:txBody>
      </p:sp>
      <p:sp>
        <p:nvSpPr>
          <p:cNvPr id="5" name="Rectangle 4">
            <a:extLst>
              <a:ext uri="{FF2B5EF4-FFF2-40B4-BE49-F238E27FC236}">
                <a16:creationId xmlns:a16="http://schemas.microsoft.com/office/drawing/2014/main" id="{328F71D4-58D9-7216-6EFD-A5CAB5834BB8}"/>
              </a:ext>
            </a:extLst>
          </p:cNvPr>
          <p:cNvSpPr/>
          <p:nvPr/>
        </p:nvSpPr>
        <p:spPr>
          <a:xfrm>
            <a:off x="736600" y="5334793"/>
            <a:ext cx="10718799" cy="1200329"/>
          </a:xfrm>
          <a:prstGeom prst="rect">
            <a:avLst/>
          </a:prstGeom>
          <a:ln w="38100">
            <a:solidFill>
              <a:schemeClr val="bg1">
                <a:lumMod val="50000"/>
              </a:schemeClr>
            </a:solidFill>
          </a:ln>
        </p:spPr>
        <p:txBody>
          <a:bodyPr wrap="square">
            <a:spAutoFit/>
          </a:bodyPr>
          <a:lstStyle/>
          <a:p>
            <a:pPr marL="0" indent="0">
              <a:buNone/>
            </a:pPr>
            <a:r>
              <a:rPr lang="en-US" dirty="0">
                <a:solidFill>
                  <a:schemeClr val="bg1">
                    <a:lumMod val="50000"/>
                  </a:schemeClr>
                </a:solidFill>
                <a:latin typeface="Avenir Next LT Pro Demi" panose="020B0704020202020204" pitchFamily="34" charset="0"/>
              </a:rPr>
              <a:t>In this lesson:</a:t>
            </a:r>
          </a:p>
          <a:p>
            <a:r>
              <a:rPr lang="en-US" dirty="0">
                <a:solidFill>
                  <a:schemeClr val="bg1">
                    <a:lumMod val="50000"/>
                  </a:schemeClr>
                </a:solidFill>
                <a:latin typeface="Avenir Next LT Pro Demi" panose="020B0704020202020204" pitchFamily="34" charset="0"/>
              </a:rPr>
              <a:t>Students will make and share observations about the effects of stormwater in an urban setting.</a:t>
            </a:r>
          </a:p>
          <a:p>
            <a:r>
              <a:rPr lang="en-US" dirty="0">
                <a:solidFill>
                  <a:schemeClr val="bg1">
                    <a:lumMod val="50000"/>
                  </a:schemeClr>
                </a:solidFill>
                <a:latin typeface="Avenir Next LT Pro Demi" panose="020B0704020202020204" pitchFamily="34" charset="0"/>
              </a:rPr>
              <a:t>Students will access prior knowledge to begin building an understanding of what is causing the stormwater runoff problem.</a:t>
            </a:r>
          </a:p>
        </p:txBody>
      </p:sp>
      <p:sp>
        <p:nvSpPr>
          <p:cNvPr id="3" name="TextBox 2">
            <a:extLst>
              <a:ext uri="{FF2B5EF4-FFF2-40B4-BE49-F238E27FC236}">
                <a16:creationId xmlns:a16="http://schemas.microsoft.com/office/drawing/2014/main" id="{CDEB5CCF-968D-99FC-07E4-5CD56962E3E0}"/>
              </a:ext>
            </a:extLst>
          </p:cNvPr>
          <p:cNvSpPr txBox="1"/>
          <p:nvPr/>
        </p:nvSpPr>
        <p:spPr>
          <a:xfrm>
            <a:off x="654756" y="1199043"/>
            <a:ext cx="7430231" cy="3785652"/>
          </a:xfrm>
          <a:prstGeom prst="rect">
            <a:avLst/>
          </a:prstGeom>
          <a:noFill/>
        </p:spPr>
        <p:txBody>
          <a:bodyPr wrap="square">
            <a:spAutoFit/>
          </a:bodyPr>
          <a:lstStyle/>
          <a:p>
            <a:r>
              <a:rPr lang="en-US" sz="4000" dirty="0"/>
              <a:t>Focus Question: Why does flooding happen in our community?</a:t>
            </a:r>
          </a:p>
          <a:p>
            <a:br>
              <a:rPr lang="en-US" sz="4000" dirty="0"/>
            </a:br>
            <a:r>
              <a:rPr lang="en-US" sz="4000" dirty="0"/>
              <a:t>Learning Target: I can draw on a model to share what I know about storm water. </a:t>
            </a:r>
          </a:p>
        </p:txBody>
      </p:sp>
      <p:pic>
        <p:nvPicPr>
          <p:cNvPr id="6" name="Picture 4" descr="Stormwater Management | Amherst, MA - Official Website">
            <a:extLst>
              <a:ext uri="{FF2B5EF4-FFF2-40B4-BE49-F238E27FC236}">
                <a16:creationId xmlns:a16="http://schemas.microsoft.com/office/drawing/2014/main" id="{CBFF6783-D0E8-4D5C-5E72-D320C25A91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74" r="20658" b="1"/>
          <a:stretch/>
        </p:blipFill>
        <p:spPr bwMode="auto">
          <a:xfrm>
            <a:off x="8084987" y="1309683"/>
            <a:ext cx="4107013" cy="36750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915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A5A876-3C9B-F32A-C902-E19819566E39}"/>
              </a:ext>
            </a:extLst>
          </p:cNvPr>
          <p:cNvSpPr txBox="1"/>
          <p:nvPr/>
        </p:nvSpPr>
        <p:spPr>
          <a:xfrm>
            <a:off x="5262111" y="3677173"/>
            <a:ext cx="6085156" cy="2123658"/>
          </a:xfrm>
          <a:prstGeom prst="rect">
            <a:avLst/>
          </a:prstGeom>
          <a:noFill/>
        </p:spPr>
        <p:txBody>
          <a:bodyPr wrap="square" lIns="91440" tIns="45720" rIns="91440" bIns="45720" rtlCol="0" anchor="t">
            <a:spAutoFit/>
          </a:bodyPr>
          <a:lstStyle/>
          <a:p>
            <a:pPr algn="r"/>
            <a:r>
              <a:rPr lang="en-US" sz="4400" b="1" kern="1200" dirty="0">
                <a:latin typeface="+mj-lt"/>
                <a:ea typeface="+mj-ea"/>
                <a:cs typeface="+mj-cs"/>
              </a:rPr>
              <a:t>What have you noticed when it rains a lot around here?</a:t>
            </a:r>
            <a:endParaRPr lang="en-US" sz="4400" b="1"/>
          </a:p>
        </p:txBody>
      </p:sp>
      <p:pic>
        <p:nvPicPr>
          <p:cNvPr id="4" name="Picture 2" descr="Math Strategy-Turn and Talk – Murphy's Methods">
            <a:extLst>
              <a:ext uri="{FF2B5EF4-FFF2-40B4-BE49-F238E27FC236}">
                <a16:creationId xmlns:a16="http://schemas.microsoft.com/office/drawing/2014/main" id="{1ED5B3CD-799E-4575-DF46-2146381360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1558" y="1446076"/>
            <a:ext cx="4541492" cy="34017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Graphic 9" descr="A cloud with raindrops">
            <a:extLst>
              <a:ext uri="{FF2B5EF4-FFF2-40B4-BE49-F238E27FC236}">
                <a16:creationId xmlns:a16="http://schemas.microsoft.com/office/drawing/2014/main" id="{4C018D8F-B0CB-DA72-4DEA-798926BFDD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33377" y="-1039031"/>
            <a:ext cx="5547065" cy="5547065"/>
          </a:xfrm>
          <a:prstGeom prst="rect">
            <a:avLst/>
          </a:prstGeom>
        </p:spPr>
      </p:pic>
    </p:spTree>
    <p:extLst>
      <p:ext uri="{BB962C8B-B14F-4D97-AF65-F5344CB8AC3E}">
        <p14:creationId xmlns:p14="http://schemas.microsoft.com/office/powerpoint/2010/main" val="350265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BE04CF-56B9-3D2A-3D82-DE4FECD70EFD}"/>
              </a:ext>
            </a:extLst>
          </p:cNvPr>
          <p:cNvSpPr>
            <a:spLocks noGrp="1"/>
          </p:cNvSpPr>
          <p:nvPr>
            <p:ph type="title"/>
          </p:nvPr>
        </p:nvSpPr>
        <p:spPr>
          <a:xfrm>
            <a:off x="913149" y="124551"/>
            <a:ext cx="7240653" cy="842421"/>
          </a:xfrm>
        </p:spPr>
        <p:txBody>
          <a:bodyPr>
            <a:normAutofit/>
          </a:bodyPr>
          <a:lstStyle/>
          <a:p>
            <a:r>
              <a:rPr lang="en-US" sz="4400" dirty="0"/>
              <a:t>Phenomenon video</a:t>
            </a:r>
          </a:p>
        </p:txBody>
      </p:sp>
      <p:sp>
        <p:nvSpPr>
          <p:cNvPr id="5" name="Rectangle 4">
            <a:extLst>
              <a:ext uri="{FF2B5EF4-FFF2-40B4-BE49-F238E27FC236}">
                <a16:creationId xmlns:a16="http://schemas.microsoft.com/office/drawing/2014/main" id="{328F71D4-58D9-7216-6EFD-A5CAB5834BB8}"/>
              </a:ext>
            </a:extLst>
          </p:cNvPr>
          <p:cNvSpPr/>
          <p:nvPr/>
        </p:nvSpPr>
        <p:spPr>
          <a:xfrm>
            <a:off x="9041149" y="1388929"/>
            <a:ext cx="2870303" cy="3508653"/>
          </a:xfrm>
          <a:prstGeom prst="rect">
            <a:avLst/>
          </a:prstGeom>
          <a:ln w="38100">
            <a:solidFill>
              <a:schemeClr val="bg1">
                <a:lumMod val="50000"/>
              </a:schemeClr>
            </a:solidFill>
          </a:ln>
        </p:spPr>
        <p:txBody>
          <a:bodyPr wrap="square">
            <a:spAutoFit/>
          </a:bodyPr>
          <a:lstStyle/>
          <a:p>
            <a:pPr algn="ctr"/>
            <a:r>
              <a:rPr lang="en-US" sz="2200" b="1" dirty="0">
                <a:latin typeface="Tw Cen MT" panose="020B0602020104020603" pitchFamily="34" charset="77"/>
                <a:ea typeface="Calibri" panose="020F0502020204030204" pitchFamily="34" charset="0"/>
                <a:cs typeface="Times New Roman" panose="02020603050405020304" pitchFamily="18" charset="0"/>
              </a:rPr>
              <a:t>Instructions </a:t>
            </a:r>
            <a:r>
              <a:rPr lang="en-US" sz="2200" b="1" u="sng" dirty="0">
                <a:latin typeface="Tw Cen MT" panose="020B0602020104020603" pitchFamily="34" charset="77"/>
                <a:ea typeface="Calibri" panose="020F0502020204030204" pitchFamily="34" charset="0"/>
                <a:cs typeface="Times New Roman" panose="02020603050405020304" pitchFamily="18" charset="0"/>
              </a:rPr>
              <a:t>after</a:t>
            </a:r>
            <a:r>
              <a:rPr lang="en-US" sz="2200" b="1" dirty="0">
                <a:latin typeface="Tw Cen MT" panose="020B0602020104020603" pitchFamily="34" charset="77"/>
                <a:ea typeface="Calibri" panose="020F0502020204030204" pitchFamily="34" charset="0"/>
                <a:cs typeface="Times New Roman" panose="02020603050405020304" pitchFamily="18" charset="0"/>
              </a:rPr>
              <a:t> video</a:t>
            </a:r>
          </a:p>
          <a:p>
            <a:pPr algn="ctr"/>
            <a:r>
              <a:rPr lang="en-US" sz="3200" i="1" dirty="0"/>
              <a:t>Turn and Talk:</a:t>
            </a:r>
            <a:br>
              <a:rPr lang="en-US" sz="3200" dirty="0"/>
            </a:br>
            <a:r>
              <a:rPr lang="en-US" sz="2800" dirty="0"/>
              <a:t>What are your observations?</a:t>
            </a:r>
            <a:br>
              <a:rPr lang="en-US" sz="2800" dirty="0"/>
            </a:br>
            <a:r>
              <a:rPr lang="en-US" sz="2800" dirty="0"/>
              <a:t>Have you or your family experienced something like this?</a:t>
            </a:r>
            <a:endParaRPr lang="en-US" sz="3200" dirty="0">
              <a:latin typeface="Tw Cen MT" panose="020B0602020104020603" pitchFamily="34" charset="77"/>
              <a:ea typeface="Calibri" panose="020F0502020204030204" pitchFamily="34" charset="0"/>
              <a:cs typeface="Times New Roman" panose="02020603050405020304" pitchFamily="18" charset="0"/>
            </a:endParaRPr>
          </a:p>
        </p:txBody>
      </p:sp>
      <p:pic>
        <p:nvPicPr>
          <p:cNvPr id="6" name="Online Media 5" title="Stormwater Flooding in Tacoma - Community Waters">
            <a:hlinkClick r:id="" action="ppaction://media"/>
            <a:extLst>
              <a:ext uri="{FF2B5EF4-FFF2-40B4-BE49-F238E27FC236}">
                <a16:creationId xmlns:a16="http://schemas.microsoft.com/office/drawing/2014/main" id="{F89D99D5-85DD-A9A2-DEB6-9428A0038B03}"/>
              </a:ext>
            </a:extLst>
          </p:cNvPr>
          <p:cNvPicPr>
            <a:picLocks noRot="1" noChangeAspect="1"/>
          </p:cNvPicPr>
          <p:nvPr>
            <a:videoFile r:link="rId1"/>
          </p:nvPr>
        </p:nvPicPr>
        <p:blipFill>
          <a:blip r:embed="rId3"/>
          <a:stretch>
            <a:fillRect/>
          </a:stretch>
        </p:blipFill>
        <p:spPr>
          <a:xfrm>
            <a:off x="913149" y="1288143"/>
            <a:ext cx="8128000" cy="4572000"/>
          </a:xfrm>
          <a:prstGeom prst="rect">
            <a:avLst/>
          </a:prstGeom>
        </p:spPr>
      </p:pic>
    </p:spTree>
    <p:extLst>
      <p:ext uri="{BB962C8B-B14F-4D97-AF65-F5344CB8AC3E}">
        <p14:creationId xmlns:p14="http://schemas.microsoft.com/office/powerpoint/2010/main" val="217100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7A0A-EDFE-2A2F-7985-99A453EAB0FF}"/>
              </a:ext>
            </a:extLst>
          </p:cNvPr>
          <p:cNvSpPr>
            <a:spLocks noGrp="1"/>
          </p:cNvSpPr>
          <p:nvPr>
            <p:ph type="title"/>
          </p:nvPr>
        </p:nvSpPr>
        <p:spPr>
          <a:xfrm>
            <a:off x="899702" y="195665"/>
            <a:ext cx="7240653" cy="842421"/>
          </a:xfrm>
        </p:spPr>
        <p:txBody>
          <a:bodyPr>
            <a:normAutofit/>
          </a:bodyPr>
          <a:lstStyle/>
          <a:p>
            <a:r>
              <a:rPr lang="en-US" sz="4400" dirty="0"/>
              <a:t>Explanatory model</a:t>
            </a:r>
          </a:p>
        </p:txBody>
      </p:sp>
      <p:pic>
        <p:nvPicPr>
          <p:cNvPr id="4" name="Content Placeholder 4">
            <a:extLst>
              <a:ext uri="{FF2B5EF4-FFF2-40B4-BE49-F238E27FC236}">
                <a16:creationId xmlns:a16="http://schemas.microsoft.com/office/drawing/2014/main" id="{44A2732A-A54B-FE22-A361-07CC81507B51}"/>
              </a:ext>
            </a:extLst>
          </p:cNvPr>
          <p:cNvPicPr>
            <a:picLocks noChangeAspect="1"/>
          </p:cNvPicPr>
          <p:nvPr/>
        </p:nvPicPr>
        <p:blipFill rotWithShape="1">
          <a:blip r:embed="rId3"/>
          <a:srcRect b="6656"/>
          <a:stretch/>
        </p:blipFill>
        <p:spPr>
          <a:xfrm>
            <a:off x="0" y="970806"/>
            <a:ext cx="10158367" cy="5713023"/>
          </a:xfrm>
          <a:prstGeom prst="rect">
            <a:avLst/>
          </a:prstGeom>
        </p:spPr>
      </p:pic>
      <p:grpSp>
        <p:nvGrpSpPr>
          <p:cNvPr id="9" name="Group 8">
            <a:extLst>
              <a:ext uri="{FF2B5EF4-FFF2-40B4-BE49-F238E27FC236}">
                <a16:creationId xmlns:a16="http://schemas.microsoft.com/office/drawing/2014/main" id="{1A601A11-B162-F214-BBB6-7FCD98FF7825}"/>
              </a:ext>
            </a:extLst>
          </p:cNvPr>
          <p:cNvGrpSpPr/>
          <p:nvPr/>
        </p:nvGrpSpPr>
        <p:grpSpPr>
          <a:xfrm>
            <a:off x="7103109" y="3496420"/>
            <a:ext cx="2465776" cy="1718584"/>
            <a:chOff x="0" y="79715"/>
            <a:chExt cx="6263640" cy="1286634"/>
          </a:xfrm>
        </p:grpSpPr>
        <p:sp>
          <p:nvSpPr>
            <p:cNvPr id="12" name="Rectangle: Rounded Corners 11">
              <a:extLst>
                <a:ext uri="{FF2B5EF4-FFF2-40B4-BE49-F238E27FC236}">
                  <a16:creationId xmlns:a16="http://schemas.microsoft.com/office/drawing/2014/main" id="{3A232258-13A4-CE9F-578E-D7FD4D3E2027}"/>
                </a:ext>
              </a:extLst>
            </p:cNvPr>
            <p:cNvSpPr/>
            <p:nvPr/>
          </p:nvSpPr>
          <p:spPr>
            <a:xfrm>
              <a:off x="0" y="79715"/>
              <a:ext cx="6263640" cy="1286634"/>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15" name="Rectangle: Rounded Corners 4">
              <a:extLst>
                <a:ext uri="{FF2B5EF4-FFF2-40B4-BE49-F238E27FC236}">
                  <a16:creationId xmlns:a16="http://schemas.microsoft.com/office/drawing/2014/main" id="{A5E86989-471B-69B1-61AB-39E7385AE5E0}"/>
                </a:ext>
              </a:extLst>
            </p:cNvPr>
            <p:cNvSpPr txBox="1"/>
            <p:nvPr/>
          </p:nvSpPr>
          <p:spPr>
            <a:xfrm>
              <a:off x="125616" y="168792"/>
              <a:ext cx="6138024"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Use pictures, arrows, labels, and words to show your understanding.</a:t>
              </a:r>
            </a:p>
          </p:txBody>
        </p:sp>
      </p:grpSp>
      <p:grpSp>
        <p:nvGrpSpPr>
          <p:cNvPr id="19" name="Group 18">
            <a:extLst>
              <a:ext uri="{FF2B5EF4-FFF2-40B4-BE49-F238E27FC236}">
                <a16:creationId xmlns:a16="http://schemas.microsoft.com/office/drawing/2014/main" id="{69C38304-E961-CFD2-86C4-5793F5EA280E}"/>
              </a:ext>
            </a:extLst>
          </p:cNvPr>
          <p:cNvGrpSpPr/>
          <p:nvPr/>
        </p:nvGrpSpPr>
        <p:grpSpPr>
          <a:xfrm>
            <a:off x="333103" y="3282395"/>
            <a:ext cx="2348089" cy="1329012"/>
            <a:chOff x="0" y="1432589"/>
            <a:chExt cx="6263640" cy="1286634"/>
          </a:xfrm>
        </p:grpSpPr>
        <p:sp>
          <p:nvSpPr>
            <p:cNvPr id="21" name="Rectangle: Rounded Corners 20">
              <a:extLst>
                <a:ext uri="{FF2B5EF4-FFF2-40B4-BE49-F238E27FC236}">
                  <a16:creationId xmlns:a16="http://schemas.microsoft.com/office/drawing/2014/main" id="{91ADC9B4-D78A-1286-B7A4-86961B245A56}"/>
                </a:ext>
              </a:extLst>
            </p:cNvPr>
            <p:cNvSpPr/>
            <p:nvPr/>
          </p:nvSpPr>
          <p:spPr>
            <a:xfrm>
              <a:off x="0" y="1432589"/>
              <a:ext cx="6263640" cy="1286634"/>
            </a:xfrm>
            <a:prstGeom prst="roundRect">
              <a:avLst/>
            </a:prstGeom>
          </p:spPr>
          <p:style>
            <a:lnRef idx="2">
              <a:schemeClr val="lt1">
                <a:hueOff val="0"/>
                <a:satOff val="0"/>
                <a:lumOff val="0"/>
                <a:alphaOff val="0"/>
              </a:schemeClr>
            </a:lnRef>
            <a:fillRef idx="1">
              <a:schemeClr val="accent5">
                <a:hueOff val="-2252848"/>
                <a:satOff val="-5806"/>
                <a:lumOff val="-3922"/>
                <a:alphaOff val="0"/>
              </a:schemeClr>
            </a:fillRef>
            <a:effectRef idx="0">
              <a:schemeClr val="accent5">
                <a:hueOff val="-2252848"/>
                <a:satOff val="-5806"/>
                <a:lumOff val="-3922"/>
                <a:alphaOff val="0"/>
              </a:schemeClr>
            </a:effectRef>
            <a:fontRef idx="minor">
              <a:schemeClr val="lt1"/>
            </a:fontRef>
          </p:style>
          <p:txBody>
            <a:bodyPr/>
            <a:lstStyle/>
            <a:p>
              <a:endParaRPr lang="en-US"/>
            </a:p>
          </p:txBody>
        </p:sp>
        <p:sp>
          <p:nvSpPr>
            <p:cNvPr id="22" name="Rectangle: Rounded Corners 4">
              <a:extLst>
                <a:ext uri="{FF2B5EF4-FFF2-40B4-BE49-F238E27FC236}">
                  <a16:creationId xmlns:a16="http://schemas.microsoft.com/office/drawing/2014/main" id="{3F31A319-8959-55DC-975E-4FDCA05B53A3}"/>
                </a:ext>
              </a:extLst>
            </p:cNvPr>
            <p:cNvSpPr txBox="1"/>
            <p:nvPr/>
          </p:nvSpPr>
          <p:spPr>
            <a:xfrm>
              <a:off x="62808" y="1495397"/>
              <a:ext cx="6138024"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The “zoom in” can be used to show more detail.</a:t>
              </a:r>
            </a:p>
          </p:txBody>
        </p:sp>
      </p:grpSp>
      <p:grpSp>
        <p:nvGrpSpPr>
          <p:cNvPr id="26" name="Group 25">
            <a:extLst>
              <a:ext uri="{FF2B5EF4-FFF2-40B4-BE49-F238E27FC236}">
                <a16:creationId xmlns:a16="http://schemas.microsoft.com/office/drawing/2014/main" id="{934A59BD-0924-829B-9D6E-40C44F17CA36}"/>
              </a:ext>
            </a:extLst>
          </p:cNvPr>
          <p:cNvGrpSpPr/>
          <p:nvPr/>
        </p:nvGrpSpPr>
        <p:grpSpPr>
          <a:xfrm>
            <a:off x="7882042" y="1402911"/>
            <a:ext cx="4129336" cy="1718583"/>
            <a:chOff x="0" y="4138338"/>
            <a:chExt cx="6263640" cy="1286634"/>
          </a:xfrm>
        </p:grpSpPr>
        <p:sp>
          <p:nvSpPr>
            <p:cNvPr id="27" name="Rectangle: Rounded Corners 26">
              <a:extLst>
                <a:ext uri="{FF2B5EF4-FFF2-40B4-BE49-F238E27FC236}">
                  <a16:creationId xmlns:a16="http://schemas.microsoft.com/office/drawing/2014/main" id="{A119ABDF-75A5-CE52-F42D-2AC937A2B7C8}"/>
                </a:ext>
              </a:extLst>
            </p:cNvPr>
            <p:cNvSpPr/>
            <p:nvPr/>
          </p:nvSpPr>
          <p:spPr>
            <a:xfrm>
              <a:off x="0" y="4138338"/>
              <a:ext cx="6263640" cy="1286634"/>
            </a:xfrm>
            <a:prstGeom prst="roundRect">
              <a:avLst/>
            </a:pr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en-US"/>
            </a:p>
          </p:txBody>
        </p:sp>
        <p:sp>
          <p:nvSpPr>
            <p:cNvPr id="28" name="Rectangle: Rounded Corners 4">
              <a:extLst>
                <a:ext uri="{FF2B5EF4-FFF2-40B4-BE49-F238E27FC236}">
                  <a16:creationId xmlns:a16="http://schemas.microsoft.com/office/drawing/2014/main" id="{EEFFC380-E674-2AB5-18E4-D2709E89B520}"/>
                </a:ext>
              </a:extLst>
            </p:cNvPr>
            <p:cNvSpPr txBox="1"/>
            <p:nvPr/>
          </p:nvSpPr>
          <p:spPr>
            <a:xfrm>
              <a:off x="125616" y="4204837"/>
              <a:ext cx="6138024"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defTabSz="1022350">
                <a:lnSpc>
                  <a:spcPct val="90000"/>
                </a:lnSpc>
                <a:spcBef>
                  <a:spcPct val="0"/>
                </a:spcBef>
                <a:spcAft>
                  <a:spcPct val="35000"/>
                </a:spcAft>
              </a:pPr>
              <a:r>
                <a:rPr lang="en-US" sz="2300" kern="1200" dirty="0"/>
                <a:t>Be sure to put your name and today’s date on the paper because we will be comparing </a:t>
              </a:r>
              <a:r>
                <a:rPr lang="en-US" sz="2300" dirty="0"/>
                <a:t>this model </a:t>
              </a:r>
              <a:r>
                <a:rPr lang="en-US" sz="2300" kern="1200" dirty="0"/>
                <a:t>to one you create later in the unit.</a:t>
              </a:r>
              <a:r>
                <a:rPr lang="en-US" sz="2300" dirty="0"/>
                <a:t> </a:t>
              </a:r>
              <a:endParaRPr lang="en-US" sz="2300" kern="1200" dirty="0"/>
            </a:p>
          </p:txBody>
        </p:sp>
      </p:grpSp>
      <p:grpSp>
        <p:nvGrpSpPr>
          <p:cNvPr id="29" name="Group 28">
            <a:extLst>
              <a:ext uri="{FF2B5EF4-FFF2-40B4-BE49-F238E27FC236}">
                <a16:creationId xmlns:a16="http://schemas.microsoft.com/office/drawing/2014/main" id="{50DA9CA3-CBEE-5160-C7EF-287AAEC732D1}"/>
              </a:ext>
            </a:extLst>
          </p:cNvPr>
          <p:cNvGrpSpPr/>
          <p:nvPr/>
        </p:nvGrpSpPr>
        <p:grpSpPr>
          <a:xfrm>
            <a:off x="8248264" y="5366450"/>
            <a:ext cx="2973776" cy="1436361"/>
            <a:chOff x="0" y="2785464"/>
            <a:chExt cx="6263640" cy="1286634"/>
          </a:xfrm>
        </p:grpSpPr>
        <p:sp>
          <p:nvSpPr>
            <p:cNvPr id="30" name="Rectangle: Rounded Corners 29">
              <a:extLst>
                <a:ext uri="{FF2B5EF4-FFF2-40B4-BE49-F238E27FC236}">
                  <a16:creationId xmlns:a16="http://schemas.microsoft.com/office/drawing/2014/main" id="{9D115DF4-6821-A265-ACBA-5307654333A1}"/>
                </a:ext>
              </a:extLst>
            </p:cNvPr>
            <p:cNvSpPr/>
            <p:nvPr/>
          </p:nvSpPr>
          <p:spPr>
            <a:xfrm>
              <a:off x="0" y="2785464"/>
              <a:ext cx="6263640" cy="1286634"/>
            </a:xfrm>
            <a:prstGeom prst="roundRect">
              <a:avLst/>
            </a:prstGeom>
          </p:spPr>
          <p:style>
            <a:lnRef idx="2">
              <a:schemeClr val="lt1">
                <a:hueOff val="0"/>
                <a:satOff val="0"/>
                <a:lumOff val="0"/>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txBody>
            <a:bodyPr/>
            <a:lstStyle/>
            <a:p>
              <a:endParaRPr lang="en-US"/>
            </a:p>
          </p:txBody>
        </p:sp>
        <p:sp>
          <p:nvSpPr>
            <p:cNvPr id="31" name="Rectangle: Rounded Corners 4">
              <a:extLst>
                <a:ext uri="{FF2B5EF4-FFF2-40B4-BE49-F238E27FC236}">
                  <a16:creationId xmlns:a16="http://schemas.microsoft.com/office/drawing/2014/main" id="{A7A72048-4FE2-D791-AE71-23846A1C371F}"/>
                </a:ext>
              </a:extLst>
            </p:cNvPr>
            <p:cNvSpPr txBox="1"/>
            <p:nvPr/>
          </p:nvSpPr>
          <p:spPr>
            <a:xfrm>
              <a:off x="62808" y="2848272"/>
              <a:ext cx="6138024" cy="1161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Write your explanation of why the parking lot is flooded here.</a:t>
              </a:r>
            </a:p>
          </p:txBody>
        </p:sp>
      </p:grpSp>
      <p:sp>
        <p:nvSpPr>
          <p:cNvPr id="32" name="Rectangle: Rounded Corners 31">
            <a:extLst>
              <a:ext uri="{FF2B5EF4-FFF2-40B4-BE49-F238E27FC236}">
                <a16:creationId xmlns:a16="http://schemas.microsoft.com/office/drawing/2014/main" id="{119749F5-0341-0834-DF52-06BC0AFFD6FA}"/>
              </a:ext>
            </a:extLst>
          </p:cNvPr>
          <p:cNvSpPr/>
          <p:nvPr/>
        </p:nvSpPr>
        <p:spPr>
          <a:xfrm>
            <a:off x="135466" y="1361051"/>
            <a:ext cx="6765715" cy="410316"/>
          </a:xfrm>
          <a:prstGeom prst="roundRect">
            <a:avLst/>
          </a:prstGeom>
          <a:noFill/>
          <a:ln>
            <a:solidFill>
              <a:srgbClr val="2FA3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188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05CC-3471-F5A1-290A-BA6395D67FCE}"/>
              </a:ext>
            </a:extLst>
          </p:cNvPr>
          <p:cNvSpPr>
            <a:spLocks noGrp="1"/>
          </p:cNvSpPr>
          <p:nvPr>
            <p:ph type="title"/>
          </p:nvPr>
        </p:nvSpPr>
        <p:spPr/>
        <p:txBody>
          <a:bodyPr/>
          <a:lstStyle/>
          <a:p>
            <a:r>
              <a:rPr lang="en-US" dirty="0"/>
              <a:t>Teacher back-pocket questions to ask students</a:t>
            </a:r>
          </a:p>
        </p:txBody>
      </p:sp>
      <p:sp>
        <p:nvSpPr>
          <p:cNvPr id="3" name="Content Placeholder 2">
            <a:extLst>
              <a:ext uri="{FF2B5EF4-FFF2-40B4-BE49-F238E27FC236}">
                <a16:creationId xmlns:a16="http://schemas.microsoft.com/office/drawing/2014/main" id="{DD9BCE41-C41B-FF8D-55F5-FB569B9F9994}"/>
              </a:ext>
            </a:extLst>
          </p:cNvPr>
          <p:cNvSpPr>
            <a:spLocks noGrp="1"/>
          </p:cNvSpPr>
          <p:nvPr>
            <p:ph sz="quarter" idx="13"/>
          </p:nvPr>
        </p:nvSpPr>
        <p:spPr/>
        <p:txBody>
          <a:bodyPr vert="horz" lIns="91440" tIns="45720" rIns="91440" bIns="45720" rtlCol="0" anchor="t">
            <a:normAutofit/>
          </a:bodyPr>
          <a:lstStyle/>
          <a:p>
            <a:r>
              <a:rPr lang="en-US" cap="none" dirty="0">
                <a:latin typeface="TW Cen MT"/>
              </a:rPr>
              <a:t>What did you observe happening with the water in the video?</a:t>
            </a:r>
            <a:endParaRPr lang="en-US" cap="none" dirty="0"/>
          </a:p>
          <a:p>
            <a:pPr>
              <a:buClr>
                <a:srgbClr val="000000"/>
              </a:buClr>
            </a:pPr>
            <a:r>
              <a:rPr lang="en-US" cap="none" dirty="0">
                <a:latin typeface="TW Cen MT"/>
              </a:rPr>
              <a:t>What have you observed water doing when it rains around our neighborhood?</a:t>
            </a:r>
            <a:endParaRPr lang="en-US" cap="none" dirty="0"/>
          </a:p>
          <a:p>
            <a:pPr>
              <a:buClr>
                <a:srgbClr val="000000"/>
              </a:buClr>
            </a:pPr>
            <a:r>
              <a:rPr lang="en-US" cap="none" dirty="0">
                <a:latin typeface="TW Cen MT"/>
              </a:rPr>
              <a:t>You said you have seen water (</a:t>
            </a:r>
            <a:r>
              <a:rPr lang="en-US" u="sng" cap="none" dirty="0">
                <a:latin typeface="TW Cen MT"/>
              </a:rPr>
              <a:t>insert student’s observation</a:t>
            </a:r>
            <a:r>
              <a:rPr lang="en-US" cap="none" dirty="0">
                <a:latin typeface="TW Cen MT"/>
              </a:rPr>
              <a:t>). Why do you think it did that?</a:t>
            </a:r>
            <a:endParaRPr lang="en-US" cap="none" dirty="0"/>
          </a:p>
          <a:p>
            <a:pPr marL="0" indent="0">
              <a:buClr>
                <a:srgbClr val="000000"/>
              </a:buClr>
              <a:buNone/>
            </a:pPr>
            <a:endParaRPr lang="en-US" cap="none" dirty="0">
              <a:latin typeface="TW Cen MT"/>
            </a:endParaRPr>
          </a:p>
          <a:p>
            <a:pPr marL="0" indent="0">
              <a:buNone/>
            </a:pPr>
            <a:r>
              <a:rPr lang="en-US" cap="none" dirty="0">
                <a:latin typeface="TW Cen MT"/>
              </a:rPr>
              <a:t>Modeling Questions:</a:t>
            </a:r>
            <a:endParaRPr lang="en-US" cap="none" dirty="0"/>
          </a:p>
          <a:p>
            <a:pPr>
              <a:buClr>
                <a:srgbClr val="000000"/>
              </a:buClr>
            </a:pPr>
            <a:r>
              <a:rPr lang="en-US" cap="none" dirty="0">
                <a:latin typeface="TW Cen MT"/>
              </a:rPr>
              <a:t>How can you show that on your model?</a:t>
            </a:r>
            <a:endParaRPr lang="en-US" cap="none" dirty="0"/>
          </a:p>
          <a:p>
            <a:pPr>
              <a:buClr>
                <a:srgbClr val="000000"/>
              </a:buClr>
            </a:pPr>
            <a:r>
              <a:rPr lang="en-US" cap="none" dirty="0">
                <a:latin typeface="TW Cen MT"/>
              </a:rPr>
              <a:t>How could you describe it in words on your model?</a:t>
            </a:r>
            <a:endParaRPr lang="en-US" cap="none" dirty="0"/>
          </a:p>
          <a:p>
            <a:pPr>
              <a:buClr>
                <a:srgbClr val="000000"/>
              </a:buClr>
            </a:pPr>
            <a:endParaRPr lang="en-US" dirty="0"/>
          </a:p>
        </p:txBody>
      </p:sp>
    </p:spTree>
    <p:extLst>
      <p:ext uri="{BB962C8B-B14F-4D97-AF65-F5344CB8AC3E}">
        <p14:creationId xmlns:p14="http://schemas.microsoft.com/office/powerpoint/2010/main" val="4225547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38DBED-65AF-DADD-9C8A-44C7FB02B1DA}"/>
              </a:ext>
            </a:extLst>
          </p:cNvPr>
          <p:cNvSpPr/>
          <p:nvPr/>
        </p:nvSpPr>
        <p:spPr>
          <a:xfrm>
            <a:off x="725214" y="2367092"/>
            <a:ext cx="3929069" cy="3881309"/>
          </a:xfrm>
          <a:prstGeom prst="rect">
            <a:avLst/>
          </a:prstGeom>
        </p:spPr>
        <p:txBody>
          <a:bodyPr vert="horz" lIns="91440" tIns="45720" rIns="91440" bIns="45720" rtlCol="0">
            <a:normAutofit/>
          </a:bodyPr>
          <a:lstStyle/>
          <a:p>
            <a:pPr marL="285750" indent="-228600" defTabSz="914400">
              <a:lnSpc>
                <a:spcPct val="110000"/>
              </a:lnSpc>
              <a:spcAft>
                <a:spcPts val="600"/>
              </a:spcAft>
              <a:buClr>
                <a:schemeClr val="tx1"/>
              </a:buClr>
              <a:buFont typeface="Arial" panose="020B0604020202020204" pitchFamily="34" charset="0"/>
              <a:buChar char="•"/>
            </a:pPr>
            <a:r>
              <a:rPr lang="en-US" sz="1500" cap="all" dirty="0"/>
              <a:t>It is critical to examine your students’ explanatory models. You might use the </a:t>
            </a:r>
            <a:r>
              <a:rPr lang="en-US" sz="1500" cap="all" dirty="0">
                <a:hlinkClick r:id="rId3"/>
              </a:rPr>
              <a:t>WHAT – HOW – WHY CHART on CommunityWaters.org</a:t>
            </a:r>
            <a:r>
              <a:rPr lang="en-US" sz="1500" cap="all" dirty="0"/>
              <a:t>.</a:t>
            </a:r>
          </a:p>
          <a:p>
            <a:pPr marL="742950" lvl="1" indent="-228600" defTabSz="914400">
              <a:lnSpc>
                <a:spcPct val="110000"/>
              </a:lnSpc>
              <a:spcAft>
                <a:spcPts val="600"/>
              </a:spcAft>
              <a:buClr>
                <a:schemeClr val="tx1"/>
              </a:buClr>
              <a:buFont typeface="Arial" panose="020B0604020202020204" pitchFamily="34" charset="0"/>
              <a:buChar char="•"/>
            </a:pPr>
            <a:r>
              <a:rPr lang="en-US" sz="1500" cap="all" dirty="0"/>
              <a:t>What are the understandings and alternate conceptions your students show?</a:t>
            </a:r>
          </a:p>
          <a:p>
            <a:pPr marL="742950" lvl="1" indent="-228600" defTabSz="914400">
              <a:lnSpc>
                <a:spcPct val="110000"/>
              </a:lnSpc>
              <a:spcAft>
                <a:spcPts val="600"/>
              </a:spcAft>
              <a:buClr>
                <a:schemeClr val="tx1"/>
              </a:buClr>
              <a:buFont typeface="Arial" panose="020B0604020202020204" pitchFamily="34" charset="0"/>
              <a:buChar char="•"/>
            </a:pPr>
            <a:r>
              <a:rPr lang="en-US" sz="1500" cap="all" dirty="0"/>
              <a:t>How are they showing their thinking?</a:t>
            </a:r>
          </a:p>
          <a:p>
            <a:pPr marL="742950" lvl="1" indent="-228600" defTabSz="914400">
              <a:lnSpc>
                <a:spcPct val="110000"/>
              </a:lnSpc>
              <a:spcAft>
                <a:spcPts val="600"/>
              </a:spcAft>
              <a:buClr>
                <a:schemeClr val="tx1"/>
              </a:buClr>
              <a:buFont typeface="Arial" panose="020B0604020202020204" pitchFamily="34" charset="0"/>
              <a:buChar char="•"/>
            </a:pPr>
            <a:r>
              <a:rPr lang="en-US" sz="1500" cap="all" dirty="0"/>
              <a:t>Do they have personal/familial experiences that can be integrated into the unit?</a:t>
            </a:r>
          </a:p>
        </p:txBody>
      </p:sp>
      <p:pic>
        <p:nvPicPr>
          <p:cNvPr id="4" name="Picture 3">
            <a:extLst>
              <a:ext uri="{FF2B5EF4-FFF2-40B4-BE49-F238E27FC236}">
                <a16:creationId xmlns:a16="http://schemas.microsoft.com/office/drawing/2014/main" id="{3610E2B2-953A-FDF1-CB5C-632AD6D414D1}"/>
              </a:ext>
            </a:extLst>
          </p:cNvPr>
          <p:cNvPicPr>
            <a:picLocks noChangeAspect="1"/>
          </p:cNvPicPr>
          <p:nvPr/>
        </p:nvPicPr>
        <p:blipFill>
          <a:blip r:embed="rId4"/>
          <a:stretch>
            <a:fillRect/>
          </a:stretch>
        </p:blipFill>
        <p:spPr>
          <a:xfrm>
            <a:off x="4654283" y="375093"/>
            <a:ext cx="7505564" cy="6107813"/>
          </a:xfrm>
          <a:prstGeom prst="rect">
            <a:avLst/>
          </a:prstGeom>
        </p:spPr>
      </p:pic>
      <p:pic>
        <p:nvPicPr>
          <p:cNvPr id="14" name="Picture 13">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5280A7-AD2D-23F5-99B8-3BC1C6719811}"/>
              </a:ext>
            </a:extLst>
          </p:cNvPr>
          <p:cNvSpPr>
            <a:spLocks noGrp="1"/>
          </p:cNvSpPr>
          <p:nvPr>
            <p:ph type="title"/>
          </p:nvPr>
        </p:nvSpPr>
        <p:spPr>
          <a:xfrm>
            <a:off x="913774" y="640831"/>
            <a:ext cx="3740515" cy="1573863"/>
          </a:xfrm>
        </p:spPr>
        <p:txBody>
          <a:bodyPr vert="horz" lIns="91440" tIns="45720" rIns="91440" bIns="45720" rtlCol="0" anchor="ctr">
            <a:normAutofit/>
          </a:bodyPr>
          <a:lstStyle/>
          <a:p>
            <a:pPr algn="l"/>
            <a:r>
              <a:rPr lang="en-US" dirty="0"/>
              <a:t>Teacher next steps</a:t>
            </a:r>
            <a:endParaRPr lang="en-US"/>
          </a:p>
        </p:txBody>
      </p:sp>
    </p:spTree>
    <p:extLst>
      <p:ext uri="{BB962C8B-B14F-4D97-AF65-F5344CB8AC3E}">
        <p14:creationId xmlns:p14="http://schemas.microsoft.com/office/powerpoint/2010/main" val="254285427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8" ma:contentTypeDescription="Create a new document." ma:contentTypeScope="" ma:versionID="e235aa7a254a8adb1037803b533497bb">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5c3cbdb356c0679d3d3b278801a51f5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AFF2E0-8B21-4374-978F-3807B5E0EFBA}">
  <ds:schemaRefs>
    <ds:schemaRef ds:uri="http://schemas.microsoft.com/sharepoint/v3/contenttype/forms"/>
  </ds:schemaRefs>
</ds:datastoreItem>
</file>

<file path=customXml/itemProps2.xml><?xml version="1.0" encoding="utf-8"?>
<ds:datastoreItem xmlns:ds="http://schemas.openxmlformats.org/officeDocument/2006/customXml" ds:itemID="{A011F79D-C0AF-4361-A496-3A68E28614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purl.org/dc/dcmitype/"/>
    <ds:schemaRef ds:uri="http://www.w3.org/XML/1998/namespace"/>
    <ds:schemaRef ds:uri="188c5fa1-f80e-45c6-a801-680064d87fe8"/>
    <ds:schemaRef ds:uri="72dab5ac-ebd7-4489-96fd-5e04b1b08638"/>
  </ds:schemaRefs>
</ds:datastoreItem>
</file>

<file path=customXml/itemProps3.xml><?xml version="1.0" encoding="utf-8"?>
<ds:datastoreItem xmlns:ds="http://schemas.openxmlformats.org/officeDocument/2006/customXml" ds:itemID="{47D3A8FD-CD0B-48CA-918C-1A30A614A6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Droplet</Template>
  <TotalTime>13714</TotalTime>
  <Words>562</Words>
  <Application>Microsoft Office PowerPoint</Application>
  <PresentationFormat>Widescreen</PresentationFormat>
  <Paragraphs>54</Paragraphs>
  <Slides>9</Slides>
  <Notes>5</Notes>
  <HiddenSlides>3</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Avenir Next LT Pro Demi</vt:lpstr>
      <vt:lpstr>Calibri</vt:lpstr>
      <vt:lpstr>Tw Cen MT</vt:lpstr>
      <vt:lpstr>Tw Cen MT</vt:lpstr>
      <vt:lpstr>Droplet</vt:lpstr>
      <vt:lpstr>Community waters Science unit</vt:lpstr>
      <vt:lpstr>Flooding in our Community</vt:lpstr>
      <vt:lpstr>Teacher prep</vt:lpstr>
      <vt:lpstr>Flooding in our community</vt:lpstr>
      <vt:lpstr>PowerPoint Presentation</vt:lpstr>
      <vt:lpstr>Phenomenon video</vt:lpstr>
      <vt:lpstr>Explanatory model</vt:lpstr>
      <vt:lpstr>Teacher back-pocket questions to ask students</vt:lpstr>
      <vt:lpstr>Teacher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Christiansen</dc:creator>
  <cp:lastModifiedBy>Celina Steiger</cp:lastModifiedBy>
  <cp:revision>17</cp:revision>
  <dcterms:created xsi:type="dcterms:W3CDTF">2022-10-13T18:02:23Z</dcterms:created>
  <dcterms:modified xsi:type="dcterms:W3CDTF">2024-03-28T16:54:39Z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