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2"/>
  </p:notesMasterIdLst>
  <p:sldIdLst>
    <p:sldId id="256" r:id="rId6"/>
    <p:sldId id="257" r:id="rId7"/>
    <p:sldId id="258" r:id="rId8"/>
    <p:sldId id="286" r:id="rId9"/>
    <p:sldId id="274" r:id="rId10"/>
    <p:sldId id="287" r:id="rId11"/>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5335DD-55DB-41FE-9FF7-5C535DF21CF7}" v="10" dt="2023-02-16T02:01:03.5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6" autoAdjust="0"/>
    <p:restoredTop sz="90129" autoAdjust="0"/>
  </p:normalViewPr>
  <p:slideViewPr>
    <p:cSldViewPr snapToGrid="0">
      <p:cViewPr varScale="1">
        <p:scale>
          <a:sx n="57" d="100"/>
          <a:sy n="57" d="100"/>
        </p:scale>
        <p:origin x="30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095335DD-55DB-41FE-9FF7-5C535DF21CF7}"/>
    <pc:docChg chg="custSel delSld modSld">
      <pc:chgData name="Celina Steiger" userId="84c8b75e-439a-494b-a32d-c4b3d6be4b87" providerId="ADAL" clId="{095335DD-55DB-41FE-9FF7-5C535DF21CF7}" dt="2023-02-16T02:04:33.248" v="1193" actId="20577"/>
      <pc:docMkLst>
        <pc:docMk/>
      </pc:docMkLst>
      <pc:sldChg chg="addSp delSp modSp mod">
        <pc:chgData name="Celina Steiger" userId="84c8b75e-439a-494b-a32d-c4b3d6be4b87" providerId="ADAL" clId="{095335DD-55DB-41FE-9FF7-5C535DF21CF7}" dt="2023-02-16T02:04:33.248" v="1193" actId="20577"/>
        <pc:sldMkLst>
          <pc:docMk/>
          <pc:sldMk cId="3810747870" sldId="257"/>
        </pc:sldMkLst>
        <pc:spChg chg="mod">
          <ac:chgData name="Celina Steiger" userId="84c8b75e-439a-494b-a32d-c4b3d6be4b87" providerId="ADAL" clId="{095335DD-55DB-41FE-9FF7-5C535DF21CF7}" dt="2023-02-16T02:04:20.313" v="1192" actId="26606"/>
          <ac:spMkLst>
            <pc:docMk/>
            <pc:sldMk cId="3810747870" sldId="257"/>
            <ac:spMk id="2" creationId="{25A8BC33-119E-4B52-B140-F25E7BC5EC1C}"/>
          </ac:spMkLst>
        </pc:spChg>
        <pc:spChg chg="mod ord">
          <ac:chgData name="Celina Steiger" userId="84c8b75e-439a-494b-a32d-c4b3d6be4b87" providerId="ADAL" clId="{095335DD-55DB-41FE-9FF7-5C535DF21CF7}" dt="2023-02-16T02:04:33.248" v="1193" actId="20577"/>
          <ac:spMkLst>
            <pc:docMk/>
            <pc:sldMk cId="3810747870" sldId="257"/>
            <ac:spMk id="3" creationId="{CAC8C3F4-B1B1-9092-3EFE-457FAC78972F}"/>
          </ac:spMkLst>
        </pc:spChg>
        <pc:spChg chg="mod">
          <ac:chgData name="Celina Steiger" userId="84c8b75e-439a-494b-a32d-c4b3d6be4b87" providerId="ADAL" clId="{095335DD-55DB-41FE-9FF7-5C535DF21CF7}" dt="2023-02-16T02:04:20.313" v="1192" actId="26606"/>
          <ac:spMkLst>
            <pc:docMk/>
            <pc:sldMk cId="3810747870" sldId="257"/>
            <ac:spMk id="18" creationId="{06E2D745-4A0E-4304-8960-4A69F05FF784}"/>
          </ac:spMkLst>
        </pc:spChg>
        <pc:spChg chg="del">
          <ac:chgData name="Celina Steiger" userId="84c8b75e-439a-494b-a32d-c4b3d6be4b87" providerId="ADAL" clId="{095335DD-55DB-41FE-9FF7-5C535DF21CF7}" dt="2023-02-16T02:04:20.313" v="1192" actId="26606"/>
          <ac:spMkLst>
            <pc:docMk/>
            <pc:sldMk cId="3810747870" sldId="257"/>
            <ac:spMk id="39" creationId="{84DF55BE-B4AB-4BA1-BDE1-E9F7FB3F110A}"/>
          </ac:spMkLst>
        </pc:spChg>
        <pc:spChg chg="add">
          <ac:chgData name="Celina Steiger" userId="84c8b75e-439a-494b-a32d-c4b3d6be4b87" providerId="ADAL" clId="{095335DD-55DB-41FE-9FF7-5C535DF21CF7}" dt="2023-02-16T02:04:20.313" v="1192" actId="26606"/>
          <ac:spMkLst>
            <pc:docMk/>
            <pc:sldMk cId="3810747870" sldId="257"/>
            <ac:spMk id="44" creationId="{04812C46-200A-4DEB-A05E-3ED6C68C2387}"/>
          </ac:spMkLst>
        </pc:spChg>
        <pc:spChg chg="add">
          <ac:chgData name="Celina Steiger" userId="84c8b75e-439a-494b-a32d-c4b3d6be4b87" providerId="ADAL" clId="{095335DD-55DB-41FE-9FF7-5C535DF21CF7}" dt="2023-02-16T02:04:20.313" v="1192" actId="26606"/>
          <ac:spMkLst>
            <pc:docMk/>
            <pc:sldMk cId="3810747870" sldId="257"/>
            <ac:spMk id="46" creationId="{D1EA859B-E555-4109-94F3-6700E046E008}"/>
          </ac:spMkLst>
        </pc:spChg>
        <pc:grpChg chg="del mod">
          <ac:chgData name="Celina Steiger" userId="84c8b75e-439a-494b-a32d-c4b3d6be4b87" providerId="ADAL" clId="{095335DD-55DB-41FE-9FF7-5C535DF21CF7}" dt="2023-02-16T01:35:55.737" v="832" actId="478"/>
          <ac:grpSpMkLst>
            <pc:docMk/>
            <pc:sldMk cId="3810747870" sldId="257"/>
            <ac:grpSpMk id="16" creationId="{2E499622-8AE1-229E-4E30-3166A5DF412B}"/>
          </ac:grpSpMkLst>
        </pc:grpChg>
        <pc:picChg chg="mod ord">
          <ac:chgData name="Celina Steiger" userId="84c8b75e-439a-494b-a32d-c4b3d6be4b87" providerId="ADAL" clId="{095335DD-55DB-41FE-9FF7-5C535DF21CF7}" dt="2023-02-16T02:04:20.313" v="1192" actId="26606"/>
          <ac:picMkLst>
            <pc:docMk/>
            <pc:sldMk cId="3810747870" sldId="257"/>
            <ac:picMk id="5" creationId="{DB883465-B767-16E2-77E4-1F1C4F85E058}"/>
          </ac:picMkLst>
        </pc:picChg>
        <pc:picChg chg="mod">
          <ac:chgData name="Celina Steiger" userId="84c8b75e-439a-494b-a32d-c4b3d6be4b87" providerId="ADAL" clId="{095335DD-55DB-41FE-9FF7-5C535DF21CF7}" dt="2023-02-16T01:35:40.874" v="830" actId="1076"/>
          <ac:picMkLst>
            <pc:docMk/>
            <pc:sldMk cId="3810747870" sldId="257"/>
            <ac:picMk id="19" creationId="{C2528AD7-1ACF-2B66-E202-4F93EBE8B4DE}"/>
          </ac:picMkLst>
        </pc:picChg>
      </pc:sldChg>
      <pc:sldChg chg="modSp del mod modNotesTx">
        <pc:chgData name="Celina Steiger" userId="84c8b75e-439a-494b-a32d-c4b3d6be4b87" providerId="ADAL" clId="{095335DD-55DB-41FE-9FF7-5C535DF21CF7}" dt="2023-02-15T18:07:10.564" v="389" actId="47"/>
        <pc:sldMkLst>
          <pc:docMk/>
          <pc:sldMk cId="2742104049" sldId="273"/>
        </pc:sldMkLst>
        <pc:spChg chg="mod">
          <ac:chgData name="Celina Steiger" userId="84c8b75e-439a-494b-a32d-c4b3d6be4b87" providerId="ADAL" clId="{095335DD-55DB-41FE-9FF7-5C535DF21CF7}" dt="2023-02-15T01:30:50.218" v="345" actId="20577"/>
          <ac:spMkLst>
            <pc:docMk/>
            <pc:sldMk cId="2742104049" sldId="273"/>
            <ac:spMk id="2" creationId="{13E68A14-D079-4676-A0EC-99F56A741FF1}"/>
          </ac:spMkLst>
        </pc:spChg>
      </pc:sldChg>
      <pc:sldChg chg="addSp delSp modSp mod">
        <pc:chgData name="Celina Steiger" userId="84c8b75e-439a-494b-a32d-c4b3d6be4b87" providerId="ADAL" clId="{095335DD-55DB-41FE-9FF7-5C535DF21CF7}" dt="2023-02-16T02:01:03.502" v="1151" actId="1076"/>
        <pc:sldMkLst>
          <pc:docMk/>
          <pc:sldMk cId="541098309" sldId="274"/>
        </pc:sldMkLst>
        <pc:spChg chg="mod">
          <ac:chgData name="Celina Steiger" userId="84c8b75e-439a-494b-a32d-c4b3d6be4b87" providerId="ADAL" clId="{095335DD-55DB-41FE-9FF7-5C535DF21CF7}" dt="2023-02-16T02:00:21.343" v="1147" actId="6549"/>
          <ac:spMkLst>
            <pc:docMk/>
            <pc:sldMk cId="541098309" sldId="274"/>
            <ac:spMk id="3" creationId="{C9A9F87C-C154-47B3-9990-6C59FE50C50A}"/>
          </ac:spMkLst>
        </pc:spChg>
        <pc:spChg chg="add mod">
          <ac:chgData name="Celina Steiger" userId="84c8b75e-439a-494b-a32d-c4b3d6be4b87" providerId="ADAL" clId="{095335DD-55DB-41FE-9FF7-5C535DF21CF7}" dt="2023-02-16T02:01:00.207" v="1150" actId="14100"/>
          <ac:spMkLst>
            <pc:docMk/>
            <pc:sldMk cId="541098309" sldId="274"/>
            <ac:spMk id="6" creationId="{CF77D572-72C8-784E-AACE-F4B7B70A21B2}"/>
          </ac:spMkLst>
        </pc:spChg>
        <pc:picChg chg="add del mod modCrop">
          <ac:chgData name="Celina Steiger" userId="84c8b75e-439a-494b-a32d-c4b3d6be4b87" providerId="ADAL" clId="{095335DD-55DB-41FE-9FF7-5C535DF21CF7}" dt="2023-02-16T01:59:05.873" v="1084" actId="478"/>
          <ac:picMkLst>
            <pc:docMk/>
            <pc:sldMk cId="541098309" sldId="274"/>
            <ac:picMk id="2" creationId="{027B362C-1F48-C4AC-A921-E6D4063180F5}"/>
          </ac:picMkLst>
        </pc:picChg>
        <pc:picChg chg="del">
          <ac:chgData name="Celina Steiger" userId="84c8b75e-439a-494b-a32d-c4b3d6be4b87" providerId="ADAL" clId="{095335DD-55DB-41FE-9FF7-5C535DF21CF7}" dt="2023-02-16T01:36:48.257" v="836" actId="478"/>
          <ac:picMkLst>
            <pc:docMk/>
            <pc:sldMk cId="541098309" sldId="274"/>
            <ac:picMk id="4" creationId="{F23A6F74-3D5F-9185-01D0-4EE1B8C2939F}"/>
          </ac:picMkLst>
        </pc:picChg>
        <pc:picChg chg="add mod modCrop">
          <ac:chgData name="Celina Steiger" userId="84c8b75e-439a-494b-a32d-c4b3d6be4b87" providerId="ADAL" clId="{095335DD-55DB-41FE-9FF7-5C535DF21CF7}" dt="2023-02-16T01:59:34.257" v="1099" actId="732"/>
          <ac:picMkLst>
            <pc:docMk/>
            <pc:sldMk cId="541098309" sldId="274"/>
            <ac:picMk id="5" creationId="{7AAEDBEC-58C6-D51C-D42E-435AC1B742FD}"/>
          </ac:picMkLst>
        </pc:picChg>
        <pc:picChg chg="add mod">
          <ac:chgData name="Celina Steiger" userId="84c8b75e-439a-494b-a32d-c4b3d6be4b87" providerId="ADAL" clId="{095335DD-55DB-41FE-9FF7-5C535DF21CF7}" dt="2023-02-16T02:01:03.502" v="1151" actId="1076"/>
          <ac:picMkLst>
            <pc:docMk/>
            <pc:sldMk cId="541098309" sldId="274"/>
            <ac:picMk id="7" creationId="{977F73B9-D79A-6C4D-AB9E-D4B3419C8701}"/>
          </ac:picMkLst>
        </pc:picChg>
      </pc:sldChg>
      <pc:sldChg chg="del">
        <pc:chgData name="Celina Steiger" userId="84c8b75e-439a-494b-a32d-c4b3d6be4b87" providerId="ADAL" clId="{095335DD-55DB-41FE-9FF7-5C535DF21CF7}" dt="2023-02-15T18:07:15.570" v="390" actId="47"/>
        <pc:sldMkLst>
          <pc:docMk/>
          <pc:sldMk cId="862958288" sldId="279"/>
        </pc:sldMkLst>
      </pc:sldChg>
      <pc:sldChg chg="del">
        <pc:chgData name="Celina Steiger" userId="84c8b75e-439a-494b-a32d-c4b3d6be4b87" providerId="ADAL" clId="{095335DD-55DB-41FE-9FF7-5C535DF21CF7}" dt="2023-02-15T18:07:19.050" v="392" actId="47"/>
        <pc:sldMkLst>
          <pc:docMk/>
          <pc:sldMk cId="3223057733" sldId="281"/>
        </pc:sldMkLst>
      </pc:sldChg>
      <pc:sldChg chg="del">
        <pc:chgData name="Celina Steiger" userId="84c8b75e-439a-494b-a32d-c4b3d6be4b87" providerId="ADAL" clId="{095335DD-55DB-41FE-9FF7-5C535DF21CF7}" dt="2023-02-15T01:31:14.769" v="349" actId="47"/>
        <pc:sldMkLst>
          <pc:docMk/>
          <pc:sldMk cId="312876581" sldId="283"/>
        </pc:sldMkLst>
      </pc:sldChg>
      <pc:sldChg chg="del">
        <pc:chgData name="Celina Steiger" userId="84c8b75e-439a-494b-a32d-c4b3d6be4b87" providerId="ADAL" clId="{095335DD-55DB-41FE-9FF7-5C535DF21CF7}" dt="2023-02-15T18:07:16.871" v="391" actId="47"/>
        <pc:sldMkLst>
          <pc:docMk/>
          <pc:sldMk cId="3438882260" sldId="285"/>
        </pc:sldMkLst>
      </pc:sldChg>
      <pc:sldChg chg="addSp delSp modSp mod modNotesTx">
        <pc:chgData name="Celina Steiger" userId="84c8b75e-439a-494b-a32d-c4b3d6be4b87" providerId="ADAL" clId="{095335DD-55DB-41FE-9FF7-5C535DF21CF7}" dt="2023-02-16T02:03:50.490" v="1191" actId="1076"/>
        <pc:sldMkLst>
          <pc:docMk/>
          <pc:sldMk cId="458520050" sldId="286"/>
        </pc:sldMkLst>
        <pc:spChg chg="mod">
          <ac:chgData name="Celina Steiger" userId="84c8b75e-439a-494b-a32d-c4b3d6be4b87" providerId="ADAL" clId="{095335DD-55DB-41FE-9FF7-5C535DF21CF7}" dt="2023-02-15T01:23:35.864" v="0" actId="1076"/>
          <ac:spMkLst>
            <pc:docMk/>
            <pc:sldMk cId="458520050" sldId="286"/>
            <ac:spMk id="2" creationId="{8981A5D4-A5DB-4AAE-8271-5594F6BEEFBD}"/>
          </ac:spMkLst>
        </pc:spChg>
        <pc:spChg chg="mod">
          <ac:chgData name="Celina Steiger" userId="84c8b75e-439a-494b-a32d-c4b3d6be4b87" providerId="ADAL" clId="{095335DD-55DB-41FE-9FF7-5C535DF21CF7}" dt="2023-02-16T01:45:04.236" v="1075" actId="108"/>
          <ac:spMkLst>
            <pc:docMk/>
            <pc:sldMk cId="458520050" sldId="286"/>
            <ac:spMk id="3" creationId="{C9B6CDD2-4AE4-B3E7-5F34-21E68D71A794}"/>
          </ac:spMkLst>
        </pc:spChg>
        <pc:picChg chg="add del mod">
          <ac:chgData name="Celina Steiger" userId="84c8b75e-439a-494b-a32d-c4b3d6be4b87" providerId="ADAL" clId="{095335DD-55DB-41FE-9FF7-5C535DF21CF7}" dt="2023-02-15T01:37:06.924" v="388" actId="478"/>
          <ac:picMkLst>
            <pc:docMk/>
            <pc:sldMk cId="458520050" sldId="286"/>
            <ac:picMk id="5" creationId="{16C90FCE-826D-C061-5F3E-BBF028586E42}"/>
          </ac:picMkLst>
        </pc:picChg>
        <pc:picChg chg="add del mod">
          <ac:chgData name="Celina Steiger" userId="84c8b75e-439a-494b-a32d-c4b3d6be4b87" providerId="ADAL" clId="{095335DD-55DB-41FE-9FF7-5C535DF21CF7}" dt="2023-02-16T01:43:31.750" v="1018" actId="21"/>
          <ac:picMkLst>
            <pc:docMk/>
            <pc:sldMk cId="458520050" sldId="286"/>
            <ac:picMk id="7" creationId="{67373A85-BA9B-2D90-575A-D3FA5E82D4B9}"/>
          </ac:picMkLst>
        </pc:picChg>
        <pc:picChg chg="add mod">
          <ac:chgData name="Celina Steiger" userId="84c8b75e-439a-494b-a32d-c4b3d6be4b87" providerId="ADAL" clId="{095335DD-55DB-41FE-9FF7-5C535DF21CF7}" dt="2023-02-16T02:03:50.490" v="1191" actId="1076"/>
          <ac:picMkLst>
            <pc:docMk/>
            <pc:sldMk cId="458520050" sldId="286"/>
            <ac:picMk id="9" creationId="{678D3B92-8096-0DC6-A0EE-1CB4AA0022A1}"/>
          </ac:picMkLst>
        </pc:picChg>
        <pc:picChg chg="add del mod">
          <ac:chgData name="Celina Steiger" userId="84c8b75e-439a-494b-a32d-c4b3d6be4b87" providerId="ADAL" clId="{095335DD-55DB-41FE-9FF7-5C535DF21CF7}" dt="2023-02-16T02:03:47.099" v="1190" actId="478"/>
          <ac:picMkLst>
            <pc:docMk/>
            <pc:sldMk cId="458520050" sldId="286"/>
            <ac:picMk id="11" creationId="{63DECE2F-A35C-0E29-63A9-D88A4EBFC7FF}"/>
          </ac:picMkLst>
        </pc:picChg>
        <pc:picChg chg="add del">
          <ac:chgData name="Celina Steiger" userId="84c8b75e-439a-494b-a32d-c4b3d6be4b87" providerId="ADAL" clId="{095335DD-55DB-41FE-9FF7-5C535DF21CF7}" dt="2023-02-16T01:58:55.683" v="1081" actId="21"/>
          <ac:picMkLst>
            <pc:docMk/>
            <pc:sldMk cId="458520050" sldId="286"/>
            <ac:picMk id="13" creationId="{8607AF82-B63D-891A-8303-5A8A84EC058D}"/>
          </ac:picMkLst>
        </pc:picChg>
      </pc:sldChg>
      <pc:sldChg chg="addSp delSp modSp mod setBg">
        <pc:chgData name="Celina Steiger" userId="84c8b75e-439a-494b-a32d-c4b3d6be4b87" providerId="ADAL" clId="{095335DD-55DB-41FE-9FF7-5C535DF21CF7}" dt="2023-02-16T02:03:34.765" v="1189" actId="20577"/>
        <pc:sldMkLst>
          <pc:docMk/>
          <pc:sldMk cId="2210654819" sldId="287"/>
        </pc:sldMkLst>
        <pc:spChg chg="mod">
          <ac:chgData name="Celina Steiger" userId="84c8b75e-439a-494b-a32d-c4b3d6be4b87" providerId="ADAL" clId="{095335DD-55DB-41FE-9FF7-5C535DF21CF7}" dt="2023-02-16T02:03:34.765" v="1189" actId="20577"/>
          <ac:spMkLst>
            <pc:docMk/>
            <pc:sldMk cId="2210654819" sldId="287"/>
            <ac:spMk id="3" creationId="{C9A9F87C-C154-47B3-9990-6C59FE50C50A}"/>
          </ac:spMkLst>
        </pc:spChg>
        <pc:grpChg chg="del">
          <ac:chgData name="Celina Steiger" userId="84c8b75e-439a-494b-a32d-c4b3d6be4b87" providerId="ADAL" clId="{095335DD-55DB-41FE-9FF7-5C535DF21CF7}" dt="2023-02-16T02:02:30.064" v="1152" actId="478"/>
          <ac:grpSpMkLst>
            <pc:docMk/>
            <pc:sldMk cId="2210654819" sldId="287"/>
            <ac:grpSpMk id="19" creationId="{DF87AF4D-B77E-3500-A7CD-A94158A07D6A}"/>
          </ac:grpSpMkLst>
        </pc:grpChg>
        <pc:picChg chg="add mod">
          <ac:chgData name="Celina Steiger" userId="84c8b75e-439a-494b-a32d-c4b3d6be4b87" providerId="ADAL" clId="{095335DD-55DB-41FE-9FF7-5C535DF21CF7}" dt="2023-02-16T02:03:22.426" v="1163" actId="1076"/>
          <ac:picMkLst>
            <pc:docMk/>
            <pc:sldMk cId="2210654819" sldId="287"/>
            <ac:picMk id="5" creationId="{08EAA190-E7FF-361B-0136-013B69137A6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2/14/2023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Wainwright points of interest need to be inserted.</a:t>
            </a:r>
          </a:p>
        </p:txBody>
      </p:sp>
      <p:sp>
        <p:nvSpPr>
          <p:cNvPr id="4" name="Slide Number Placeholder 3"/>
          <p:cNvSpPr>
            <a:spLocks noGrp="1"/>
          </p:cNvSpPr>
          <p:nvPr>
            <p:ph type="sldNum" sz="quarter" idx="5"/>
          </p:nvPr>
        </p:nvSpPr>
        <p:spPr/>
        <p:txBody>
          <a:bodyPr/>
          <a:lstStyle/>
          <a:p>
            <a:fld id="{89F584F7-7948-4C7C-90DF-229A94EFD54E}" type="slidenum">
              <a:rPr lang="en-US" smtClean="0"/>
              <a:t>2</a:t>
            </a:fld>
            <a:endParaRPr lang="en-US"/>
          </a:p>
        </p:txBody>
      </p:sp>
    </p:spTree>
    <p:extLst>
      <p:ext uri="{BB962C8B-B14F-4D97-AF65-F5344CB8AC3E}">
        <p14:creationId xmlns:p14="http://schemas.microsoft.com/office/powerpoint/2010/main" val="1483890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89F584F7-7948-4C7C-90DF-229A94EFD54E}" type="slidenum">
              <a:rPr lang="en-US" smtClean="0"/>
              <a:t>3</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2800" b="1" i="0" dirty="0">
                <a:solidFill>
                  <a:srgbClr val="000000"/>
                </a:solidFill>
                <a:effectLst/>
                <a:latin typeface="PT Sans" panose="020B0604020202020204" pitchFamily="34" charset="0"/>
              </a:rPr>
              <a:t>WRIA 12: Chambers-Clover watershed</a:t>
            </a:r>
          </a:p>
          <a:p>
            <a:pPr algn="l"/>
            <a:r>
              <a:rPr lang="en-US" sz="2800" b="0" i="0" dirty="0">
                <a:solidFill>
                  <a:srgbClr val="000000"/>
                </a:solidFill>
                <a:effectLst/>
                <a:latin typeface="PT Sans" panose="020B0604020202020204" pitchFamily="34" charset="0"/>
              </a:rPr>
              <a:t>The Chambers-Clover watershed is located in central Pierce County and is roughly triangular in shape, bounded by Puget Sound on the west, and extends east to near the community of Graham. Point Defiance and the southwest shore of Commencement Bay serve as the northern boundary. The City of DuPont near the Nisqually River Basin is located near the southern boundary. The Chambers-Clover watershed covers approximately 180 square miles (Clothier, et al 2003). This watershed comprises the Chambers-Clover Creek Basin and the neighboring small drainages of </a:t>
            </a:r>
            <a:r>
              <a:rPr lang="en-US" sz="2800" b="0" i="0" dirty="0" err="1">
                <a:solidFill>
                  <a:srgbClr val="000000"/>
                </a:solidFill>
                <a:effectLst/>
                <a:latin typeface="PT Sans" panose="020B0604020202020204" pitchFamily="34" charset="0"/>
              </a:rPr>
              <a:t>Sequalitchew</a:t>
            </a:r>
            <a:r>
              <a:rPr lang="en-US" sz="2800" b="0" i="0" dirty="0">
                <a:solidFill>
                  <a:srgbClr val="000000"/>
                </a:solidFill>
                <a:effectLst/>
                <a:latin typeface="PT Sans" panose="020B0604020202020204" pitchFamily="34" charset="0"/>
              </a:rPr>
              <a:t> (including American Lake and Murray Creek) and Puget Creeks in Pierce County, Washington. It also encompasses several independent stream drainages, including unnamed creeks draining from the North Tacoma area directly into Puget Sound, and Crystal Springs Creek. Important lakes within the Chambers-Clover watershed are Lake Louise, Owens Marsh, and Steilacoom, Gravelly, American, Spanaway, </a:t>
            </a:r>
            <a:r>
              <a:rPr lang="en-US" sz="2800" b="0" i="0" dirty="0" err="1">
                <a:solidFill>
                  <a:srgbClr val="000000"/>
                </a:solidFill>
                <a:effectLst/>
                <a:latin typeface="PT Sans" panose="020B0604020202020204" pitchFamily="34" charset="0"/>
              </a:rPr>
              <a:t>Waughop</a:t>
            </a:r>
            <a:r>
              <a:rPr lang="en-US" sz="2800" b="0" i="0" dirty="0">
                <a:solidFill>
                  <a:srgbClr val="000000"/>
                </a:solidFill>
                <a:effectLst/>
                <a:latin typeface="PT Sans" panose="020B0604020202020204" pitchFamily="34" charset="0"/>
              </a:rPr>
              <a:t>, Charlton, and Wapato Lakes (Clothier, et al 2003). The watershed includes approximately the western half of the City of Tacoma, all of the Cities of Lakewood and University Place, and the Towns of Steilacoom, Dupont, Fircrest, and Ruston. It also includes the unincorporated communities of Parkland, Spanaway, Elk Plain, Frederickson, and Midland. McChord Air Force Base and part of Fort Lewis occupy a large portion of the central and southern part of the basin (Clothier, et al 2003). </a:t>
            </a:r>
          </a:p>
          <a:p>
            <a:endParaRPr lang="en-US" sz="1800" b="1" i="0" dirty="0">
              <a:solidFill>
                <a:srgbClr val="000000"/>
              </a:solidFill>
              <a:effectLst/>
              <a:latin typeface="Calibri" panose="020F0502020204030204" pitchFamily="34" charset="0"/>
            </a:endParaRPr>
          </a:p>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p>
          <a:p>
            <a:r>
              <a:rPr lang="en-US" sz="1800" b="0" i="1" dirty="0">
                <a:solidFill>
                  <a:srgbClr val="000000"/>
                </a:solidFill>
                <a:effectLst/>
                <a:latin typeface="Calibri" panose="020F0502020204030204" pitchFamily="34" charset="0"/>
              </a:rPr>
              <a:t>*additional information about North Tacoma watershed: </a:t>
            </a:r>
            <a:r>
              <a:rPr lang="en-US" sz="1800" dirty="0">
                <a:ea typeface="+mn-lt"/>
                <a:cs typeface="+mn-lt"/>
              </a:rPr>
              <a:t>Historically, the area along the waterfront was inhabited by The Puyallup Tribe of Indians, used for hunting and fishing grounds, and travelled by many other tribes.  Once non-natives arrived, they began establishing industrial businesses and trade along the waterfront including sawmills, grain terminals, loading docks and other water-related activities. Geologically, this area contains sandy soils on top of clay layers with </a:t>
            </a:r>
          </a:p>
          <a:p>
            <a:r>
              <a:rPr lang="en-US" sz="1800" dirty="0">
                <a:ea typeface="+mn-lt"/>
                <a:cs typeface="+mn-lt"/>
              </a:rPr>
              <a:t>steep slopes located along the northern edge of the watershed.</a:t>
            </a:r>
            <a:endParaRPr lang="en-US" sz="1800" dirty="0">
              <a:cs typeface="Calibri"/>
            </a:endParaRPr>
          </a:p>
          <a:p>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4</a:t>
            </a:fld>
            <a:endParaRPr lang="en-US"/>
          </a:p>
        </p:txBody>
      </p:sp>
    </p:spTree>
    <p:extLst>
      <p:ext uri="{BB962C8B-B14F-4D97-AF65-F5344CB8AC3E}">
        <p14:creationId xmlns:p14="http://schemas.microsoft.com/office/powerpoint/2010/main" val="1178457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2/14/2023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2/14/2023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Wainwright Intermediate</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2/14/2023</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883465-B767-16E2-77E4-1F1C4F85E058}"/>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Lst>
          </a:blip>
          <a:srcRect l="6986" r="1" b="1"/>
          <a:stretch/>
        </p:blipFill>
        <p:spPr>
          <a:xfrm rot="16200000">
            <a:off x="4190055" y="-1499542"/>
            <a:ext cx="7315200" cy="10314284"/>
          </a:xfrm>
          <a:prstGeom prst="rect">
            <a:avLst/>
          </a:prstGeom>
        </p:spPr>
      </p:pic>
      <p:sp>
        <p:nvSpPr>
          <p:cNvPr id="46" name="Rectangle 4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894080" y="389466"/>
            <a:ext cx="4077001" cy="2026573"/>
          </a:xfrm>
        </p:spPr>
        <p:txBody>
          <a:bodyPr vert="horz" lIns="91440" tIns="45720" rIns="91440" bIns="45720" rtlCol="0" anchor="ctr">
            <a:normAutofit/>
          </a:bodyPr>
          <a:lstStyle/>
          <a:p>
            <a:pPr defTabSz="914400"/>
            <a:r>
              <a:rPr lang="en-US" altLang="en-US" sz="4200" bmk="_Hlk497297497"/>
              <a:t>Stormwater in Our Schoolyard: lesson 2</a:t>
            </a:r>
            <a:endParaRPr lang="en-US" sz="4200"/>
          </a:p>
        </p:txBody>
      </p:sp>
      <p:sp>
        <p:nvSpPr>
          <p:cNvPr id="3" name="TextBox 2">
            <a:extLst>
              <a:ext uri="{FF2B5EF4-FFF2-40B4-BE49-F238E27FC236}">
                <a16:creationId xmlns:a16="http://schemas.microsoft.com/office/drawing/2014/main" id="{CAC8C3F4-B1B1-9092-3EFE-457FAC78972F}"/>
              </a:ext>
            </a:extLst>
          </p:cNvPr>
          <p:cNvSpPr txBox="1"/>
          <p:nvPr/>
        </p:nvSpPr>
        <p:spPr>
          <a:xfrm>
            <a:off x="894080" y="2596481"/>
            <a:ext cx="4077001" cy="399227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defTabSz="914400">
              <a:lnSpc>
                <a:spcPct val="90000"/>
              </a:lnSpc>
              <a:spcAft>
                <a:spcPts val="600"/>
              </a:spcAft>
              <a:buFont typeface="Arial" panose="020B0604020202020204" pitchFamily="34" charset="0"/>
              <a:buChar char="•"/>
            </a:pPr>
            <a:r>
              <a:rPr lang="en-US" dirty="0"/>
              <a:t>You will find the student worksheet for this lesson following the teacher guide version.  Please use the extra space on the pages to add your own notes and questions!</a:t>
            </a:r>
          </a:p>
          <a:p>
            <a:pPr indent="-228600" defTabSz="914400">
              <a:lnSpc>
                <a:spcPct val="90000"/>
              </a:lnSpc>
              <a:spcAft>
                <a:spcPts val="600"/>
              </a:spcAft>
              <a:buFont typeface="Arial" panose="020B0604020202020204" pitchFamily="34" charset="0"/>
              <a:buChar char="•"/>
            </a:pPr>
            <a:endParaRPr lang="en-US" dirty="0"/>
          </a:p>
          <a:p>
            <a:pPr indent="-228600" defTabSz="914400">
              <a:lnSpc>
                <a:spcPct val="90000"/>
              </a:lnSpc>
              <a:spcAft>
                <a:spcPts val="600"/>
              </a:spcAft>
              <a:buFont typeface="Arial" panose="020B0604020202020204" pitchFamily="34" charset="0"/>
              <a:buChar char="•"/>
            </a:pPr>
            <a:r>
              <a:rPr lang="en-US" dirty="0"/>
              <a:t>Wainwright has bioretention already installed (middle of parking lot), so that’s a great place to check out! Orcas Love Raingardens also mentions a rain garden installation at </a:t>
            </a:r>
            <a:r>
              <a:rPr lang="en-US" dirty="0" err="1"/>
              <a:t>Wainright</a:t>
            </a:r>
            <a:r>
              <a:rPr lang="en-US" dirty="0"/>
              <a:t> as of May 2021.</a:t>
            </a: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81F4AF88-83A5-4B59-BE0B-0BF5E6E5AA9A}" type="datetime1">
              <a:rPr lang="en-US" sz="1200">
                <a:solidFill>
                  <a:prstClr val="black">
                    <a:tint val="75000"/>
                  </a:prstClr>
                </a:solidFill>
                <a:latin typeface="Calibri" panose="020F0502020204030204"/>
              </a:rPr>
              <a:pPr defTabSz="914400">
                <a:spcAft>
                  <a:spcPts val="600"/>
                </a:spcAft>
                <a:defRPr/>
              </a:pPr>
              <a:t>2/15/2023</a:t>
            </a:fld>
            <a:endParaRPr lang="en-US" sz="1200">
              <a:solidFill>
                <a:prstClr val="black">
                  <a:tint val="75000"/>
                </a:prstClr>
              </a:solidFill>
              <a:latin typeface="Calibri" panose="020F0502020204030204"/>
            </a:endParaRPr>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0" b="1" dirty="0">
                <a:latin typeface="Calibri Light"/>
                <a:ea typeface="Calibri" panose="020F0502020204030204" pitchFamily="34" charset="0"/>
                <a:cs typeface="Times New Roman"/>
              </a:rPr>
              <a:t>Mapping Your Schoolyard – Wainwright                Name: ____________ Date: _________</a:t>
            </a:r>
            <a:endParaRPr lang="en-US" sz="2600" dirty="0">
              <a:latin typeface="Calibri Light"/>
              <a:cs typeface="Times New Roman"/>
            </a:endParaRPr>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2/14/2023</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610255" y="990841"/>
            <a:ext cx="2442056" cy="463820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50" b="1" dirty="0">
                <a:latin typeface="Calibri Light"/>
                <a:ea typeface="Calibri" panose="020F0502020204030204" pitchFamily="34" charset="0"/>
                <a:cs typeface="Times New Roman"/>
              </a:rPr>
              <a:t>Include on your map:</a:t>
            </a:r>
            <a:endParaRPr lang="en-US" sz="1850" dirty="0">
              <a:latin typeface="Calibri Light"/>
              <a:ea typeface="Calibri" panose="020F0502020204030204" pitchFamily="34" charset="0"/>
              <a:cs typeface="Times New Roman"/>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Light"/>
                <a:ea typeface="Calibri"/>
                <a:cs typeface="Times New Roman"/>
              </a:rPr>
              <a:t>Symbols from the Key including flow of water, erosion, and storm drains. </a:t>
            </a:r>
            <a:endParaRPr lang="en-US" sz="1450" dirty="0">
              <a:latin typeface="Calibri Light"/>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Light"/>
                <a:ea typeface="Calibri"/>
                <a:cs typeface="Times New Roman"/>
              </a:rPr>
              <a:t>Show where you see any evidence of possible </a:t>
            </a:r>
            <a:r>
              <a:rPr lang="en-US" sz="1450" b="1" dirty="0">
                <a:latin typeface="Calibri Light"/>
                <a:ea typeface="Calibri"/>
                <a:cs typeface="Times New Roman"/>
              </a:rPr>
              <a:t>stormwater problems </a:t>
            </a:r>
            <a:r>
              <a:rPr lang="en-US" sz="1450" dirty="0">
                <a:latin typeface="Calibri Light"/>
                <a:ea typeface="Calibri"/>
                <a:cs typeface="Times New Roman"/>
              </a:rPr>
              <a:t>(this could be places where there's lots of erosion or big puddles, or oil from cars, </a:t>
            </a:r>
            <a:r>
              <a:rPr lang="en-US" sz="1450" dirty="0" err="1">
                <a:latin typeface="Calibri Light"/>
                <a:ea typeface="Calibri"/>
                <a:cs typeface="Times New Roman"/>
              </a:rPr>
              <a:t>etc</a:t>
            </a:r>
            <a:r>
              <a:rPr lang="en-US" sz="1450" dirty="0">
                <a:latin typeface="Calibri Light"/>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Light"/>
                <a:ea typeface="Calibri"/>
                <a:cs typeface="Times New Roman"/>
              </a:rPr>
              <a:t>Sketch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11041986" y="1034877"/>
            <a:ext cx="1259450" cy="4945080"/>
          </a:xfrm>
          <a:prstGeom prst="rect">
            <a:avLst/>
          </a:prstGeom>
        </p:spPr>
      </p:pic>
      <p:pic>
        <p:nvPicPr>
          <p:cNvPr id="4" name="Picture 3">
            <a:extLst>
              <a:ext uri="{FF2B5EF4-FFF2-40B4-BE49-F238E27FC236}">
                <a16:creationId xmlns:a16="http://schemas.microsoft.com/office/drawing/2014/main" id="{94AE4939-9F4D-81F7-1768-DDA6A99B9C1D}"/>
              </a:ext>
            </a:extLst>
          </p:cNvPr>
          <p:cNvPicPr>
            <a:picLocks noChangeAspect="1"/>
          </p:cNvPicPr>
          <p:nvPr/>
        </p:nvPicPr>
        <p:blipFill>
          <a:blip r:embed="rId5">
            <a:alphaModFix amt="50000"/>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rot="16200000">
            <a:off x="4273959" y="173000"/>
            <a:ext cx="5546380" cy="7270134"/>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5" y="326109"/>
            <a:ext cx="11216640" cy="953344"/>
          </a:xfrm>
        </p:spPr>
        <p:txBody>
          <a:bodyPr>
            <a:normAutofit/>
          </a:bodyPr>
          <a:lstStyle/>
          <a:p>
            <a:r>
              <a:rPr lang="en-US" sz="4200" dirty="0">
                <a:latin typeface="Calibri Light" panose="020F0302020204030204" pitchFamily="34" charset="0"/>
                <a:ea typeface="Calibri" panose="020F0502020204030204" pitchFamily="34" charset="0"/>
                <a:cs typeface="Calibri Light" panose="020F0302020204030204" pitchFamily="34" charset="0"/>
              </a:rPr>
              <a:t>Local Stormwater Systems: lesson 3</a:t>
            </a:r>
            <a:endParaRPr lang="en-US" sz="4200" dirty="0">
              <a:latin typeface="Calibri Light" panose="020F0302020204030204" pitchFamily="34" charset="0"/>
              <a:cs typeface="Calibri Light" panose="020F0302020204030204" pitchFamily="34" charset="0"/>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2/15/2023</a:t>
            </a:fld>
            <a:endParaRPr lang="en-US"/>
          </a:p>
        </p:txBody>
      </p:sp>
      <p:sp>
        <p:nvSpPr>
          <p:cNvPr id="3" name="TextBox 2">
            <a:extLst>
              <a:ext uri="{FF2B5EF4-FFF2-40B4-BE49-F238E27FC236}">
                <a16:creationId xmlns:a16="http://schemas.microsoft.com/office/drawing/2014/main" id="{C9B6CDD2-4AE4-B3E7-5F34-21E68D71A794}"/>
              </a:ext>
            </a:extLst>
          </p:cNvPr>
          <p:cNvSpPr txBox="1"/>
          <p:nvPr/>
        </p:nvSpPr>
        <p:spPr>
          <a:xfrm>
            <a:off x="475972" y="1406698"/>
            <a:ext cx="8871228" cy="5078313"/>
          </a:xfrm>
          <a:prstGeom prst="rect">
            <a:avLst/>
          </a:prstGeom>
          <a:noFill/>
        </p:spPr>
        <p:txBody>
          <a:bodyPr wrap="square" lIns="91440" tIns="45720" rIns="91440" bIns="45720" rtlCol="0" anchor="t">
            <a:spAutoFit/>
          </a:bodyPr>
          <a:lstStyle/>
          <a:p>
            <a:r>
              <a:rPr lang="en-US" dirty="0">
                <a:solidFill>
                  <a:srgbClr val="222223"/>
                </a:solidFill>
                <a:latin typeface="Lato" panose="020F0502020204030203" pitchFamily="34" charset="0"/>
                <a:ea typeface="+mn-lt"/>
                <a:cs typeface="+mn-lt"/>
              </a:rPr>
              <a:t>We did not have access to GIS mapping tools* to identify the exact path of the stormwater from the school, but it appears that it might go out to Contra Costa Ave and then south, through Whittier Park and </a:t>
            </a:r>
            <a:r>
              <a:rPr lang="en-US" u="sng" dirty="0">
                <a:solidFill>
                  <a:srgbClr val="222223"/>
                </a:solidFill>
                <a:latin typeface="Lato" panose="020F0502020204030203" pitchFamily="34" charset="0"/>
                <a:ea typeface="+mn-lt"/>
                <a:cs typeface="+mn-lt"/>
              </a:rPr>
              <a:t>in to Leach Holding Basin then into Leach Creek, which then flows into Chambers Creek and out to the Salish Sea/Puget Sound.</a:t>
            </a:r>
            <a:endParaRPr lang="en-US" u="sng" dirty="0">
              <a:latin typeface="+mj-lt"/>
              <a:ea typeface="+mn-lt"/>
              <a:cs typeface="+mn-lt"/>
            </a:endParaRPr>
          </a:p>
          <a:p>
            <a:endParaRPr lang="en-US" dirty="0">
              <a:solidFill>
                <a:srgbClr val="222223"/>
              </a:solidFill>
              <a:latin typeface="Lato" panose="020F0502020204030203" pitchFamily="34" charset="0"/>
              <a:ea typeface="+mn-lt"/>
              <a:cs typeface="+mn-lt"/>
            </a:endParaRPr>
          </a:p>
          <a:p>
            <a:r>
              <a:rPr lang="en-US" dirty="0">
                <a:latin typeface="+mj-lt"/>
              </a:rPr>
              <a:t>Wainwright Intermediate is in the </a:t>
            </a:r>
            <a:r>
              <a:rPr lang="en-US" dirty="0">
                <a:latin typeface="+mj-lt"/>
                <a:ea typeface="+mn-lt"/>
                <a:cs typeface="+mn-lt"/>
              </a:rPr>
              <a:t>Chambers-Clover watershed with a drainage area of 5,001 acres. </a:t>
            </a:r>
          </a:p>
          <a:p>
            <a:endParaRPr lang="en-US" dirty="0">
              <a:latin typeface="+mj-lt"/>
            </a:endParaRPr>
          </a:p>
          <a:p>
            <a:pPr algn="l"/>
            <a:r>
              <a:rPr lang="en-US" dirty="0">
                <a:latin typeface="+mj-lt"/>
              </a:rPr>
              <a:t>The Chambers-Clover watershed extends from the town of Ruston on Commencement Bay south to DuPont, and east to Frederickson, covering about 149 square miles. Major lakes include American, Spanaway, Steilacoom, Gravelly, and Tule. Major streams are Chambers, Clover, Spanaway, Morey, Murray, </a:t>
            </a:r>
            <a:r>
              <a:rPr lang="en-US" dirty="0" err="1">
                <a:latin typeface="+mj-lt"/>
              </a:rPr>
              <a:t>Flett</a:t>
            </a:r>
            <a:r>
              <a:rPr lang="en-US" dirty="0">
                <a:latin typeface="+mj-lt"/>
              </a:rPr>
              <a:t>, Leach, Puget and Peach. </a:t>
            </a:r>
          </a:p>
          <a:p>
            <a:pPr algn="l"/>
            <a:r>
              <a:rPr lang="en-US" dirty="0">
                <a:latin typeface="+mj-lt"/>
              </a:rPr>
              <a:t>Seven municipalities, three military installations, and one drainage district, as well as Pierce County, have jurisdiction concerning water quality. The cities are: Tacoma, Lakewood, Fircrest, University Place, Steilacoom, DuPont, and Ruston. </a:t>
            </a:r>
          </a:p>
          <a:p>
            <a:pPr algn="l"/>
            <a:endParaRPr lang="en-US" dirty="0">
              <a:solidFill>
                <a:srgbClr val="222223"/>
              </a:solidFill>
              <a:latin typeface="Lato" panose="020F0502020204030203" pitchFamily="34" charset="0"/>
              <a:ea typeface="+mn-lt"/>
              <a:cs typeface="+mn-lt"/>
            </a:endParaRPr>
          </a:p>
          <a:p>
            <a:r>
              <a:rPr lang="en-US" dirty="0">
                <a:latin typeface="+mj-lt"/>
              </a:rPr>
              <a:t>*Since </a:t>
            </a:r>
            <a:r>
              <a:rPr lang="en-US" dirty="0" err="1">
                <a:latin typeface="+mj-lt"/>
              </a:rPr>
              <a:t>Wainright</a:t>
            </a:r>
            <a:r>
              <a:rPr lang="en-US" dirty="0">
                <a:latin typeface="+mj-lt"/>
              </a:rPr>
              <a:t> is in the city of Fircrest, not Tacoma, the Tacoma GIS mapping website we’ve used for other Tacoma Public Schools doesn’t work.</a:t>
            </a:r>
          </a:p>
        </p:txBody>
      </p:sp>
      <p:pic>
        <p:nvPicPr>
          <p:cNvPr id="9" name="Picture 8">
            <a:extLst>
              <a:ext uri="{FF2B5EF4-FFF2-40B4-BE49-F238E27FC236}">
                <a16:creationId xmlns:a16="http://schemas.microsoft.com/office/drawing/2014/main" id="{678D3B92-8096-0DC6-A0EE-1CB4AA0022A1}"/>
              </a:ext>
            </a:extLst>
          </p:cNvPr>
          <p:cNvPicPr>
            <a:picLocks noChangeAspect="1"/>
          </p:cNvPicPr>
          <p:nvPr/>
        </p:nvPicPr>
        <p:blipFill>
          <a:blip r:embed="rId3"/>
          <a:stretch>
            <a:fillRect/>
          </a:stretch>
        </p:blipFill>
        <p:spPr>
          <a:xfrm>
            <a:off x="9347200" y="2424775"/>
            <a:ext cx="3344186" cy="2226122"/>
          </a:xfrm>
          <a:prstGeom prst="rect">
            <a:avLst/>
          </a:prstGeom>
        </p:spPr>
      </p:pic>
    </p:spTree>
    <p:extLst>
      <p:ext uri="{BB962C8B-B14F-4D97-AF65-F5344CB8AC3E}">
        <p14:creationId xmlns:p14="http://schemas.microsoft.com/office/powerpoint/2010/main" val="458520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220819" y="575732"/>
            <a:ext cx="5688914" cy="1964267"/>
          </a:xfrm>
        </p:spPr>
        <p:txBody>
          <a:bodyPr>
            <a:noAutofit/>
          </a:bodyPr>
          <a:lstStyle/>
          <a:p>
            <a:pPr marL="0" indent="0">
              <a:buNone/>
            </a:pPr>
            <a:r>
              <a:rPr lang="en-US" sz="4000" dirty="0" err="1"/>
              <a:t>Wainright</a:t>
            </a:r>
            <a:r>
              <a:rPr lang="en-US" sz="4000" dirty="0"/>
              <a:t> Intermediate</a:t>
            </a:r>
            <a:br>
              <a:rPr lang="en-US" sz="4000" dirty="0"/>
            </a:br>
            <a:r>
              <a:rPr lang="en-US" sz="2400" b="1" dirty="0">
                <a:latin typeface="Calibri"/>
                <a:ea typeface="Calibri" panose="020F0502020204030204" pitchFamily="34" charset="0"/>
                <a:cs typeface="Times New Roman"/>
              </a:rPr>
              <a:t>Where does your school’s stormwater go? </a:t>
            </a:r>
            <a:endParaRPr lang="en-US" sz="2400" dirty="0">
              <a:effectLst/>
              <a:latin typeface="Calibri Light" panose="020F0302020204030204" pitchFamily="34" charset="0"/>
              <a:ea typeface="Calibri" panose="020F0502020204030204" pitchFamily="34" charset="0"/>
              <a:cs typeface="Calibri Light" panose="020F0302020204030204" pitchFamily="34" charset="0"/>
            </a:endParaRPr>
          </a:p>
          <a:p>
            <a:pPr marL="0" indent="0">
              <a:buNone/>
            </a:pPr>
            <a:r>
              <a:rPr lang="en-US" sz="2400" dirty="0">
                <a:effectLst/>
                <a:latin typeface="Calibri Light" panose="020F0302020204030204" pitchFamily="34" charset="0"/>
                <a:ea typeface="Calibri" panose="020F0502020204030204" pitchFamily="34" charset="0"/>
                <a:cs typeface="Calibri Light" panose="020F0302020204030204" pitchFamily="34" charset="0"/>
              </a:rPr>
              <a:t>Follow the yellow line away from your school (find your school by looking for the red marker) to see how it gets to the </a:t>
            </a:r>
            <a:r>
              <a:rPr lang="en-US" sz="2400" dirty="0">
                <a:effectLst/>
                <a:latin typeface="+mj-lt"/>
                <a:ea typeface="Calibri" panose="020F0502020204030204" pitchFamily="34" charset="0"/>
                <a:cs typeface="Calibri Light" panose="020F0302020204030204" pitchFamily="34" charset="0"/>
              </a:rPr>
              <a:t>Salish Sea!</a:t>
            </a:r>
            <a:r>
              <a:rPr lang="en-US" sz="2400" b="0" i="0" u="none" strike="noStrike" dirty="0">
                <a:solidFill>
                  <a:srgbClr val="000000"/>
                </a:solidFill>
                <a:effectLst/>
                <a:latin typeface="+mj-lt"/>
              </a:rPr>
              <a:t> </a:t>
            </a:r>
            <a:endParaRPr lang="en-US" sz="2400" dirty="0">
              <a:effectLst/>
              <a:latin typeface="Calibri Light" panose="020F0302020204030204" pitchFamily="34" charset="0"/>
              <a:ea typeface="Calibri" panose="020F05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7AAEDBEC-58C6-D51C-D42E-435AC1B742FD}"/>
              </a:ext>
            </a:extLst>
          </p:cNvPr>
          <p:cNvPicPr>
            <a:picLocks noChangeAspect="1"/>
          </p:cNvPicPr>
          <p:nvPr/>
        </p:nvPicPr>
        <p:blipFill rotWithShape="1">
          <a:blip r:embed="rId2"/>
          <a:srcRect l="1728"/>
          <a:stretch/>
        </p:blipFill>
        <p:spPr>
          <a:xfrm>
            <a:off x="5791200" y="0"/>
            <a:ext cx="7213600" cy="7315200"/>
          </a:xfrm>
          <a:prstGeom prst="rect">
            <a:avLst/>
          </a:prstGeom>
        </p:spPr>
      </p:pic>
      <p:sp>
        <p:nvSpPr>
          <p:cNvPr id="6" name="Speech Bubble: Rectangle with Corners Rounded 5">
            <a:extLst>
              <a:ext uri="{FF2B5EF4-FFF2-40B4-BE49-F238E27FC236}">
                <a16:creationId xmlns:a16="http://schemas.microsoft.com/office/drawing/2014/main" id="{CF77D572-72C8-784E-AACE-F4B7B70A21B2}"/>
              </a:ext>
            </a:extLst>
          </p:cNvPr>
          <p:cNvSpPr/>
          <p:nvPr/>
        </p:nvSpPr>
        <p:spPr>
          <a:xfrm>
            <a:off x="3376169" y="3586101"/>
            <a:ext cx="2714366" cy="650306"/>
          </a:xfrm>
          <a:prstGeom prst="wedgeRoundRectCallout">
            <a:avLst>
              <a:gd name="adj1" fmla="val 268629"/>
              <a:gd name="adj2" fmla="val -26298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Leach Creek Holding Basin</a:t>
            </a:r>
          </a:p>
        </p:txBody>
      </p:sp>
      <p:pic>
        <p:nvPicPr>
          <p:cNvPr id="7" name="Picture 2" descr="Re-envisioning Treatment and Flow Control in Tacoma ─ the Regional Approach">
            <a:extLst>
              <a:ext uri="{FF2B5EF4-FFF2-40B4-BE49-F238E27FC236}">
                <a16:creationId xmlns:a16="http://schemas.microsoft.com/office/drawing/2014/main" id="{977F73B9-D79A-6C4D-AB9E-D4B3419C8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621" y="3368321"/>
            <a:ext cx="2714709" cy="2033411"/>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098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842124" y="406295"/>
            <a:ext cx="3052543" cy="3166638"/>
          </a:xfrm>
        </p:spPr>
        <p:txBody>
          <a:bodyPr>
            <a:noAutofit/>
          </a:bodyPr>
          <a:lstStyle/>
          <a:p>
            <a:pPr marL="0" indent="0">
              <a:buNone/>
            </a:pPr>
            <a:r>
              <a:rPr lang="en-US" sz="2400" dirty="0">
                <a:effectLst/>
                <a:latin typeface="Calibri Light" panose="020F0302020204030204" pitchFamily="34" charset="0"/>
                <a:ea typeface="Calibri" panose="020F0502020204030204" pitchFamily="34" charset="0"/>
                <a:cs typeface="Calibri Light" panose="020F0302020204030204" pitchFamily="34" charset="0"/>
              </a:rPr>
              <a:t>Now follow the red line away from your school to see how it gets even further out in the </a:t>
            </a:r>
            <a:r>
              <a:rPr lang="en-US" sz="2400" dirty="0">
                <a:effectLst/>
                <a:latin typeface="+mj-lt"/>
                <a:ea typeface="Calibri" panose="020F0502020204030204" pitchFamily="34" charset="0"/>
                <a:cs typeface="Calibri Light" panose="020F0302020204030204" pitchFamily="34" charset="0"/>
              </a:rPr>
              <a:t>Salish Sea!</a:t>
            </a:r>
            <a:r>
              <a:rPr lang="en-US" sz="2400" b="0" i="0" u="none" strike="noStrike" dirty="0">
                <a:solidFill>
                  <a:srgbClr val="000000"/>
                </a:solidFill>
                <a:effectLst/>
                <a:latin typeface="+mj-lt"/>
              </a:rPr>
              <a:t> </a:t>
            </a:r>
            <a:endParaRPr lang="en-US" sz="2400" dirty="0">
              <a:effectLst/>
              <a:latin typeface="Calibri Light" panose="020F0302020204030204" pitchFamily="34" charset="0"/>
              <a:ea typeface="Calibri" panose="020F05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08EAA190-E7FF-361B-0136-013B69137A66}"/>
              </a:ext>
            </a:extLst>
          </p:cNvPr>
          <p:cNvPicPr>
            <a:picLocks noChangeAspect="1"/>
          </p:cNvPicPr>
          <p:nvPr/>
        </p:nvPicPr>
        <p:blipFill>
          <a:blip r:embed="rId2"/>
          <a:stretch>
            <a:fillRect/>
          </a:stretch>
        </p:blipFill>
        <p:spPr>
          <a:xfrm>
            <a:off x="5240868" y="-69620"/>
            <a:ext cx="7738533" cy="7384820"/>
          </a:xfrm>
          <a:prstGeom prst="rect">
            <a:avLst/>
          </a:prstGeom>
        </p:spPr>
      </p:pic>
    </p:spTree>
    <p:extLst>
      <p:ext uri="{BB962C8B-B14F-4D97-AF65-F5344CB8AC3E}">
        <p14:creationId xmlns:p14="http://schemas.microsoft.com/office/powerpoint/2010/main" val="221065481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678EA-B1B1-4771-8F43-97160D9DD230}">
  <ds:schemaRefs>
    <ds:schemaRef ds:uri="http://www.w3.org/XML/1998/namespace"/>
    <ds:schemaRef ds:uri="http://purl.org/dc/dcmitype/"/>
    <ds:schemaRef ds:uri="188c5fa1-f80e-45c6-a801-680064d87fe8"/>
    <ds:schemaRef ds:uri="http://purl.org/dc/elements/1.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2dab5ac-ebd7-4489-96fd-5e04b1b08638"/>
    <ds:schemaRef ds:uri="http://schemas.microsoft.com/office/2006/metadata/properties"/>
  </ds:schemaRefs>
</ds:datastoreItem>
</file>

<file path=customXml/itemProps2.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2D131BB-8766-487A-B10A-B2C51495A5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24687</TotalTime>
  <Words>961</Words>
  <Application>Microsoft Office PowerPoint</Application>
  <PresentationFormat>Custom</PresentationFormat>
  <Paragraphs>43</Paragraphs>
  <Slides>6</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Lato</vt:lpstr>
      <vt:lpstr>PT Sans</vt:lpstr>
      <vt:lpstr>Symbol</vt:lpstr>
      <vt:lpstr>office theme</vt:lpstr>
      <vt:lpstr>1_Office Theme</vt:lpstr>
      <vt:lpstr>Community Waters School Guide:  Wainwright Intermediate</vt:lpstr>
      <vt:lpstr>Stormwater in Our Schoolyard: lesson 2</vt:lpstr>
      <vt:lpstr>Mapping Your Schoolyard – Wainwright                Name: ____________ Date: _________</vt:lpstr>
      <vt:lpstr>Local Stormwater Systems: lesson 3</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181</cp:revision>
  <dcterms:created xsi:type="dcterms:W3CDTF">2021-06-30T19:40:51Z</dcterms:created>
  <dcterms:modified xsi:type="dcterms:W3CDTF">2023-02-16T02:04:39Z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