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5"/>
  </p:notesMasterIdLst>
  <p:sldIdLst>
    <p:sldId id="256" r:id="rId6"/>
    <p:sldId id="257" r:id="rId7"/>
    <p:sldId id="263" r:id="rId8"/>
    <p:sldId id="278" r:id="rId9"/>
    <p:sldId id="258" r:id="rId10"/>
    <p:sldId id="259" r:id="rId11"/>
    <p:sldId id="273" r:id="rId12"/>
    <p:sldId id="274" r:id="rId13"/>
    <p:sldId id="283" r:id="rId14"/>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9E2480-8B3C-41EC-BB49-16B5188995C5}" v="3" dt="2023-01-23T17:20:51.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8"/>
    <p:restoredTop sz="94650"/>
  </p:normalViewPr>
  <p:slideViewPr>
    <p:cSldViewPr snapToGrid="0">
      <p:cViewPr varScale="1">
        <p:scale>
          <a:sx n="60" d="100"/>
          <a:sy n="60" d="100"/>
        </p:scale>
        <p:origin x="82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0B9E2480-8B3C-41EC-BB49-16B5188995C5}"/>
    <pc:docChg chg="custSel addSld delSld modSld sldOrd">
      <pc:chgData name="Celina Steiger" userId="84c8b75e-439a-494b-a32d-c4b3d6be4b87" providerId="ADAL" clId="{0B9E2480-8B3C-41EC-BB49-16B5188995C5}" dt="2023-01-23T17:26:31.691" v="24" actId="1076"/>
      <pc:docMkLst>
        <pc:docMk/>
      </pc:docMkLst>
      <pc:sldChg chg="addSp delSp modSp mod">
        <pc:chgData name="Celina Steiger" userId="84c8b75e-439a-494b-a32d-c4b3d6be4b87" providerId="ADAL" clId="{0B9E2480-8B3C-41EC-BB49-16B5188995C5}" dt="2023-01-23T17:26:31.691" v="24" actId="1076"/>
        <pc:sldMkLst>
          <pc:docMk/>
          <pc:sldMk cId="3810747870" sldId="257"/>
        </pc:sldMkLst>
        <pc:spChg chg="add mod">
          <ac:chgData name="Celina Steiger" userId="84c8b75e-439a-494b-a32d-c4b3d6be4b87" providerId="ADAL" clId="{0B9E2480-8B3C-41EC-BB49-16B5188995C5}" dt="2023-01-23T17:26:31.691" v="24" actId="1076"/>
          <ac:spMkLst>
            <pc:docMk/>
            <pc:sldMk cId="3810747870" sldId="257"/>
            <ac:spMk id="4" creationId="{6D3A2B68-E16F-B676-61AE-E9D75BD6A9DB}"/>
          </ac:spMkLst>
        </pc:spChg>
        <pc:spChg chg="mod">
          <ac:chgData name="Celina Steiger" userId="84c8b75e-439a-494b-a32d-c4b3d6be4b87" providerId="ADAL" clId="{0B9E2480-8B3C-41EC-BB49-16B5188995C5}" dt="2023-01-23T17:26:23.627" v="21" actId="1076"/>
          <ac:spMkLst>
            <pc:docMk/>
            <pc:sldMk cId="3810747870" sldId="257"/>
            <ac:spMk id="5" creationId="{7DD4B74A-C584-49A8-BF2D-714BD8186218}"/>
          </ac:spMkLst>
        </pc:spChg>
        <pc:spChg chg="mod">
          <ac:chgData name="Celina Steiger" userId="84c8b75e-439a-494b-a32d-c4b3d6be4b87" providerId="ADAL" clId="{0B9E2480-8B3C-41EC-BB49-16B5188995C5}" dt="2023-01-23T17:26:23.627" v="21" actId="1076"/>
          <ac:spMkLst>
            <pc:docMk/>
            <pc:sldMk cId="3810747870" sldId="257"/>
            <ac:spMk id="6" creationId="{A0174344-4A05-4681-BDA9-FC0E94322386}"/>
          </ac:spMkLst>
        </pc:spChg>
        <pc:spChg chg="del">
          <ac:chgData name="Celina Steiger" userId="84c8b75e-439a-494b-a32d-c4b3d6be4b87" providerId="ADAL" clId="{0B9E2480-8B3C-41EC-BB49-16B5188995C5}" dt="2023-01-23T17:16:48.575" v="0" actId="478"/>
          <ac:spMkLst>
            <pc:docMk/>
            <pc:sldMk cId="3810747870" sldId="257"/>
            <ac:spMk id="8" creationId="{8188D6CC-5357-4FDD-8C3D-566DD6A22F87}"/>
          </ac:spMkLst>
        </pc:spChg>
        <pc:spChg chg="mod">
          <ac:chgData name="Celina Steiger" userId="84c8b75e-439a-494b-a32d-c4b3d6be4b87" providerId="ADAL" clId="{0B9E2480-8B3C-41EC-BB49-16B5188995C5}" dt="2023-01-23T17:26:23.627" v="21" actId="1076"/>
          <ac:spMkLst>
            <pc:docMk/>
            <pc:sldMk cId="3810747870" sldId="257"/>
            <ac:spMk id="15" creationId="{011507EA-4D2B-9B2B-ED00-63B94C58B441}"/>
          </ac:spMkLst>
        </pc:spChg>
        <pc:picChg chg="mod">
          <ac:chgData name="Celina Steiger" userId="84c8b75e-439a-494b-a32d-c4b3d6be4b87" providerId="ADAL" clId="{0B9E2480-8B3C-41EC-BB49-16B5188995C5}" dt="2023-01-23T17:26:23.627" v="21" actId="1076"/>
          <ac:picMkLst>
            <pc:docMk/>
            <pc:sldMk cId="3810747870" sldId="257"/>
            <ac:picMk id="10" creationId="{69DDAA7A-FBF9-D914-C327-0F8FB7F5F83C}"/>
          </ac:picMkLst>
        </pc:picChg>
      </pc:sldChg>
      <pc:sldChg chg="modSp mod">
        <pc:chgData name="Celina Steiger" userId="84c8b75e-439a-494b-a32d-c4b3d6be4b87" providerId="ADAL" clId="{0B9E2480-8B3C-41EC-BB49-16B5188995C5}" dt="2023-01-23T17:24:54.699" v="14" actId="6549"/>
        <pc:sldMkLst>
          <pc:docMk/>
          <pc:sldMk cId="1451481623" sldId="259"/>
        </pc:sldMkLst>
        <pc:spChg chg="mod">
          <ac:chgData name="Celina Steiger" userId="84c8b75e-439a-494b-a32d-c4b3d6be4b87" providerId="ADAL" clId="{0B9E2480-8B3C-41EC-BB49-16B5188995C5}" dt="2023-01-23T17:24:54.699" v="14" actId="6549"/>
          <ac:spMkLst>
            <pc:docMk/>
            <pc:sldMk cId="1451481623" sldId="259"/>
            <ac:spMk id="6" creationId="{01F0E1B4-F22D-146A-6012-4DC8631AEC4F}"/>
          </ac:spMkLst>
        </pc:spChg>
      </pc:sldChg>
      <pc:sldChg chg="del">
        <pc:chgData name="Celina Steiger" userId="84c8b75e-439a-494b-a32d-c4b3d6be4b87" providerId="ADAL" clId="{0B9E2480-8B3C-41EC-BB49-16B5188995C5}" dt="2023-01-23T17:19:45.127" v="4" actId="47"/>
        <pc:sldMkLst>
          <pc:docMk/>
          <pc:sldMk cId="2960306972" sldId="260"/>
        </pc:sldMkLst>
      </pc:sldChg>
      <pc:sldChg chg="addSp delSp modSp mod setBg">
        <pc:chgData name="Celina Steiger" userId="84c8b75e-439a-494b-a32d-c4b3d6be4b87" providerId="ADAL" clId="{0B9E2480-8B3C-41EC-BB49-16B5188995C5}" dt="2023-01-23T17:23:54.186" v="13" actId="14100"/>
        <pc:sldMkLst>
          <pc:docMk/>
          <pc:sldMk cId="2742104049" sldId="273"/>
        </pc:sldMkLst>
        <pc:picChg chg="del">
          <ac:chgData name="Celina Steiger" userId="84c8b75e-439a-494b-a32d-c4b3d6be4b87" providerId="ADAL" clId="{0B9E2480-8B3C-41EC-BB49-16B5188995C5}" dt="2023-01-23T17:23:44.131" v="9" actId="478"/>
          <ac:picMkLst>
            <pc:docMk/>
            <pc:sldMk cId="2742104049" sldId="273"/>
            <ac:picMk id="4" creationId="{3039E959-19B6-0791-2BC0-298B5A0D85F8}"/>
          </ac:picMkLst>
        </pc:picChg>
        <pc:picChg chg="add mod">
          <ac:chgData name="Celina Steiger" userId="84c8b75e-439a-494b-a32d-c4b3d6be4b87" providerId="ADAL" clId="{0B9E2480-8B3C-41EC-BB49-16B5188995C5}" dt="2023-01-23T17:23:54.186" v="13" actId="14100"/>
          <ac:picMkLst>
            <pc:docMk/>
            <pc:sldMk cId="2742104049" sldId="273"/>
            <ac:picMk id="5" creationId="{2718182D-E185-1F3D-AEB4-FC2513EEBE49}"/>
          </ac:picMkLst>
        </pc:picChg>
      </pc:sldChg>
      <pc:sldChg chg="setBg">
        <pc:chgData name="Celina Steiger" userId="84c8b75e-439a-494b-a32d-c4b3d6be4b87" providerId="ADAL" clId="{0B9E2480-8B3C-41EC-BB49-16B5188995C5}" dt="2023-01-23T17:20:48.087" v="5"/>
        <pc:sldMkLst>
          <pc:docMk/>
          <pc:sldMk cId="541098309" sldId="274"/>
        </pc:sldMkLst>
      </pc:sldChg>
      <pc:sldChg chg="add ord">
        <pc:chgData name="Celina Steiger" userId="84c8b75e-439a-494b-a32d-c4b3d6be4b87" providerId="ADAL" clId="{0B9E2480-8B3C-41EC-BB49-16B5188995C5}" dt="2023-01-23T17:19:43.313" v="3"/>
        <pc:sldMkLst>
          <pc:docMk/>
          <pc:sldMk cId="312876581"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5</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a:solidFill>
                  <a:srgbClr val="000000"/>
                </a:solidFill>
                <a:effectLst/>
                <a:latin typeface="Calibri" panose="020F0502020204030204" pitchFamily="34" charset="0"/>
              </a:rPr>
              <a:t>Please Note:</a:t>
            </a:r>
            <a:r>
              <a:rPr lang="en-US" sz="1800" b="0" i="0">
                <a:solidFill>
                  <a:srgbClr val="000000"/>
                </a:solidFill>
                <a:effectLst/>
                <a:latin typeface="Calibri" panose="020F0502020204030204" pitchFamily="34" charset="0"/>
              </a:rPr>
              <a:t> </a:t>
            </a:r>
            <a:r>
              <a:rPr lang="en-US" sz="1800" b="0" i="1">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a:solidFill>
                  <a:srgbClr val="000000"/>
                </a:solidFill>
                <a:effectLst/>
                <a:latin typeface="Calibri" panose="020F0502020204030204" pitchFamily="34" charset="0"/>
              </a:rPr>
              <a:t> </a:t>
            </a:r>
            <a:endParaRPr lang="en-US"/>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494350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1/23/2023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1/23/2023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hyperlink" Target="http://www.cityoftacoma.org/cms/One.aspx?portalId=169&amp;pageId=728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cityoftacoma.org/cms/One.aspx?portalId=169&amp;pageId=2860#Foss%20Waterway"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err="1">
                <a:cs typeface="Calibri Light"/>
              </a:rPr>
              <a:t>McCarver</a:t>
            </a:r>
            <a:r>
              <a:rPr lang="en-US" dirty="0">
                <a:cs typeface="Calibri Light"/>
              </a:rPr>
              <a:t>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1/23/2023</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a:ea typeface="Calibri"/>
                <a:cs typeface="Times New Roman"/>
              </a:rPr>
              <a:t>Stormwater in Our Schoolyard from Lesson 2</a:t>
            </a:r>
            <a:endParaRPr lang="en-US" sz="4200" dirty="0">
              <a:ea typeface="Calibri"/>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1/23/2023</a:t>
            </a:fld>
            <a:endParaRPr lang="en-US"/>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10" name="Content Placeholder 9" descr="A picture containing text&#10;&#10;Description automatically generated">
            <a:extLst>
              <a:ext uri="{FF2B5EF4-FFF2-40B4-BE49-F238E27FC236}">
                <a16:creationId xmlns:a16="http://schemas.microsoft.com/office/drawing/2014/main" id="{69DDAA7A-FBF9-D914-C327-0F8FB7F5F8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6200000">
            <a:off x="4799089" y="441738"/>
            <a:ext cx="5962173" cy="7154606"/>
          </a:xfrm>
        </p:spPr>
      </p:pic>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9933020" y="1565483"/>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8759314" y="2341040"/>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5" name="Flowchart: Off-page Connector 192">
            <a:extLst>
              <a:ext uri="{FF2B5EF4-FFF2-40B4-BE49-F238E27FC236}">
                <a16:creationId xmlns:a16="http://schemas.microsoft.com/office/drawing/2014/main" id="{011507EA-4D2B-9B2B-ED00-63B94C58B441}"/>
              </a:ext>
            </a:extLst>
          </p:cNvPr>
          <p:cNvSpPr>
            <a:spLocks noChangeArrowheads="1"/>
          </p:cNvSpPr>
          <p:nvPr/>
        </p:nvSpPr>
        <p:spPr bwMode="auto">
          <a:xfrm>
            <a:off x="8017022" y="3909808"/>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4" name="TextBox 3">
            <a:extLst>
              <a:ext uri="{FF2B5EF4-FFF2-40B4-BE49-F238E27FC236}">
                <a16:creationId xmlns:a16="http://schemas.microsoft.com/office/drawing/2014/main" id="{6D3A2B68-E16F-B676-61AE-E9D75BD6A9DB}"/>
              </a:ext>
            </a:extLst>
          </p:cNvPr>
          <p:cNvSpPr txBox="1"/>
          <p:nvPr/>
        </p:nvSpPr>
        <p:spPr>
          <a:xfrm>
            <a:off x="894080" y="1681729"/>
            <a:ext cx="2926080" cy="2862322"/>
          </a:xfrm>
          <a:prstGeom prst="rect">
            <a:avLst/>
          </a:prstGeom>
          <a:noFill/>
        </p:spPr>
        <p:txBody>
          <a:bodyPr wrap="square">
            <a:spAutoFit/>
          </a:bodyPr>
          <a:lstStyle/>
          <a:p>
            <a:r>
              <a:rPr lang="en-US" b="0" i="0" u="none" strike="noStrike" dirty="0">
                <a:solidFill>
                  <a:srgbClr val="000000"/>
                </a:solidFill>
                <a:effectLst/>
                <a:latin typeface="Calibri" panose="020F0502020204030204" pitchFamily="34" charset="0"/>
              </a:rPr>
              <a:t>This map and points of interest (photos and info) can be used to guide your </a:t>
            </a:r>
            <a:r>
              <a:rPr lang="en-US" b="0" i="0" u="none" strike="noStrike" dirty="0" err="1">
                <a:solidFill>
                  <a:srgbClr val="000000"/>
                </a:solidFill>
                <a:effectLst/>
                <a:latin typeface="Calibri" panose="020F0502020204030204" pitchFamily="34" charset="0"/>
              </a:rPr>
              <a:t>class'</a:t>
            </a:r>
            <a:r>
              <a:rPr lang="en-US" b="0" i="0" u="none" strike="noStrike" dirty="0">
                <a:solidFill>
                  <a:srgbClr val="000000"/>
                </a:solidFill>
                <a:effectLst/>
                <a:latin typeface="Calibri" panose="020F0502020204030204" pitchFamily="34" charset="0"/>
              </a:rPr>
              <a:t> exploration of the schoolyard; questions included are intended for students as desired. The student worksheet for this lesson is separate.</a:t>
            </a:r>
            <a:r>
              <a:rPr lang="en-US" b="0" i="0" dirty="0">
                <a:solidFill>
                  <a:srgbClr val="000000"/>
                </a:solidFill>
                <a:effectLst/>
                <a:latin typeface="Calibri" panose="020F0502020204030204" pitchFamily="34" charset="0"/>
              </a:rPr>
              <a:t>​</a:t>
            </a:r>
            <a:endParaRPr lang="en-US" dirty="0"/>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61578" y="279159"/>
            <a:ext cx="9838690" cy="92498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1/23/2023</a:t>
            </a:fld>
            <a:endParaRPr lang="en-US" sz="1200">
              <a:solidFill>
                <a:prstClr val="black">
                  <a:tint val="75000"/>
                </a:prstClr>
              </a:solidFill>
              <a:latin typeface="Calibri" panose="020F0502020204030204"/>
            </a:endParaRPr>
          </a:p>
        </p:txBody>
      </p:sp>
      <p:pic>
        <p:nvPicPr>
          <p:cNvPr id="6" name="Picture 5" descr="A picture containing sky, outdoor, grass, day&#10;&#10;Description automatically generated">
            <a:extLst>
              <a:ext uri="{FF2B5EF4-FFF2-40B4-BE49-F238E27FC236}">
                <a16:creationId xmlns:a16="http://schemas.microsoft.com/office/drawing/2014/main" id="{71528FD5-A873-FFDB-CA84-0B33D4FF2E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25" y="1097619"/>
            <a:ext cx="5421209" cy="4065907"/>
          </a:xfrm>
          <a:prstGeom prst="rect">
            <a:avLst/>
          </a:prstGeom>
        </p:spPr>
      </p:pic>
      <p:pic>
        <p:nvPicPr>
          <p:cNvPr id="9" name="Picture 8" descr="A picture containing outdoor, grass, ground, sidewalk&#10;&#10;Description automatically generated">
            <a:extLst>
              <a:ext uri="{FF2B5EF4-FFF2-40B4-BE49-F238E27FC236}">
                <a16:creationId xmlns:a16="http://schemas.microsoft.com/office/drawing/2014/main" id="{2F2231DB-0311-3E3F-44CD-D9CC4EA28D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1815" y="1483302"/>
            <a:ext cx="3902238" cy="2926679"/>
          </a:xfrm>
          <a:prstGeom prst="rect">
            <a:avLst/>
          </a:prstGeom>
        </p:spPr>
      </p:pic>
      <p:pic>
        <p:nvPicPr>
          <p:cNvPr id="11" name="Picture 10" descr="A tennis court in front of a building&#10;&#10;Description automatically generated with medium confidence">
            <a:extLst>
              <a:ext uri="{FF2B5EF4-FFF2-40B4-BE49-F238E27FC236}">
                <a16:creationId xmlns:a16="http://schemas.microsoft.com/office/drawing/2014/main" id="{F8C566CB-C179-19B8-CA2A-71D5FFC061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6066" y="3524068"/>
            <a:ext cx="4682630" cy="3511973"/>
          </a:xfrm>
          <a:prstGeom prst="rect">
            <a:avLst/>
          </a:prstGeom>
        </p:spPr>
      </p:pic>
      <p:sp>
        <p:nvSpPr>
          <p:cNvPr id="13" name="Flowchart: Off-page Connector 192">
            <a:extLst>
              <a:ext uri="{FF2B5EF4-FFF2-40B4-BE49-F238E27FC236}">
                <a16:creationId xmlns:a16="http://schemas.microsoft.com/office/drawing/2014/main" id="{BF08EA48-200D-4168-90D4-B7A6B0D121BD}"/>
              </a:ext>
            </a:extLst>
          </p:cNvPr>
          <p:cNvSpPr>
            <a:spLocks noChangeArrowheads="1"/>
          </p:cNvSpPr>
          <p:nvPr/>
        </p:nvSpPr>
        <p:spPr bwMode="auto">
          <a:xfrm>
            <a:off x="4949138" y="951845"/>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5" name="Flowchart: Off-page Connector 192">
            <a:extLst>
              <a:ext uri="{FF2B5EF4-FFF2-40B4-BE49-F238E27FC236}">
                <a16:creationId xmlns:a16="http://schemas.microsoft.com/office/drawing/2014/main" id="{C7C55A8D-F9B6-F468-5313-E643A76DEC31}"/>
              </a:ext>
            </a:extLst>
          </p:cNvPr>
          <p:cNvSpPr>
            <a:spLocks noChangeArrowheads="1"/>
          </p:cNvSpPr>
          <p:nvPr/>
        </p:nvSpPr>
        <p:spPr bwMode="auto">
          <a:xfrm>
            <a:off x="6816458" y="3271770"/>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6" name="Flowchart: Off-page Connector 192">
            <a:extLst>
              <a:ext uri="{FF2B5EF4-FFF2-40B4-BE49-F238E27FC236}">
                <a16:creationId xmlns:a16="http://schemas.microsoft.com/office/drawing/2014/main" id="{39CA85BD-B733-21E5-4E9B-FCE5FD9C1F60}"/>
              </a:ext>
            </a:extLst>
          </p:cNvPr>
          <p:cNvSpPr>
            <a:spLocks noChangeArrowheads="1"/>
          </p:cNvSpPr>
          <p:nvPr/>
        </p:nvSpPr>
        <p:spPr bwMode="auto">
          <a:xfrm>
            <a:off x="11273827" y="1288392"/>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8" name="TextBox 17">
            <a:extLst>
              <a:ext uri="{FF2B5EF4-FFF2-40B4-BE49-F238E27FC236}">
                <a16:creationId xmlns:a16="http://schemas.microsoft.com/office/drawing/2014/main" id="{CAC111EC-4BC3-06CD-8D97-5FDF8AB1BB06}"/>
              </a:ext>
            </a:extLst>
          </p:cNvPr>
          <p:cNvSpPr txBox="1"/>
          <p:nvPr/>
        </p:nvSpPr>
        <p:spPr>
          <a:xfrm>
            <a:off x="124975" y="5407564"/>
            <a:ext cx="5689826" cy="1663597"/>
          </a:xfrm>
          <a:prstGeom prst="rect">
            <a:avLst/>
          </a:prstGeom>
          <a:noFill/>
        </p:spPr>
        <p:txBody>
          <a:bodyPr wrap="square">
            <a:spAutoFit/>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A</a:t>
            </a:r>
            <a:r>
              <a:rPr lang="en-US" sz="1800" dirty="0">
                <a:effectLst/>
                <a:latin typeface="Calibri" panose="020F0502020204030204" pitchFamily="34" charset="0"/>
                <a:ea typeface="Calibri" panose="020F0502020204030204" pitchFamily="34" charset="0"/>
                <a:cs typeface="Times New Roman" panose="02020603050405020304" pitchFamily="18" charset="0"/>
              </a:rPr>
              <a:t>. Field surfaces - How pervious is this soil? Test it with some water – If it doesn’t soak in quickly, is it mostly impervious because of being compacted?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Do puddles often form here at the bottom of the hill or other low places?</a:t>
            </a:r>
          </a:p>
        </p:txBody>
      </p:sp>
      <p:sp>
        <p:nvSpPr>
          <p:cNvPr id="20" name="TextBox 19">
            <a:extLst>
              <a:ext uri="{FF2B5EF4-FFF2-40B4-BE49-F238E27FC236}">
                <a16:creationId xmlns:a16="http://schemas.microsoft.com/office/drawing/2014/main" id="{C4BA936A-0F6E-684C-7DB0-B26992F00839}"/>
              </a:ext>
            </a:extLst>
          </p:cNvPr>
          <p:cNvSpPr txBox="1"/>
          <p:nvPr/>
        </p:nvSpPr>
        <p:spPr>
          <a:xfrm>
            <a:off x="5587186" y="1049530"/>
            <a:ext cx="3178378" cy="2256323"/>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 Playground surfaces – Note what directions water flows off these different surfaces.  Are they pervious or impervious?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Can you find where the water would collect or puddle or drain in a heavy rain?</a:t>
            </a: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170844" y="172684"/>
            <a:ext cx="10273030" cy="1107864"/>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1/23/2023</a:t>
            </a:fld>
            <a:endParaRPr lang="en-US" sz="1200">
              <a:solidFill>
                <a:prstClr val="black">
                  <a:tint val="75000"/>
                </a:prstClr>
              </a:solidFill>
              <a:latin typeface="Calibri" panose="020F0502020204030204"/>
            </a:endParaRPr>
          </a:p>
        </p:txBody>
      </p:sp>
      <p:pic>
        <p:nvPicPr>
          <p:cNvPr id="6" name="Picture 5" descr="A picture containing outdoor, ground&#10;&#10;Description automatically generated">
            <a:extLst>
              <a:ext uri="{FF2B5EF4-FFF2-40B4-BE49-F238E27FC236}">
                <a16:creationId xmlns:a16="http://schemas.microsoft.com/office/drawing/2014/main" id="{875955BF-2431-3F91-8EBD-24E193F45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4946" y="2233506"/>
            <a:ext cx="3556000" cy="4741333"/>
          </a:xfrm>
          <a:prstGeom prst="rect">
            <a:avLst/>
          </a:prstGeom>
        </p:spPr>
      </p:pic>
      <p:pic>
        <p:nvPicPr>
          <p:cNvPr id="9" name="Picture 8" descr="A picture containing building, outdoor, stone, cement&#10;&#10;Description automatically generated">
            <a:extLst>
              <a:ext uri="{FF2B5EF4-FFF2-40B4-BE49-F238E27FC236}">
                <a16:creationId xmlns:a16="http://schemas.microsoft.com/office/drawing/2014/main" id="{E901CB24-2C93-FC62-40DB-213EC491C0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9386" y="481294"/>
            <a:ext cx="3544570" cy="4726093"/>
          </a:xfrm>
          <a:prstGeom prst="rect">
            <a:avLst/>
          </a:prstGeom>
        </p:spPr>
      </p:pic>
      <p:sp>
        <p:nvSpPr>
          <p:cNvPr id="15" name="TextBox 14">
            <a:extLst>
              <a:ext uri="{FF2B5EF4-FFF2-40B4-BE49-F238E27FC236}">
                <a16:creationId xmlns:a16="http://schemas.microsoft.com/office/drawing/2014/main" id="{FB839876-4E31-5BF3-3146-CAFA01DF5E13}"/>
              </a:ext>
            </a:extLst>
          </p:cNvPr>
          <p:cNvSpPr txBox="1"/>
          <p:nvPr/>
        </p:nvSpPr>
        <p:spPr>
          <a:xfrm>
            <a:off x="276306" y="1848035"/>
            <a:ext cx="5555586" cy="3693319"/>
          </a:xfrm>
          <a:prstGeom prst="rect">
            <a:avLst/>
          </a:prstGeom>
          <a:noFill/>
        </p:spPr>
        <p:txBody>
          <a:bodyPr wrap="square">
            <a:spAutoFit/>
          </a:bodyPr>
          <a:lstStyle/>
          <a:p>
            <a:pPr algn="l" rtl="0" fontAlgn="base"/>
            <a:r>
              <a:rPr lang="en-US" sz="1800" b="0" i="0" u="none" strike="noStrike" dirty="0">
                <a:solidFill>
                  <a:srgbClr val="000000"/>
                </a:solidFill>
                <a:effectLst/>
                <a:latin typeface="Calibri" panose="020F0502020204030204" pitchFamily="34" charset="0"/>
              </a:rPr>
              <a:t>Retaining wall, outflow, swale and drain – This area is a good example of engineering with water in mind! </a:t>
            </a:r>
            <a:r>
              <a:rPr lang="en-US" sz="1800" b="0" i="0" dirty="0">
                <a:solidFill>
                  <a:srgbClr val="000000"/>
                </a:solidFill>
                <a:effectLst/>
                <a:latin typeface="Calibri" panose="020F0502020204030204" pitchFamily="34" charset="0"/>
              </a:rPr>
              <a:t>​</a:t>
            </a:r>
          </a:p>
          <a:p>
            <a:pPr algn="l" rtl="0" fontAlgn="base"/>
            <a:endParaRPr lang="en-US" sz="1800"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Calibri" panose="020F0502020204030204" pitchFamily="34" charset="0"/>
              </a:rPr>
              <a:t>There is a pipe at the base of the retaining wall that presumably lets out water in heavy rains, into this low area next to the building. This ditch or “swale” seems like it was designed for catching stormwater. There is a </a:t>
            </a:r>
            <a:r>
              <a:rPr lang="en-US" sz="1800" b="0" i="0" u="none" strike="noStrike" dirty="0" err="1">
                <a:solidFill>
                  <a:srgbClr val="000000"/>
                </a:solidFill>
                <a:effectLst/>
                <a:latin typeface="Calibri" panose="020F0502020204030204" pitchFamily="34" charset="0"/>
              </a:rPr>
              <a:t>stormdrain</a:t>
            </a:r>
            <a:r>
              <a:rPr lang="en-US" sz="1800" b="0" i="0" u="none" strike="noStrike" dirty="0">
                <a:solidFill>
                  <a:srgbClr val="000000"/>
                </a:solidFill>
                <a:effectLst/>
                <a:latin typeface="Calibri" panose="020F0502020204030204" pitchFamily="34" charset="0"/>
              </a:rPr>
              <a:t> at one end, but there may be others.</a:t>
            </a:r>
            <a:r>
              <a:rPr lang="en-US" sz="1800" b="0" i="0" dirty="0">
                <a:solidFill>
                  <a:srgbClr val="000000"/>
                </a:solidFill>
                <a:effectLst/>
                <a:latin typeface="Calibri" panose="020F0502020204030204" pitchFamily="34" charset="0"/>
              </a:rPr>
              <a:t>​</a:t>
            </a:r>
          </a:p>
          <a:p>
            <a:pPr algn="l" rtl="0" fontAlgn="base"/>
            <a:endParaRPr lang="en-US" sz="1800"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Calibri" panose="020F0502020204030204" pitchFamily="34" charset="0"/>
              </a:rPr>
              <a:t>How does this area interact with heavy rain? Are there other areas that might help water soak into the ground instead of going into drains? How is this area used? What do students notice here?</a:t>
            </a:r>
            <a:endParaRPr lang="en-US" sz="18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a:t>
            </a:r>
            <a:r>
              <a:rPr lang="en-US" sz="2601" b="1" dirty="0" err="1">
                <a:latin typeface="Calibri" panose="020F0502020204030204" pitchFamily="34" charset="0"/>
                <a:ea typeface="Calibri" panose="020F0502020204030204" pitchFamily="34" charset="0"/>
                <a:cs typeface="Times New Roman" panose="02020603050405020304" pitchFamily="18" charset="0"/>
              </a:rPr>
              <a:t>McCarver</a:t>
            </a:r>
            <a:r>
              <a:rPr lang="en-US" sz="2601" b="1" dirty="0">
                <a:latin typeface="Calibri" panose="020F0502020204030204" pitchFamily="34" charset="0"/>
                <a:ea typeface="Calibri" panose="020F0502020204030204" pitchFamily="34" charset="0"/>
                <a:cs typeface="Times New Roman" panose="02020603050405020304" pitchFamily="18" charset="0"/>
              </a:rPr>
              <a:t> Elementary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1/23/2023</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9967465" y="1024633"/>
            <a:ext cx="2304831" cy="527155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430331" y="1828074"/>
            <a:ext cx="1047988" cy="41148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AC368DFF-4E46-5285-A45A-03374A2B8FFF}"/>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rot="16200000">
            <a:off x="3088642" y="381241"/>
            <a:ext cx="6096000" cy="7315200"/>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a:latin typeface="Calibri"/>
                <a:ea typeface="Calibri" panose="020F0502020204030204" pitchFamily="34" charset="0"/>
                <a:cs typeface="Times New Roman"/>
              </a:rPr>
              <a:t>Local Stormwater Systems</a:t>
            </a:r>
            <a:endParaRPr lang="en-US" sz="10836">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1/23/2023</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4" y="1279453"/>
            <a:ext cx="8108189" cy="110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a:solidFill>
                  <a:srgbClr val="000000"/>
                </a:solidFill>
                <a:latin typeface="Calibri" panose="020F0502020204030204" pitchFamily="34" charset="0"/>
                <a:cs typeface="Calibri" panose="020F0502020204030204" pitchFamily="34" charset="0"/>
              </a:rPr>
              <a:t>What happens with the stormwater around your school?</a:t>
            </a:r>
          </a:p>
          <a:p>
            <a:pPr defTabSz="1238555"/>
            <a:endParaRPr lang="en-US" altLang="en-US" sz="1490" b="1">
              <a:solidFill>
                <a:srgbClr val="000000"/>
              </a:solidFill>
              <a:latin typeface="Calibri" panose="020F0502020204030204" pitchFamily="34" charset="0"/>
              <a:cs typeface="Calibri" panose="020F0502020204030204" pitchFamily="34" charset="0"/>
            </a:endParaRPr>
          </a:p>
          <a:p>
            <a:pPr defTabSz="1238555"/>
            <a:r>
              <a:rPr lang="en-US" sz="2438" b="1">
                <a:solidFill>
                  <a:srgbClr val="000000"/>
                </a:solidFill>
                <a:latin typeface="Calibri" panose="020F0502020204030204" pitchFamily="34" charset="0"/>
              </a:rPr>
              <a:t>Where does your stormwater runoff end up?</a:t>
            </a:r>
            <a:r>
              <a:rPr lang="en-US" sz="2438">
                <a:solidFill>
                  <a:srgbClr val="000000"/>
                </a:solidFill>
                <a:latin typeface="Calibri" panose="020F0502020204030204" pitchFamily="34" charset="0"/>
              </a:rPr>
              <a:t> </a:t>
            </a:r>
            <a:r>
              <a:rPr lang="en-US" altLang="en-US" sz="1490">
                <a:solidFill>
                  <a:srgbClr val="000000"/>
                </a:solidFill>
                <a:latin typeface="Calibri" panose="020F0502020204030204" pitchFamily="34" charset="0"/>
                <a:cs typeface="Calibri" panose="020F0502020204030204" pitchFamily="34" charset="0"/>
              </a:rPr>
              <a:t> </a:t>
            </a:r>
            <a:r>
              <a:rPr lang="en-US" altLang="en-US" sz="1084"/>
              <a:t> </a:t>
            </a:r>
            <a:endParaRPr lang="en-US" altLang="en-US" sz="2438"/>
          </a:p>
        </p:txBody>
      </p:sp>
      <p:sp>
        <p:nvSpPr>
          <p:cNvPr id="6" name="TextBox 5">
            <a:extLst>
              <a:ext uri="{FF2B5EF4-FFF2-40B4-BE49-F238E27FC236}">
                <a16:creationId xmlns:a16="http://schemas.microsoft.com/office/drawing/2014/main" id="{01F0E1B4-F22D-146A-6012-4DC8631AEC4F}"/>
              </a:ext>
            </a:extLst>
          </p:cNvPr>
          <p:cNvSpPr txBox="1"/>
          <p:nvPr/>
        </p:nvSpPr>
        <p:spPr>
          <a:xfrm>
            <a:off x="431864" y="2552680"/>
            <a:ext cx="12123551" cy="3970318"/>
          </a:xfrm>
          <a:prstGeom prst="rect">
            <a:avLst/>
          </a:prstGeom>
          <a:noFill/>
        </p:spPr>
        <p:txBody>
          <a:bodyPr wrap="square">
            <a:spAutoFit/>
          </a:bodyPr>
          <a:lstStyle/>
          <a:p>
            <a:pPr algn="l"/>
            <a:r>
              <a:rPr lang="en-US" dirty="0">
                <a:solidFill>
                  <a:srgbClr val="222222"/>
                </a:solidFill>
                <a:latin typeface="Source Sans Pro" panose="020B0503030403020204" pitchFamily="34" charset="0"/>
              </a:rPr>
              <a:t>Stormwater begins travelling east on South 21</a:t>
            </a:r>
            <a:r>
              <a:rPr lang="en-US" baseline="30000" dirty="0">
                <a:solidFill>
                  <a:srgbClr val="222222"/>
                </a:solidFill>
                <a:latin typeface="Source Sans Pro" panose="020B0503030403020204" pitchFamily="34" charset="0"/>
              </a:rPr>
              <a:t>st</a:t>
            </a:r>
            <a:r>
              <a:rPr lang="en-US" dirty="0">
                <a:solidFill>
                  <a:srgbClr val="222222"/>
                </a:solidFill>
                <a:latin typeface="Source Sans Pro" panose="020B0503030403020204" pitchFamily="34" charset="0"/>
              </a:rPr>
              <a:t> Street and continues east. It then travels under Interstate 705 and discharges in Commencement Bay and/or Puget Sound nearby 21</a:t>
            </a:r>
            <a:r>
              <a:rPr lang="en-US" baseline="30000" dirty="0">
                <a:solidFill>
                  <a:srgbClr val="222222"/>
                </a:solidFill>
                <a:latin typeface="Source Sans Pro" panose="020B0503030403020204" pitchFamily="34" charset="0"/>
              </a:rPr>
              <a:t>st</a:t>
            </a:r>
            <a:r>
              <a:rPr lang="en-US" dirty="0">
                <a:solidFill>
                  <a:srgbClr val="222222"/>
                </a:solidFill>
                <a:latin typeface="Source Sans Pro" panose="020B0503030403020204" pitchFamily="34" charset="0"/>
              </a:rPr>
              <a:t>  Street Park. </a:t>
            </a:r>
          </a:p>
          <a:p>
            <a:pPr algn="l"/>
            <a:endParaRPr lang="en-US" dirty="0">
              <a:solidFill>
                <a:srgbClr val="222222"/>
              </a:solidFill>
              <a:latin typeface="Source Sans Pro" panose="020B0503030403020204" pitchFamily="34" charset="0"/>
            </a:endParaRPr>
          </a:p>
          <a:p>
            <a:pPr algn="l"/>
            <a:r>
              <a:rPr lang="en-US" dirty="0">
                <a:solidFill>
                  <a:srgbClr val="222222"/>
                </a:solidFill>
                <a:latin typeface="Source Sans Pro" panose="020B0503030403020204" pitchFamily="34" charset="0"/>
              </a:rPr>
              <a:t>Your school is in Foss Waterway Watershed. </a:t>
            </a:r>
          </a:p>
          <a:p>
            <a:pPr algn="l"/>
            <a:endParaRPr lang="en-US" b="0" i="0" dirty="0">
              <a:solidFill>
                <a:srgbClr val="222222"/>
              </a:solidFill>
              <a:effectLst/>
              <a:latin typeface="Source Sans Pro" panose="020B0503030403020204" pitchFamily="34" charset="0"/>
            </a:endParaRPr>
          </a:p>
          <a:p>
            <a:pPr algn="l"/>
            <a:r>
              <a:rPr lang="en-US" b="0" i="0" dirty="0">
                <a:solidFill>
                  <a:srgbClr val="222222"/>
                </a:solidFill>
                <a:effectLst/>
                <a:latin typeface="Source Sans Pro" panose="020B0503030403020204" pitchFamily="34" charset="0"/>
              </a:rPr>
              <a:t>Foss Waterway is a </a:t>
            </a:r>
            <a:r>
              <a:rPr lang="en-US" b="0" i="0" dirty="0" err="1">
                <a:solidFill>
                  <a:srgbClr val="222222"/>
                </a:solidFill>
                <a:effectLst/>
                <a:latin typeface="Source Sans Pro" panose="020B0503030403020204" pitchFamily="34" charset="0"/>
              </a:rPr>
              <a:t>subwatershed</a:t>
            </a:r>
            <a:r>
              <a:rPr lang="en-US" b="0" i="0" dirty="0">
                <a:solidFill>
                  <a:srgbClr val="222222"/>
                </a:solidFill>
                <a:effectLst/>
                <a:latin typeface="Source Sans Pro" panose="020B0503030403020204" pitchFamily="34" charset="0"/>
              </a:rPr>
              <a:t> of the Puyallup watershed. Covering 5,781 acres in south-central Tacoma this </a:t>
            </a:r>
            <a:r>
              <a:rPr lang="en-US" b="0" i="0" dirty="0" err="1">
                <a:solidFill>
                  <a:srgbClr val="222222"/>
                </a:solidFill>
                <a:effectLst/>
                <a:latin typeface="Source Sans Pro" panose="020B0503030403020204" pitchFamily="34" charset="0"/>
              </a:rPr>
              <a:t>subwatershed</a:t>
            </a:r>
            <a:r>
              <a:rPr lang="en-US" b="0" i="0" dirty="0">
                <a:solidFill>
                  <a:srgbClr val="222222"/>
                </a:solidFill>
                <a:effectLst/>
                <a:latin typeface="Source Sans Pro" panose="020B0503030403020204" pitchFamily="34" charset="0"/>
              </a:rPr>
              <a:t> is mostly residential but contains Tacoma’s industrial businesses located in the </a:t>
            </a:r>
            <a:r>
              <a:rPr lang="en-US" b="0" i="0" dirty="0" err="1">
                <a:solidFill>
                  <a:srgbClr val="222222"/>
                </a:solidFill>
                <a:effectLst/>
                <a:latin typeface="Source Sans Pro" panose="020B0503030403020204" pitchFamily="34" charset="0"/>
              </a:rPr>
              <a:t>Tideflats</a:t>
            </a:r>
            <a:r>
              <a:rPr lang="en-US" b="0" i="0" dirty="0">
                <a:solidFill>
                  <a:srgbClr val="222222"/>
                </a:solidFill>
                <a:effectLst/>
                <a:latin typeface="Source Sans Pro" panose="020B0503030403020204" pitchFamily="34" charset="0"/>
              </a:rPr>
              <a:t> and </a:t>
            </a:r>
            <a:r>
              <a:rPr lang="en-US" b="0" i="0" dirty="0" err="1">
                <a:solidFill>
                  <a:srgbClr val="222222"/>
                </a:solidFill>
                <a:effectLst/>
                <a:latin typeface="Source Sans Pro" panose="020B0503030403020204" pitchFamily="34" charset="0"/>
              </a:rPr>
              <a:t>Nalley</a:t>
            </a:r>
            <a:r>
              <a:rPr lang="en-US" b="0" i="0" dirty="0">
                <a:solidFill>
                  <a:srgbClr val="222222"/>
                </a:solidFill>
                <a:effectLst/>
                <a:latin typeface="Source Sans Pro" panose="020B0503030403020204" pitchFamily="34" charset="0"/>
              </a:rPr>
              <a:t> Valley.</a:t>
            </a:r>
          </a:p>
          <a:p>
            <a:pPr algn="l"/>
            <a:r>
              <a:rPr lang="en-US" b="0" i="0" dirty="0">
                <a:solidFill>
                  <a:srgbClr val="222222"/>
                </a:solidFill>
                <a:effectLst/>
                <a:latin typeface="Source Sans Pro" panose="020B0503030403020204" pitchFamily="34" charset="0"/>
              </a:rPr>
              <a:t> </a:t>
            </a:r>
          </a:p>
          <a:p>
            <a:pPr algn="l"/>
            <a:r>
              <a:rPr lang="en-US" b="0" i="0" dirty="0">
                <a:solidFill>
                  <a:srgbClr val="222222"/>
                </a:solidFill>
                <a:effectLst/>
                <a:latin typeface="Source Sans Pro" panose="020B0503030403020204" pitchFamily="34" charset="0"/>
              </a:rPr>
              <a:t>The Thea Foss and Wheeler-Osgood waterways became designated Superfund cleanup sites in 1983. Waterway cleanup and construction was finished in 2006. The City will monitor the waterway for the next 10 years. Learn more about the </a:t>
            </a:r>
            <a:r>
              <a:rPr lang="en-US" b="0" i="0" u="none" strike="noStrike" dirty="0">
                <a:solidFill>
                  <a:srgbClr val="0A49D1"/>
                </a:solidFill>
                <a:effectLst/>
                <a:latin typeface="Source Sans Pro" panose="020B0503030403020204" pitchFamily="34" charset="0"/>
                <a:hlinkClick r:id="rId3" tooltip="Thea Foss Waterway Cleanup"/>
              </a:rPr>
              <a:t>Thea Foss Waterway Cleanup</a:t>
            </a:r>
            <a:r>
              <a:rPr lang="en-US" b="0" i="0" dirty="0">
                <a:solidFill>
                  <a:srgbClr val="222222"/>
                </a:solidFill>
                <a:effectLst/>
                <a:latin typeface="Source Sans Pro" panose="020B0503030403020204" pitchFamily="34" charset="0"/>
              </a:rPr>
              <a:t>. </a:t>
            </a:r>
          </a:p>
          <a:p>
            <a:r>
              <a:rPr lang="en-US" dirty="0">
                <a:hlinkClick r:id="rId4"/>
              </a:rPr>
              <a:t>https://www.cityoftacoma.org/cms/One.aspx?portalId=169&amp;pageId=2860#Foss%20Waterway</a:t>
            </a:r>
            <a:endParaRPr lang="en-US" dirty="0"/>
          </a:p>
          <a:p>
            <a:br>
              <a:rPr lang="en-US" dirty="0"/>
            </a:br>
            <a:endParaRPr lang="en-US" dirty="0"/>
          </a:p>
        </p:txBody>
      </p:sp>
    </p:spTree>
    <p:extLst>
      <p:ext uri="{BB962C8B-B14F-4D97-AF65-F5344CB8AC3E}">
        <p14:creationId xmlns:p14="http://schemas.microsoft.com/office/powerpoint/2010/main" val="1451481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sz="4267" dirty="0" err="1"/>
              <a:t>McCarver</a:t>
            </a:r>
            <a:r>
              <a:rPr lang="en-US" sz="4267" dirty="0"/>
              <a:t> 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5" name="Picture 4">
            <a:extLst>
              <a:ext uri="{FF2B5EF4-FFF2-40B4-BE49-F238E27FC236}">
                <a16:creationId xmlns:a16="http://schemas.microsoft.com/office/drawing/2014/main" id="{2718182D-E185-1F3D-AEB4-FC2513EEBE49}"/>
              </a:ext>
            </a:extLst>
          </p:cNvPr>
          <p:cNvPicPr>
            <a:picLocks noChangeAspect="1"/>
          </p:cNvPicPr>
          <p:nvPr/>
        </p:nvPicPr>
        <p:blipFill>
          <a:blip r:embed="rId2"/>
          <a:stretch>
            <a:fillRect/>
          </a:stretch>
        </p:blipFill>
        <p:spPr>
          <a:xfrm>
            <a:off x="198120" y="1295400"/>
            <a:ext cx="12668069" cy="5808367"/>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151435" y="5928147"/>
            <a:ext cx="7062453" cy="1113943"/>
          </a:xfrm>
        </p:spPr>
        <p:txBody>
          <a:bodyPr>
            <a:normAutofit fontScale="92500" lnSpcReduction="20000"/>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Now follow the </a:t>
            </a:r>
            <a:r>
              <a:rPr lang="en-US" dirty="0">
                <a:latin typeface="Calibri" panose="020F0502020204030204" pitchFamily="34" charset="0"/>
                <a:ea typeface="Calibri" panose="020F0502020204030204" pitchFamily="34" charset="0"/>
                <a:cs typeface="Times New Roman" panose="02020603050405020304" pitchFamily="18" charset="0"/>
              </a:rPr>
              <a:t>pink</a:t>
            </a:r>
            <a:r>
              <a:rPr lang="en-US" dirty="0">
                <a:effectLst/>
                <a:latin typeface="Calibri" panose="020F0502020204030204" pitchFamily="34" charset="0"/>
                <a:ea typeface="Calibri" panose="020F0502020204030204" pitchFamily="34" charset="0"/>
                <a:cs typeface="Times New Roman" panose="02020603050405020304" pitchFamily="18" charset="0"/>
              </a:rPr>
              <a:t> line away from your school (find your school by looking for the star) to see how it gets to the Salish Sea!</a:t>
            </a:r>
          </a:p>
        </p:txBody>
      </p:sp>
      <p:pic>
        <p:nvPicPr>
          <p:cNvPr id="14" name="Picture 13" descr="A picture containing map&#10;&#10;Description automatically generated">
            <a:extLst>
              <a:ext uri="{FF2B5EF4-FFF2-40B4-BE49-F238E27FC236}">
                <a16:creationId xmlns:a16="http://schemas.microsoft.com/office/drawing/2014/main" id="{C364D6FC-FBD9-B1B8-BEE9-7973995A45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35" y="152400"/>
            <a:ext cx="8859304" cy="4933950"/>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894E5096-F01E-09F6-10B1-28FA3E3864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2650" y="3311536"/>
            <a:ext cx="4230370" cy="3615043"/>
          </a:xfrm>
          <a:prstGeom prst="rect">
            <a:avLst/>
          </a:prstGeom>
        </p:spPr>
      </p:pic>
      <p:sp>
        <p:nvSpPr>
          <p:cNvPr id="15" name="5-Point Star 14">
            <a:extLst>
              <a:ext uri="{FF2B5EF4-FFF2-40B4-BE49-F238E27FC236}">
                <a16:creationId xmlns:a16="http://schemas.microsoft.com/office/drawing/2014/main" id="{5A635A59-83D1-9BAA-492C-5BC02756293F}"/>
              </a:ext>
            </a:extLst>
          </p:cNvPr>
          <p:cNvSpPr/>
          <p:nvPr/>
        </p:nvSpPr>
        <p:spPr>
          <a:xfrm>
            <a:off x="1405890" y="3028950"/>
            <a:ext cx="502920" cy="434340"/>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3F7AFE1-5C67-9035-62BA-70796259777C}"/>
              </a:ext>
            </a:extLst>
          </p:cNvPr>
          <p:cNvSpPr/>
          <p:nvPr/>
        </p:nvSpPr>
        <p:spPr>
          <a:xfrm>
            <a:off x="7006590" y="1748790"/>
            <a:ext cx="1062990" cy="9944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12368D2D-BFF1-48B3-2C13-F9BC501DE434}"/>
              </a:ext>
            </a:extLst>
          </p:cNvPr>
          <p:cNvCxnSpPr/>
          <p:nvPr/>
        </p:nvCxnSpPr>
        <p:spPr>
          <a:xfrm>
            <a:off x="7006590" y="2766060"/>
            <a:ext cx="3611245" cy="3162087"/>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33AE5B52-6703-7251-4861-7A9773F9C5EB}"/>
              </a:ext>
            </a:extLst>
          </p:cNvPr>
          <p:cNvCxnSpPr/>
          <p:nvPr/>
        </p:nvCxnSpPr>
        <p:spPr>
          <a:xfrm>
            <a:off x="8069580" y="2743200"/>
            <a:ext cx="2548255" cy="318494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41098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1/23/2023</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2.xml><?xml version="1.0" encoding="utf-8"?>
<ds:datastoreItem xmlns:ds="http://schemas.openxmlformats.org/officeDocument/2006/customXml" ds:itemID="{DB3678EA-B1B1-4771-8F43-97160D9DD230}">
  <ds:schemaRefs>
    <ds:schemaRef ds:uri="188c5fa1-f80e-45c6-a801-680064d87fe8"/>
    <ds:schemaRef ds:uri="http://purl.org/dc/terms/"/>
    <ds:schemaRef ds:uri="http://purl.org/dc/elements/1.1/"/>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72dab5ac-ebd7-4489-96fd-5e04b1b08638"/>
    <ds:schemaRef ds:uri="http://purl.org/dc/dcmitype/"/>
  </ds:schemaRefs>
</ds:datastoreItem>
</file>

<file path=customXml/itemProps3.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96</TotalTime>
  <Words>798</Words>
  <Application>Microsoft Office PowerPoint</Application>
  <PresentationFormat>Custom</PresentationFormat>
  <Paragraphs>63</Paragraphs>
  <Slides>9</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Arial</vt:lpstr>
      <vt:lpstr>Calibri</vt:lpstr>
      <vt:lpstr>Calibri Light</vt:lpstr>
      <vt:lpstr>Segoe UI</vt:lpstr>
      <vt:lpstr>Source Sans Pro</vt:lpstr>
      <vt:lpstr>Symbol</vt:lpstr>
      <vt:lpstr>office theme</vt:lpstr>
      <vt:lpstr>1_Office Theme</vt:lpstr>
      <vt:lpstr>Community Waters School Guide:  McCarver Elementary</vt:lpstr>
      <vt:lpstr>Stormwater in Our Schoolyard from Lesson 2</vt:lpstr>
      <vt:lpstr>Schoolyard stormwater points of interest</vt:lpstr>
      <vt:lpstr>Schoolyard stormwater points of interest</vt:lpstr>
      <vt:lpstr>Mapping Your Schoolyard – McCarver Elementary Name: ____________ Date: _________</vt:lpstr>
      <vt:lpstr>Local Stormwater Systems</vt:lpstr>
      <vt:lpstr>McCarver Elementary Where does your school’s stormwater go?  Follow the lines and arrows! </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67</cp:revision>
  <dcterms:created xsi:type="dcterms:W3CDTF">2021-06-30T19:40:51Z</dcterms:created>
  <dcterms:modified xsi:type="dcterms:W3CDTF">2023-01-23T17:26:37Z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