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7"/>
  </p:notesMasterIdLst>
  <p:sldIdLst>
    <p:sldId id="256" r:id="rId6"/>
    <p:sldId id="257" r:id="rId7"/>
    <p:sldId id="263" r:id="rId8"/>
    <p:sldId id="279" r:id="rId9"/>
    <p:sldId id="278" r:id="rId10"/>
    <p:sldId id="258" r:id="rId11"/>
    <p:sldId id="259" r:id="rId12"/>
    <p:sldId id="273" r:id="rId13"/>
    <p:sldId id="274" r:id="rId14"/>
    <p:sldId id="285" r:id="rId15"/>
    <p:sldId id="260" r:id="rId16"/>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718DAA-7C20-462D-ADE4-BBB003BF38F7}" v="9" dt="2023-01-09T23:50:33.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8"/>
    <p:restoredTop sz="94650"/>
  </p:normalViewPr>
  <p:slideViewPr>
    <p:cSldViewPr snapToGrid="0">
      <p:cViewPr varScale="1">
        <p:scale>
          <a:sx n="98" d="100"/>
          <a:sy n="98" d="100"/>
        </p:scale>
        <p:origin x="7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5E718DAA-7C20-462D-ADE4-BBB003BF38F7}"/>
    <pc:docChg chg="custSel addSld delSld modSld">
      <pc:chgData name="Celina Steiger" userId="84c8b75e-439a-494b-a32d-c4b3d6be4b87" providerId="ADAL" clId="{5E718DAA-7C20-462D-ADE4-BBB003BF38F7}" dt="2023-01-09T23:54:36.469" v="711" actId="1076"/>
      <pc:docMkLst>
        <pc:docMk/>
      </pc:docMkLst>
      <pc:sldChg chg="delSp modSp mod">
        <pc:chgData name="Celina Steiger" userId="84c8b75e-439a-494b-a32d-c4b3d6be4b87" providerId="ADAL" clId="{5E718DAA-7C20-462D-ADE4-BBB003BF38F7}" dt="2023-01-09T23:25:35.100" v="1" actId="478"/>
        <pc:sldMkLst>
          <pc:docMk/>
          <pc:sldMk cId="3810747870" sldId="257"/>
        </pc:sldMkLst>
        <pc:spChg chg="del mod">
          <ac:chgData name="Celina Steiger" userId="84c8b75e-439a-494b-a32d-c4b3d6be4b87" providerId="ADAL" clId="{5E718DAA-7C20-462D-ADE4-BBB003BF38F7}" dt="2023-01-09T23:25:35.100" v="1" actId="478"/>
          <ac:spMkLst>
            <pc:docMk/>
            <pc:sldMk cId="3810747870" sldId="257"/>
            <ac:spMk id="8" creationId="{8188D6CC-5357-4FDD-8C3D-566DD6A22F87}"/>
          </ac:spMkLst>
        </pc:spChg>
      </pc:sldChg>
      <pc:sldChg chg="modSp mod">
        <pc:chgData name="Celina Steiger" userId="84c8b75e-439a-494b-a32d-c4b3d6be4b87" providerId="ADAL" clId="{5E718DAA-7C20-462D-ADE4-BBB003BF38F7}" dt="2023-01-09T23:46:07.413" v="220" actId="20577"/>
        <pc:sldMkLst>
          <pc:docMk/>
          <pc:sldMk cId="1451481623" sldId="259"/>
        </pc:sldMkLst>
        <pc:spChg chg="mod">
          <ac:chgData name="Celina Steiger" userId="84c8b75e-439a-494b-a32d-c4b3d6be4b87" providerId="ADAL" clId="{5E718DAA-7C20-462D-ADE4-BBB003BF38F7}" dt="2023-01-09T23:46:07.413" v="220" actId="20577"/>
          <ac:spMkLst>
            <pc:docMk/>
            <pc:sldMk cId="1451481623" sldId="259"/>
            <ac:spMk id="4" creationId="{91EE45CE-32AD-8B93-BB9D-8708ED687EEC}"/>
          </ac:spMkLst>
        </pc:spChg>
        <pc:spChg chg="mod">
          <ac:chgData name="Celina Steiger" userId="84c8b75e-439a-494b-a32d-c4b3d6be4b87" providerId="ADAL" clId="{5E718DAA-7C20-462D-ADE4-BBB003BF38F7}" dt="2023-01-09T23:44:46.318" v="217" actId="20577"/>
          <ac:spMkLst>
            <pc:docMk/>
            <pc:sldMk cId="1451481623" sldId="259"/>
            <ac:spMk id="6" creationId="{2DD9F2BC-0BBB-CD80-85B9-3AFFCF69BA7A}"/>
          </ac:spMkLst>
        </pc:spChg>
        <pc:spChg chg="mod">
          <ac:chgData name="Celina Steiger" userId="84c8b75e-439a-494b-a32d-c4b3d6be4b87" providerId="ADAL" clId="{5E718DAA-7C20-462D-ADE4-BBB003BF38F7}" dt="2023-01-09T23:32:48.728" v="13" actId="1076"/>
          <ac:spMkLst>
            <pc:docMk/>
            <pc:sldMk cId="1451481623" sldId="259"/>
            <ac:spMk id="9" creationId="{5116F802-F0BA-4A37-BE5B-0D518BB9597C}"/>
          </ac:spMkLst>
        </pc:spChg>
      </pc:sldChg>
      <pc:sldChg chg="addSp modSp mod">
        <pc:chgData name="Celina Steiger" userId="84c8b75e-439a-494b-a32d-c4b3d6be4b87" providerId="ADAL" clId="{5E718DAA-7C20-462D-ADE4-BBB003BF38F7}" dt="2023-01-09T23:54:36.469" v="711" actId="1076"/>
        <pc:sldMkLst>
          <pc:docMk/>
          <pc:sldMk cId="2960306972" sldId="260"/>
        </pc:sldMkLst>
        <pc:spChg chg="mod">
          <ac:chgData name="Celina Steiger" userId="84c8b75e-439a-494b-a32d-c4b3d6be4b87" providerId="ADAL" clId="{5E718DAA-7C20-462D-ADE4-BBB003BF38F7}" dt="2023-01-09T23:52:49.173" v="706" actId="20577"/>
          <ac:spMkLst>
            <pc:docMk/>
            <pc:sldMk cId="2960306972" sldId="260"/>
            <ac:spMk id="6" creationId="{6970B77B-9AEC-462D-9A3C-1DED33736DBE}"/>
          </ac:spMkLst>
        </pc:spChg>
        <pc:picChg chg="add mod">
          <ac:chgData name="Celina Steiger" userId="84c8b75e-439a-494b-a32d-c4b3d6be4b87" providerId="ADAL" clId="{5E718DAA-7C20-462D-ADE4-BBB003BF38F7}" dt="2023-01-09T23:54:04.140" v="709" actId="1076"/>
          <ac:picMkLst>
            <pc:docMk/>
            <pc:sldMk cId="2960306972" sldId="260"/>
            <ac:picMk id="5" creationId="{FBEB6894-F314-B725-5713-8E0E78979180}"/>
          </ac:picMkLst>
        </pc:picChg>
        <pc:picChg chg="add mod">
          <ac:chgData name="Celina Steiger" userId="84c8b75e-439a-494b-a32d-c4b3d6be4b87" providerId="ADAL" clId="{5E718DAA-7C20-462D-ADE4-BBB003BF38F7}" dt="2023-01-09T23:54:36.469" v="711" actId="1076"/>
          <ac:picMkLst>
            <pc:docMk/>
            <pc:sldMk cId="2960306972" sldId="260"/>
            <ac:picMk id="8" creationId="{8362D49C-8DB5-1384-339C-B024C3C6882E}"/>
          </ac:picMkLst>
        </pc:picChg>
      </pc:sldChg>
      <pc:sldChg chg="setBg">
        <pc:chgData name="Celina Steiger" userId="84c8b75e-439a-494b-a32d-c4b3d6be4b87" providerId="ADAL" clId="{5E718DAA-7C20-462D-ADE4-BBB003BF38F7}" dt="2023-01-09T23:26:29.981" v="7"/>
        <pc:sldMkLst>
          <pc:docMk/>
          <pc:sldMk cId="2742104049" sldId="273"/>
        </pc:sldMkLst>
      </pc:sldChg>
      <pc:sldChg chg="delSp modSp mod setBg">
        <pc:chgData name="Celina Steiger" userId="84c8b75e-439a-494b-a32d-c4b3d6be4b87" providerId="ADAL" clId="{5E718DAA-7C20-462D-ADE4-BBB003BF38F7}" dt="2023-01-09T23:26:57.621" v="9" actId="14100"/>
        <pc:sldMkLst>
          <pc:docMk/>
          <pc:sldMk cId="541098309" sldId="274"/>
        </pc:sldMkLst>
        <pc:picChg chg="del">
          <ac:chgData name="Celina Steiger" userId="84c8b75e-439a-494b-a32d-c4b3d6be4b87" providerId="ADAL" clId="{5E718DAA-7C20-462D-ADE4-BBB003BF38F7}" dt="2023-01-09T23:26:08.183" v="2"/>
          <ac:picMkLst>
            <pc:docMk/>
            <pc:sldMk cId="541098309" sldId="274"/>
            <ac:picMk id="2" creationId="{49B63AF3-6913-C4BD-DCD0-E99E0584C2C4}"/>
          </ac:picMkLst>
        </pc:picChg>
        <pc:cxnChg chg="mod">
          <ac:chgData name="Celina Steiger" userId="84c8b75e-439a-494b-a32d-c4b3d6be4b87" providerId="ADAL" clId="{5E718DAA-7C20-462D-ADE4-BBB003BF38F7}" dt="2023-01-09T23:26:57.621" v="9" actId="14100"/>
          <ac:cxnSpMkLst>
            <pc:docMk/>
            <pc:sldMk cId="541098309" sldId="274"/>
            <ac:cxnSpMk id="16" creationId="{27E67796-1E29-C859-3D7C-FA4AA79415C6}"/>
          </ac:cxnSpMkLst>
        </pc:cxnChg>
        <pc:cxnChg chg="mod">
          <ac:chgData name="Celina Steiger" userId="84c8b75e-439a-494b-a32d-c4b3d6be4b87" providerId="ADAL" clId="{5E718DAA-7C20-462D-ADE4-BBB003BF38F7}" dt="2023-01-09T23:26:52.812" v="8" actId="14100"/>
          <ac:cxnSpMkLst>
            <pc:docMk/>
            <pc:sldMk cId="541098309" sldId="274"/>
            <ac:cxnSpMk id="18" creationId="{001F7FB3-94CA-AC36-D29E-4114DE4033B2}"/>
          </ac:cxnSpMkLst>
        </pc:cxnChg>
      </pc:sldChg>
      <pc:sldChg chg="addSp delSp modSp mod">
        <pc:chgData name="Celina Steiger" userId="84c8b75e-439a-494b-a32d-c4b3d6be4b87" providerId="ADAL" clId="{5E718DAA-7C20-462D-ADE4-BBB003BF38F7}" dt="2023-01-09T23:51:54.717" v="566" actId="26606"/>
        <pc:sldMkLst>
          <pc:docMk/>
          <pc:sldMk cId="613284172" sldId="278"/>
        </pc:sldMkLst>
        <pc:spChg chg="mod ord">
          <ac:chgData name="Celina Steiger" userId="84c8b75e-439a-494b-a32d-c4b3d6be4b87" providerId="ADAL" clId="{5E718DAA-7C20-462D-ADE4-BBB003BF38F7}" dt="2023-01-09T23:51:54.717" v="566" actId="26606"/>
          <ac:spMkLst>
            <pc:docMk/>
            <pc:sldMk cId="613284172" sldId="278"/>
            <ac:spMk id="2" creationId="{30DC15A3-95F1-6392-3323-8C94628162C9}"/>
          </ac:spMkLst>
        </pc:spChg>
        <pc:spChg chg="mod ord">
          <ac:chgData name="Celina Steiger" userId="84c8b75e-439a-494b-a32d-c4b3d6be4b87" providerId="ADAL" clId="{5E718DAA-7C20-462D-ADE4-BBB003BF38F7}" dt="2023-01-09T23:51:54.717" v="566" actId="26606"/>
          <ac:spMkLst>
            <pc:docMk/>
            <pc:sldMk cId="613284172" sldId="278"/>
            <ac:spMk id="4" creationId="{6354325F-F8EA-CDD4-4A1D-B2CAFAF38618}"/>
          </ac:spMkLst>
        </pc:spChg>
        <pc:spChg chg="del">
          <ac:chgData name="Celina Steiger" userId="84c8b75e-439a-494b-a32d-c4b3d6be4b87" providerId="ADAL" clId="{5E718DAA-7C20-462D-ADE4-BBB003BF38F7}" dt="2023-01-09T23:51:54.717" v="566" actId="26606"/>
          <ac:spMkLst>
            <pc:docMk/>
            <pc:sldMk cId="613284172" sldId="278"/>
            <ac:spMk id="12" creationId="{04812C46-200A-4DEB-A05E-3ED6C68C2387}"/>
          </ac:spMkLst>
        </pc:spChg>
        <pc:spChg chg="del">
          <ac:chgData name="Celina Steiger" userId="84c8b75e-439a-494b-a32d-c4b3d6be4b87" providerId="ADAL" clId="{5E718DAA-7C20-462D-ADE4-BBB003BF38F7}" dt="2023-01-09T23:51:54.717" v="566" actId="26606"/>
          <ac:spMkLst>
            <pc:docMk/>
            <pc:sldMk cId="613284172" sldId="278"/>
            <ac:spMk id="14" creationId="{D1EA859B-E555-4109-94F3-6700E046E008}"/>
          </ac:spMkLst>
        </pc:spChg>
        <pc:spChg chg="mod">
          <ac:chgData name="Celina Steiger" userId="84c8b75e-439a-494b-a32d-c4b3d6be4b87" providerId="ADAL" clId="{5E718DAA-7C20-462D-ADE4-BBB003BF38F7}" dt="2023-01-09T23:51:54.717" v="566" actId="26606"/>
          <ac:spMkLst>
            <pc:docMk/>
            <pc:sldMk cId="613284172" sldId="278"/>
            <ac:spMk id="15" creationId="{BBD75DAB-7780-FF29-BD82-A0ECE65B6B4F}"/>
          </ac:spMkLst>
        </pc:spChg>
        <pc:spChg chg="add">
          <ac:chgData name="Celina Steiger" userId="84c8b75e-439a-494b-a32d-c4b3d6be4b87" providerId="ADAL" clId="{5E718DAA-7C20-462D-ADE4-BBB003BF38F7}" dt="2023-01-09T23:51:54.717" v="566" actId="26606"/>
          <ac:spMkLst>
            <pc:docMk/>
            <pc:sldMk cId="613284172" sldId="278"/>
            <ac:spMk id="20" creationId="{A3C210E6-A35A-4F68-8D60-801A019C75B8}"/>
          </ac:spMkLst>
        </pc:spChg>
        <pc:spChg chg="add">
          <ac:chgData name="Celina Steiger" userId="84c8b75e-439a-494b-a32d-c4b3d6be4b87" providerId="ADAL" clId="{5E718DAA-7C20-462D-ADE4-BBB003BF38F7}" dt="2023-01-09T23:51:54.717" v="566" actId="26606"/>
          <ac:spMkLst>
            <pc:docMk/>
            <pc:sldMk cId="613284172" sldId="278"/>
            <ac:spMk id="22" creationId="{AC0D06B0-F19C-459E-B221-A34B506FB5E3}"/>
          </ac:spMkLst>
        </pc:spChg>
        <pc:spChg chg="add">
          <ac:chgData name="Celina Steiger" userId="84c8b75e-439a-494b-a32d-c4b3d6be4b87" providerId="ADAL" clId="{5E718DAA-7C20-462D-ADE4-BBB003BF38F7}" dt="2023-01-09T23:51:54.717" v="566" actId="26606"/>
          <ac:spMkLst>
            <pc:docMk/>
            <pc:sldMk cId="613284172" sldId="278"/>
            <ac:spMk id="24" creationId="{345B26DA-1C6B-4C66-81C9-9C1877FC2DB1}"/>
          </ac:spMkLst>
        </pc:spChg>
        <pc:spChg chg="add">
          <ac:chgData name="Celina Steiger" userId="84c8b75e-439a-494b-a32d-c4b3d6be4b87" providerId="ADAL" clId="{5E718DAA-7C20-462D-ADE4-BBB003BF38F7}" dt="2023-01-09T23:51:54.717" v="566" actId="26606"/>
          <ac:spMkLst>
            <pc:docMk/>
            <pc:sldMk cId="613284172" sldId="278"/>
            <ac:spMk id="26" creationId="{98DE6C44-43F8-4DE4-AB81-66853FFEA09A}"/>
          </ac:spMkLst>
        </pc:spChg>
        <pc:spChg chg="add">
          <ac:chgData name="Celina Steiger" userId="84c8b75e-439a-494b-a32d-c4b3d6be4b87" providerId="ADAL" clId="{5E718DAA-7C20-462D-ADE4-BBB003BF38F7}" dt="2023-01-09T23:51:54.717" v="566" actId="26606"/>
          <ac:spMkLst>
            <pc:docMk/>
            <pc:sldMk cId="613284172" sldId="278"/>
            <ac:spMk id="28" creationId="{2409529B-9B56-4F10-BE4D-F934DB89E57E}"/>
          </ac:spMkLst>
        </pc:spChg>
        <pc:picChg chg="add mod modCrop">
          <ac:chgData name="Celina Steiger" userId="84c8b75e-439a-494b-a32d-c4b3d6be4b87" providerId="ADAL" clId="{5E718DAA-7C20-462D-ADE4-BBB003BF38F7}" dt="2023-01-09T23:51:54.717" v="566" actId="26606"/>
          <ac:picMkLst>
            <pc:docMk/>
            <pc:sldMk cId="613284172" sldId="278"/>
            <ac:picMk id="3" creationId="{BC70755F-B08D-B9CC-08CE-16F0DE764016}"/>
          </ac:picMkLst>
        </pc:picChg>
        <pc:picChg chg="mod ord">
          <ac:chgData name="Celina Steiger" userId="84c8b75e-439a-494b-a32d-c4b3d6be4b87" providerId="ADAL" clId="{5E718DAA-7C20-462D-ADE4-BBB003BF38F7}" dt="2023-01-09T23:51:54.717" v="566" actId="26606"/>
          <ac:picMkLst>
            <pc:docMk/>
            <pc:sldMk cId="613284172" sldId="278"/>
            <ac:picMk id="6" creationId="{F4EA5403-7B0E-9211-5731-32F92B468691}"/>
          </ac:picMkLst>
        </pc:picChg>
        <pc:picChg chg="mod">
          <ac:chgData name="Celina Steiger" userId="84c8b75e-439a-494b-a32d-c4b3d6be4b87" providerId="ADAL" clId="{5E718DAA-7C20-462D-ADE4-BBB003BF38F7}" dt="2023-01-09T23:51:54.717" v="566" actId="26606"/>
          <ac:picMkLst>
            <pc:docMk/>
            <pc:sldMk cId="613284172" sldId="278"/>
            <ac:picMk id="9" creationId="{4201094B-B234-E183-E6A5-DAB42FFC3601}"/>
          </ac:picMkLst>
        </pc:picChg>
        <pc:picChg chg="mod">
          <ac:chgData name="Celina Steiger" userId="84c8b75e-439a-494b-a32d-c4b3d6be4b87" providerId="ADAL" clId="{5E718DAA-7C20-462D-ADE4-BBB003BF38F7}" dt="2023-01-09T23:51:54.717" v="566" actId="26606"/>
          <ac:picMkLst>
            <pc:docMk/>
            <pc:sldMk cId="613284172" sldId="278"/>
            <ac:picMk id="11" creationId="{70BA0E95-AA10-5515-CC0C-FC319DCB4421}"/>
          </ac:picMkLst>
        </pc:picChg>
      </pc:sldChg>
      <pc:sldChg chg="addSp modSp mod">
        <pc:chgData name="Celina Steiger" userId="84c8b75e-439a-494b-a32d-c4b3d6be4b87" providerId="ADAL" clId="{5E718DAA-7C20-462D-ADE4-BBB003BF38F7}" dt="2023-01-09T23:49:15.675" v="426" actId="1076"/>
        <pc:sldMkLst>
          <pc:docMk/>
          <pc:sldMk cId="862958288" sldId="279"/>
        </pc:sldMkLst>
        <pc:spChg chg="add mod">
          <ac:chgData name="Celina Steiger" userId="84c8b75e-439a-494b-a32d-c4b3d6be4b87" providerId="ADAL" clId="{5E718DAA-7C20-462D-ADE4-BBB003BF38F7}" dt="2023-01-09T23:49:07.433" v="424" actId="20577"/>
          <ac:spMkLst>
            <pc:docMk/>
            <pc:sldMk cId="862958288" sldId="279"/>
            <ac:spMk id="6" creationId="{2B1F3B7E-ACD3-552F-668A-7F3BFF95EED4}"/>
          </ac:spMkLst>
        </pc:spChg>
        <pc:spChg chg="mod">
          <ac:chgData name="Celina Steiger" userId="84c8b75e-439a-494b-a32d-c4b3d6be4b87" providerId="ADAL" clId="{5E718DAA-7C20-462D-ADE4-BBB003BF38F7}" dt="2023-01-09T23:49:15.675" v="426" actId="1076"/>
          <ac:spMkLst>
            <pc:docMk/>
            <pc:sldMk cId="862958288" sldId="279"/>
            <ac:spMk id="13" creationId="{A548662C-1C2E-2968-9A29-78730C1CF9E4}"/>
          </ac:spMkLst>
        </pc:spChg>
        <pc:picChg chg="add mod">
          <ac:chgData name="Celina Steiger" userId="84c8b75e-439a-494b-a32d-c4b3d6be4b87" providerId="ADAL" clId="{5E718DAA-7C20-462D-ADE4-BBB003BF38F7}" dt="2023-01-09T23:48:11.747" v="243" actId="1076"/>
          <ac:picMkLst>
            <pc:docMk/>
            <pc:sldMk cId="862958288" sldId="279"/>
            <ac:picMk id="3" creationId="{9CD0EDCF-98E2-CDE6-8214-29C93784AA51}"/>
          </ac:picMkLst>
        </pc:picChg>
        <pc:picChg chg="mod">
          <ac:chgData name="Celina Steiger" userId="84c8b75e-439a-494b-a32d-c4b3d6be4b87" providerId="ADAL" clId="{5E718DAA-7C20-462D-ADE4-BBB003BF38F7}" dt="2023-01-09T23:49:13.331" v="425" actId="1076"/>
          <ac:picMkLst>
            <pc:docMk/>
            <pc:sldMk cId="862958288" sldId="279"/>
            <ac:picMk id="10" creationId="{2FB24683-FEF9-9CE7-923D-08F4439630F2}"/>
          </ac:picMkLst>
        </pc:picChg>
      </pc:sldChg>
      <pc:sldChg chg="new del">
        <pc:chgData name="Celina Steiger" userId="84c8b75e-439a-494b-a32d-c4b3d6be4b87" providerId="ADAL" clId="{5E718DAA-7C20-462D-ADE4-BBB003BF38F7}" dt="2023-01-09T23:26:16.874" v="5" actId="47"/>
        <pc:sldMkLst>
          <pc:docMk/>
          <pc:sldMk cId="3947712526" sldId="280"/>
        </pc:sldMkLst>
      </pc:sldChg>
      <pc:sldChg chg="add">
        <pc:chgData name="Celina Steiger" userId="84c8b75e-439a-494b-a32d-c4b3d6be4b87" providerId="ADAL" clId="{5E718DAA-7C20-462D-ADE4-BBB003BF38F7}" dt="2023-01-09T23:26:14.283" v="4"/>
        <pc:sldMkLst>
          <pc:docMk/>
          <pc:sldMk cId="2238766817"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11</a:t>
            </a:fld>
            <a:endParaRPr lang="en-US"/>
          </a:p>
        </p:txBody>
      </p:sp>
    </p:spTree>
    <p:extLst>
      <p:ext uri="{BB962C8B-B14F-4D97-AF65-F5344CB8AC3E}">
        <p14:creationId xmlns:p14="http://schemas.microsoft.com/office/powerpoint/2010/main" val="112700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1/9/2023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1/9/2023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hyperlink" Target="https://www.cityoftacoma.org/cms/One.aspx?portalId=169&amp;pageId=2860#Flett%20Cree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Manitou Park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1/9/2023</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1/9/2023</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0" name="Content Placeholder 9" descr="A screenshot of a video game&#10;&#10;Description automatically generated with low confidence">
            <a:extLst>
              <a:ext uri="{FF2B5EF4-FFF2-40B4-BE49-F238E27FC236}">
                <a16:creationId xmlns:a16="http://schemas.microsoft.com/office/drawing/2014/main" id="{A1A2AB9F-E0F3-A1AB-579E-77547B91E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7033" y="1179289"/>
            <a:ext cx="9427479" cy="5990284"/>
          </a:xfr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9754081" y="2374975"/>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7203995" y="3657600"/>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6994128" y="2157082"/>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0010" y="2243"/>
            <a:ext cx="11441430" cy="122216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1/9/2023</a:t>
            </a:fld>
            <a:endParaRPr lang="en-US" sz="1200">
              <a:solidFill>
                <a:prstClr val="black">
                  <a:tint val="75000"/>
                </a:prstClr>
              </a:solidFill>
              <a:latin typeface="Calibri" panose="020F0502020204030204"/>
            </a:endParaRPr>
          </a:p>
        </p:txBody>
      </p:sp>
      <p:pic>
        <p:nvPicPr>
          <p:cNvPr id="6" name="Picture 5" descr="A picture containing outdoor, sky, ground&#10;&#10;Description automatically generated">
            <a:extLst>
              <a:ext uri="{FF2B5EF4-FFF2-40B4-BE49-F238E27FC236}">
                <a16:creationId xmlns:a16="http://schemas.microsoft.com/office/drawing/2014/main" id="{99EB7655-5951-5FC4-DB7C-9E4A5EC9D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5213" y="3708188"/>
            <a:ext cx="4615180" cy="3461385"/>
          </a:xfrm>
          <a:prstGeom prst="rect">
            <a:avLst/>
          </a:prstGeom>
        </p:spPr>
      </p:pic>
      <p:pic>
        <p:nvPicPr>
          <p:cNvPr id="9" name="Picture 8" descr="A picture containing sky, outdoor, rail, railing&#10;&#10;Description automatically generated">
            <a:extLst>
              <a:ext uri="{FF2B5EF4-FFF2-40B4-BE49-F238E27FC236}">
                <a16:creationId xmlns:a16="http://schemas.microsoft.com/office/drawing/2014/main" id="{6226F228-906C-B711-CB88-5AEF4795BE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457" y="894598"/>
            <a:ext cx="4500273" cy="3375205"/>
          </a:xfrm>
          <a:prstGeom prst="rect">
            <a:avLst/>
          </a:prstGeom>
        </p:spPr>
      </p:pic>
      <p:pic>
        <p:nvPicPr>
          <p:cNvPr id="11" name="Picture 10" descr="A grassy area with trees in the background&#10;&#10;Description automatically generated with medium confidence">
            <a:extLst>
              <a:ext uri="{FF2B5EF4-FFF2-40B4-BE49-F238E27FC236}">
                <a16:creationId xmlns:a16="http://schemas.microsoft.com/office/drawing/2014/main" id="{41285DCE-64DD-1B32-0E76-445C44A9E2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0903" y="1046710"/>
            <a:ext cx="3992217" cy="5322956"/>
          </a:xfrm>
          <a:prstGeom prst="rect">
            <a:avLst/>
          </a:prstGeom>
        </p:spPr>
      </p:pic>
      <p:sp>
        <p:nvSpPr>
          <p:cNvPr id="13" name="Flowchart: Off-page Connector 192">
            <a:extLst>
              <a:ext uri="{FF2B5EF4-FFF2-40B4-BE49-F238E27FC236}">
                <a16:creationId xmlns:a16="http://schemas.microsoft.com/office/drawing/2014/main" id="{9061542D-2A03-E1C2-E9D4-89100841EB1B}"/>
              </a:ext>
            </a:extLst>
          </p:cNvPr>
          <p:cNvSpPr>
            <a:spLocks noChangeArrowheads="1"/>
          </p:cNvSpPr>
          <p:nvPr/>
        </p:nvSpPr>
        <p:spPr bwMode="auto">
          <a:xfrm>
            <a:off x="3326030" y="719812"/>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C8BD76DC-86B4-CDEC-4A40-42305696F08E}"/>
              </a:ext>
            </a:extLst>
          </p:cNvPr>
          <p:cNvSpPr>
            <a:spLocks noChangeArrowheads="1"/>
          </p:cNvSpPr>
          <p:nvPr/>
        </p:nvSpPr>
        <p:spPr bwMode="auto">
          <a:xfrm>
            <a:off x="6307110" y="3405302"/>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6" name="Flowchart: Off-page Connector 31">
            <a:extLst>
              <a:ext uri="{FF2B5EF4-FFF2-40B4-BE49-F238E27FC236}">
                <a16:creationId xmlns:a16="http://schemas.microsoft.com/office/drawing/2014/main" id="{72048FFD-9E2C-5266-27FA-F3AC96AD54B0}"/>
              </a:ext>
            </a:extLst>
          </p:cNvPr>
          <p:cNvSpPr>
            <a:spLocks noChangeArrowheads="1"/>
          </p:cNvSpPr>
          <p:nvPr/>
        </p:nvSpPr>
        <p:spPr bwMode="auto">
          <a:xfrm>
            <a:off x="10415825" y="69552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8" name="TextBox 17">
            <a:extLst>
              <a:ext uri="{FF2B5EF4-FFF2-40B4-BE49-F238E27FC236}">
                <a16:creationId xmlns:a16="http://schemas.microsoft.com/office/drawing/2014/main" id="{B79FBB40-0C70-8649-18D8-78DF9C689E49}"/>
              </a:ext>
            </a:extLst>
          </p:cNvPr>
          <p:cNvSpPr txBox="1"/>
          <p:nvPr/>
        </p:nvSpPr>
        <p:spPr>
          <a:xfrm>
            <a:off x="117447" y="4572689"/>
            <a:ext cx="3267766" cy="2256323"/>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Playground/recess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
        <p:nvSpPr>
          <p:cNvPr id="20" name="TextBox 19">
            <a:extLst>
              <a:ext uri="{FF2B5EF4-FFF2-40B4-BE49-F238E27FC236}">
                <a16:creationId xmlns:a16="http://schemas.microsoft.com/office/drawing/2014/main" id="{020DFCC3-493F-FE55-D800-21B21C3393DA}"/>
              </a:ext>
            </a:extLst>
          </p:cNvPr>
          <p:cNvSpPr txBox="1"/>
          <p:nvPr/>
        </p:nvSpPr>
        <p:spPr>
          <a:xfrm>
            <a:off x="4966124" y="945533"/>
            <a:ext cx="3157379" cy="2552686"/>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 Field surfaces - How pervious is this soil? Test it with some water – If it doesn’t soak in quickly, is it mostly impervious because of being compacted?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puddles often form here at the bottom of the hill or other low places?</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2550" y="206996"/>
            <a:ext cx="11724640" cy="814677"/>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1/9/2023</a:t>
            </a:fld>
            <a:endParaRPr lang="en-US" sz="1200">
              <a:solidFill>
                <a:prstClr val="black">
                  <a:tint val="75000"/>
                </a:prstClr>
              </a:solidFill>
              <a:latin typeface="Calibri" panose="020F0502020204030204"/>
            </a:endParaRPr>
          </a:p>
        </p:txBody>
      </p:sp>
      <p:pic>
        <p:nvPicPr>
          <p:cNvPr id="8" name="Picture 7" descr="A garden in front of a building&#10;&#10;Description automatically generated with medium confidence">
            <a:extLst>
              <a:ext uri="{FF2B5EF4-FFF2-40B4-BE49-F238E27FC236}">
                <a16:creationId xmlns:a16="http://schemas.microsoft.com/office/drawing/2014/main" id="{1AA66E78-ABF8-96BB-A9A2-6F5A43780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44" y="1550616"/>
            <a:ext cx="5618620" cy="4213965"/>
          </a:xfrm>
          <a:prstGeom prst="rect">
            <a:avLst/>
          </a:prstGeom>
        </p:spPr>
      </p:pic>
      <p:pic>
        <p:nvPicPr>
          <p:cNvPr id="10" name="Picture 9" descr="A picture containing text, ground, outdoor, grass&#10;&#10;Description automatically generated">
            <a:extLst>
              <a:ext uri="{FF2B5EF4-FFF2-40B4-BE49-F238E27FC236}">
                <a16:creationId xmlns:a16="http://schemas.microsoft.com/office/drawing/2014/main" id="{2FB24683-FEF9-9CE7-923D-08F4439630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1472" y="1910317"/>
            <a:ext cx="3472180" cy="4629573"/>
          </a:xfrm>
          <a:prstGeom prst="rect">
            <a:avLst/>
          </a:prstGeom>
        </p:spPr>
      </p:pic>
      <p:sp>
        <p:nvSpPr>
          <p:cNvPr id="13" name="TextBox 12">
            <a:extLst>
              <a:ext uri="{FF2B5EF4-FFF2-40B4-BE49-F238E27FC236}">
                <a16:creationId xmlns:a16="http://schemas.microsoft.com/office/drawing/2014/main" id="{A548662C-1C2E-2968-9A29-78730C1CF9E4}"/>
              </a:ext>
            </a:extLst>
          </p:cNvPr>
          <p:cNvSpPr txBox="1"/>
          <p:nvPr/>
        </p:nvSpPr>
        <p:spPr>
          <a:xfrm>
            <a:off x="7413652" y="996987"/>
            <a:ext cx="4856110" cy="1766189"/>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 Garden beds -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does this area interact with heavy rain?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Are there other areas that might help water soak into the ground instead of going into drains? How is this area used? What do students notice here?</a:t>
            </a:r>
          </a:p>
        </p:txBody>
      </p:sp>
      <p:pic>
        <p:nvPicPr>
          <p:cNvPr id="3" name="Picture 2">
            <a:extLst>
              <a:ext uri="{FF2B5EF4-FFF2-40B4-BE49-F238E27FC236}">
                <a16:creationId xmlns:a16="http://schemas.microsoft.com/office/drawing/2014/main" id="{9CD0EDCF-98E2-CDE6-8214-29C93784AA51}"/>
              </a:ext>
            </a:extLst>
          </p:cNvPr>
          <p:cNvPicPr>
            <a:picLocks noChangeAspect="1"/>
          </p:cNvPicPr>
          <p:nvPr/>
        </p:nvPicPr>
        <p:blipFill>
          <a:blip r:embed="rId4"/>
          <a:stretch>
            <a:fillRect/>
          </a:stretch>
        </p:blipFill>
        <p:spPr>
          <a:xfrm>
            <a:off x="10029386" y="3345691"/>
            <a:ext cx="2793966" cy="3725288"/>
          </a:xfrm>
          <a:prstGeom prst="rect">
            <a:avLst/>
          </a:prstGeom>
        </p:spPr>
      </p:pic>
      <p:sp>
        <p:nvSpPr>
          <p:cNvPr id="6" name="TextBox 5">
            <a:extLst>
              <a:ext uri="{FF2B5EF4-FFF2-40B4-BE49-F238E27FC236}">
                <a16:creationId xmlns:a16="http://schemas.microsoft.com/office/drawing/2014/main" id="{2B1F3B7E-ACD3-552F-668A-7F3BFF95EED4}"/>
              </a:ext>
            </a:extLst>
          </p:cNvPr>
          <p:cNvSpPr txBox="1"/>
          <p:nvPr/>
        </p:nvSpPr>
        <p:spPr>
          <a:xfrm>
            <a:off x="8145439" y="3419811"/>
            <a:ext cx="1883948" cy="2862322"/>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this “disconnected” downspout? It’s disconnected from the stormwater pipes underground and that allows water to soak naturally into the soil.</a:t>
            </a:r>
            <a:endParaRPr lang="en-US" dirty="0"/>
          </a:p>
        </p:txBody>
      </p:sp>
    </p:spTree>
    <p:extLst>
      <p:ext uri="{BB962C8B-B14F-4D97-AF65-F5344CB8AC3E}">
        <p14:creationId xmlns:p14="http://schemas.microsoft.com/office/powerpoint/2010/main" val="862958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grass, outdoor, garden&#10;&#10;Description automatically generated">
            <a:extLst>
              <a:ext uri="{FF2B5EF4-FFF2-40B4-BE49-F238E27FC236}">
                <a16:creationId xmlns:a16="http://schemas.microsoft.com/office/drawing/2014/main" id="{4201094B-B234-E183-E6A5-DAB42FFC3601}"/>
              </a:ext>
            </a:extLst>
          </p:cNvPr>
          <p:cNvPicPr>
            <a:picLocks noChangeAspect="1"/>
          </p:cNvPicPr>
          <p:nvPr/>
        </p:nvPicPr>
        <p:blipFill rotWithShape="1">
          <a:blip r:embed="rId2">
            <a:extLst>
              <a:ext uri="{28A0092B-C50C-407E-A947-70E740481C1C}">
                <a14:useLocalDpi xmlns:a14="http://schemas.microsoft.com/office/drawing/2010/main" val="0"/>
              </a:ext>
            </a:extLst>
          </a:blip>
          <a:srcRect r="-1" b="8914"/>
          <a:stretch/>
        </p:blipFill>
        <p:spPr>
          <a:xfrm>
            <a:off x="3345481" y="10"/>
            <a:ext cx="5311258" cy="3628329"/>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1" name="Picture 10" descr="A picture containing outdoor, grass, tree, sky&#10;&#10;Description automatically generated">
            <a:extLst>
              <a:ext uri="{FF2B5EF4-FFF2-40B4-BE49-F238E27FC236}">
                <a16:creationId xmlns:a16="http://schemas.microsoft.com/office/drawing/2014/main" id="{70BA0E95-AA10-5515-CC0C-FC319DCB4421}"/>
              </a:ext>
            </a:extLst>
          </p:cNvPr>
          <p:cNvPicPr>
            <a:picLocks noChangeAspect="1"/>
          </p:cNvPicPr>
          <p:nvPr/>
        </p:nvPicPr>
        <p:blipFill rotWithShape="1">
          <a:blip r:embed="rId3">
            <a:extLst>
              <a:ext uri="{28A0092B-C50C-407E-A947-70E740481C1C}">
                <a14:useLocalDpi xmlns:a14="http://schemas.microsoft.com/office/drawing/2010/main" val="0"/>
              </a:ext>
            </a:extLst>
          </a:blip>
          <a:srcRect t="4559" r="-2" b="42404"/>
          <a:stretch/>
        </p:blipFill>
        <p:spPr>
          <a:xfrm>
            <a:off x="7873802" y="3686861"/>
            <a:ext cx="5130998" cy="3628340"/>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6" name="Picture 5" descr="A lizard on the ground&#10;&#10;Description automatically generated with low confidence">
            <a:extLst>
              <a:ext uri="{FF2B5EF4-FFF2-40B4-BE49-F238E27FC236}">
                <a16:creationId xmlns:a16="http://schemas.microsoft.com/office/drawing/2014/main" id="{F4EA5403-7B0E-9211-5731-32F92B468691}"/>
              </a:ext>
            </a:extLst>
          </p:cNvPr>
          <p:cNvPicPr>
            <a:picLocks noChangeAspect="1"/>
          </p:cNvPicPr>
          <p:nvPr/>
        </p:nvPicPr>
        <p:blipFill rotWithShape="1">
          <a:blip r:embed="rId4">
            <a:extLst>
              <a:ext uri="{28A0092B-C50C-407E-A947-70E740481C1C}">
                <a14:useLocalDpi xmlns:a14="http://schemas.microsoft.com/office/drawing/2010/main" val="0"/>
              </a:ext>
            </a:extLst>
          </a:blip>
          <a:srcRect t="31426" r="1" b="16779"/>
          <a:stretch/>
        </p:blipFill>
        <p:spPr>
          <a:xfrm>
            <a:off x="3402056" y="3686860"/>
            <a:ext cx="5253844" cy="3628340"/>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22" name="Freeform: Shape 21">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08869" cy="73152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99114" cy="73152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477926" y="731520"/>
            <a:ext cx="2994355" cy="1413933"/>
          </a:xfrm>
        </p:spPr>
        <p:txBody>
          <a:bodyPr vert="horz" lIns="91440" tIns="45720" rIns="91440" bIns="45720" rtlCol="0" anchor="ctr">
            <a:normAutofit/>
          </a:bodyPr>
          <a:lstStyle/>
          <a:p>
            <a:pPr defTabSz="914400"/>
            <a:r>
              <a:rPr lang="en-US" sz="3000" kern="1200">
                <a:solidFill>
                  <a:schemeClr val="tx1"/>
                </a:solidFill>
                <a:latin typeface="+mj-lt"/>
                <a:ea typeface="+mj-ea"/>
                <a:cs typeface="+mj-cs"/>
              </a:rPr>
              <a:t>Schoolyard stormwater points of interest</a:t>
            </a:r>
          </a:p>
        </p:txBody>
      </p:sp>
      <p:sp>
        <p:nvSpPr>
          <p:cNvPr id="26" name="Rectangle 25">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2896"/>
            <a:ext cx="136550" cy="6974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172" y="2229270"/>
            <a:ext cx="3023616" cy="19507"/>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BBD75DAB-7780-FF29-BD82-A0ECE65B6B4F}"/>
              </a:ext>
            </a:extLst>
          </p:cNvPr>
          <p:cNvSpPr txBox="1"/>
          <p:nvPr/>
        </p:nvSpPr>
        <p:spPr>
          <a:xfrm>
            <a:off x="477926" y="2409139"/>
            <a:ext cx="2994355" cy="4184294"/>
          </a:xfrm>
          <a:prstGeom prst="rect">
            <a:avLst/>
          </a:prstGeom>
        </p:spPr>
        <p:txBody>
          <a:bodyPr vert="horz" lIns="91440" tIns="45720" rIns="91440" bIns="45720" rtlCol="0">
            <a:normAutofit/>
          </a:bodyPr>
          <a:lstStyle/>
          <a:p>
            <a:pPr marL="0" marR="0" indent="-228600" defTabSz="914400">
              <a:lnSpc>
                <a:spcPct val="90000"/>
              </a:lnSpc>
              <a:spcBef>
                <a:spcPts val="0"/>
              </a:spcBef>
              <a:spcAft>
                <a:spcPts val="800"/>
              </a:spcAft>
              <a:buFont typeface="Arial" panose="020B0604020202020204" pitchFamily="34" charset="0"/>
              <a:buChar char="•"/>
            </a:pPr>
            <a:r>
              <a:rPr lang="en-US">
                <a:effectLst/>
              </a:rPr>
              <a:t>Storm Drains – Note how </a:t>
            </a:r>
            <a:r>
              <a:rPr lang="en-US"/>
              <a:t>some </a:t>
            </a:r>
            <a:r>
              <a:rPr lang="en-US">
                <a:effectLst/>
              </a:rPr>
              <a:t>drains are surrounded by grass/plants. Why might this drain have been put here? What might happen to stormwater here?</a:t>
            </a:r>
          </a:p>
          <a:p>
            <a:pPr marL="0" marR="0" indent="-228600" defTabSz="914400">
              <a:lnSpc>
                <a:spcPct val="90000"/>
              </a:lnSpc>
              <a:spcBef>
                <a:spcPts val="0"/>
              </a:spcBef>
              <a:spcAft>
                <a:spcPts val="800"/>
              </a:spcAft>
              <a:buFont typeface="Arial" panose="020B0604020202020204" pitchFamily="34" charset="0"/>
              <a:buChar char="•"/>
            </a:pPr>
            <a:r>
              <a:rPr lang="en-US">
                <a:effectLst/>
              </a:rPr>
              <a:t>Where else can you find storm drains, and what do you notice near, in or on top them?</a:t>
            </a:r>
          </a:p>
        </p:txBody>
      </p:sp>
      <p:pic>
        <p:nvPicPr>
          <p:cNvPr id="3" name="Picture 2">
            <a:extLst>
              <a:ext uri="{FF2B5EF4-FFF2-40B4-BE49-F238E27FC236}">
                <a16:creationId xmlns:a16="http://schemas.microsoft.com/office/drawing/2014/main" id="{BC70755F-B08D-B9CC-08CE-16F0DE764016}"/>
              </a:ext>
            </a:extLst>
          </p:cNvPr>
          <p:cNvPicPr>
            <a:picLocks noChangeAspect="1"/>
          </p:cNvPicPr>
          <p:nvPr/>
        </p:nvPicPr>
        <p:blipFill rotWithShape="1">
          <a:blip r:embed="rId5"/>
          <a:srcRect b="5268"/>
          <a:stretch/>
        </p:blipFill>
        <p:spPr>
          <a:xfrm>
            <a:off x="7897996" y="10"/>
            <a:ext cx="5106804" cy="3628329"/>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476951" y="6780106"/>
            <a:ext cx="2825869" cy="389467"/>
          </a:xfrm>
        </p:spPr>
        <p:txBody>
          <a:bodyPr vert="horz" lIns="91440" tIns="45720" rIns="91440" bIns="45720" rtlCol="0" anchor="ctr">
            <a:normAutofit/>
          </a:bodyPr>
          <a:lstStyle/>
          <a:p>
            <a:pPr defTabSz="914400">
              <a:spcAft>
                <a:spcPts val="600"/>
              </a:spcAft>
              <a:defRPr/>
            </a:pPr>
            <a:fld id="{F6B1C71B-0144-43ED-8930-10C10E26CBD9}" type="datetime1">
              <a:rPr lang="en-US" sz="1200">
                <a:solidFill>
                  <a:schemeClr val="tx1">
                    <a:lumMod val="50000"/>
                    <a:lumOff val="50000"/>
                  </a:schemeClr>
                </a:solidFill>
              </a:rPr>
              <a:pPr defTabSz="914400">
                <a:spcAft>
                  <a:spcPts val="600"/>
                </a:spcAft>
                <a:defRPr/>
              </a:pPr>
              <a:t>1/9/2023</a:t>
            </a:fld>
            <a:endParaRPr lang="en-US" sz="1200">
              <a:solidFill>
                <a:schemeClr val="tx1">
                  <a:lumMod val="50000"/>
                  <a:lumOff val="50000"/>
                </a:schemeClr>
              </a:solidFill>
            </a:endParaRPr>
          </a:p>
        </p:txBody>
      </p:sp>
    </p:spTree>
    <p:extLst>
      <p:ext uri="{BB962C8B-B14F-4D97-AF65-F5344CB8AC3E}">
        <p14:creationId xmlns:p14="http://schemas.microsoft.com/office/powerpoint/2010/main" val="613284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Manitou Park Elementary Name: 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1/9/2023</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10510188" y="986276"/>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281281" y="1828074"/>
            <a:ext cx="1047988" cy="4114800"/>
          </a:xfrm>
          <a:prstGeom prst="rect">
            <a:avLst/>
          </a:prstGeom>
        </p:spPr>
      </p:pic>
      <p:pic>
        <p:nvPicPr>
          <p:cNvPr id="8" name="Picture 7" descr="An aerial view of a building&#10;&#10;Description automatically generated with medium confidence">
            <a:extLst>
              <a:ext uri="{FF2B5EF4-FFF2-40B4-BE49-F238E27FC236}">
                <a16:creationId xmlns:a16="http://schemas.microsoft.com/office/drawing/2014/main" id="{855AB577-9B0B-E0E5-DEB8-2C23D260129F}"/>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640649" y="763869"/>
            <a:ext cx="8869539" cy="6243210"/>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1/9/2023</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36210"/>
            <a:ext cx="12041506" cy="87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dirty="0">
                <a:solidFill>
                  <a:srgbClr val="000000"/>
                </a:solidFill>
                <a:latin typeface="Calibri" panose="020F0502020204030204" pitchFamily="34" charset="0"/>
                <a:cs typeface="Calibri" panose="020F0502020204030204" pitchFamily="34" charset="0"/>
              </a:rPr>
              <a:t>What happens with the stormwater around your school?</a:t>
            </a:r>
            <a:endParaRPr lang="en-US" altLang="en-US" sz="1490" b="1" dirty="0">
              <a:solidFill>
                <a:srgbClr val="000000"/>
              </a:solidFill>
              <a:latin typeface="Calibri" panose="020F0502020204030204" pitchFamily="34" charset="0"/>
              <a:cs typeface="Calibri" panose="020F0502020204030204" pitchFamily="34" charset="0"/>
            </a:endParaRPr>
          </a:p>
          <a:p>
            <a:pPr defTabSz="1238555"/>
            <a:r>
              <a:rPr lang="en-US" sz="2438" b="1" dirty="0">
                <a:solidFill>
                  <a:srgbClr val="000000"/>
                </a:solidFill>
                <a:latin typeface="Calibri" panose="020F0502020204030204" pitchFamily="34" charset="0"/>
              </a:rPr>
              <a:t>Where does your stormwater runoff end up?</a:t>
            </a:r>
            <a:r>
              <a:rPr lang="en-US" sz="2438" dirty="0">
                <a:solidFill>
                  <a:srgbClr val="000000"/>
                </a:solidFill>
                <a:latin typeface="Calibri" panose="020F0502020204030204" pitchFamily="34" charset="0"/>
              </a:rPr>
              <a:t> </a:t>
            </a:r>
            <a:r>
              <a:rPr lang="en-US" altLang="en-US" sz="1490" dirty="0">
                <a:solidFill>
                  <a:srgbClr val="000000"/>
                </a:solidFill>
                <a:latin typeface="Calibri" panose="020F0502020204030204" pitchFamily="34" charset="0"/>
                <a:cs typeface="Calibri" panose="020F0502020204030204" pitchFamily="34" charset="0"/>
              </a:rPr>
              <a:t> </a:t>
            </a:r>
            <a:r>
              <a:rPr lang="en-US" altLang="en-US" sz="1084" dirty="0"/>
              <a:t> </a:t>
            </a:r>
            <a:endParaRPr lang="en-US" altLang="en-US" sz="2438" dirty="0"/>
          </a:p>
        </p:txBody>
      </p:sp>
      <p:sp>
        <p:nvSpPr>
          <p:cNvPr id="4" name="TextBox 3">
            <a:extLst>
              <a:ext uri="{FF2B5EF4-FFF2-40B4-BE49-F238E27FC236}">
                <a16:creationId xmlns:a16="http://schemas.microsoft.com/office/drawing/2014/main" id="{91EE45CE-32AD-8B93-BB9D-8708ED687EEC}"/>
              </a:ext>
            </a:extLst>
          </p:cNvPr>
          <p:cNvSpPr txBox="1"/>
          <p:nvPr/>
        </p:nvSpPr>
        <p:spPr>
          <a:xfrm>
            <a:off x="431863" y="2394576"/>
            <a:ext cx="12389191" cy="523220"/>
          </a:xfrm>
          <a:prstGeom prst="rect">
            <a:avLst/>
          </a:prstGeom>
          <a:noFill/>
        </p:spPr>
        <p:txBody>
          <a:bodyPr wrap="square">
            <a:spAutoFit/>
          </a:bodyPr>
          <a:lstStyle/>
          <a:p>
            <a:r>
              <a:rPr lang="en-US" sz="2800" dirty="0">
                <a:solidFill>
                  <a:srgbClr val="000000"/>
                </a:solidFill>
                <a:latin typeface="Calibri" panose="020F0502020204030204" pitchFamily="34" charset="0"/>
              </a:rPr>
              <a:t>The stormwater from your school ends up in </a:t>
            </a:r>
            <a:r>
              <a:rPr lang="en-US" sz="2800" dirty="0" err="1">
                <a:solidFill>
                  <a:srgbClr val="000000"/>
                </a:solidFill>
                <a:latin typeface="Calibri" panose="020F0502020204030204" pitchFamily="34" charset="0"/>
              </a:rPr>
              <a:t>Flett</a:t>
            </a:r>
            <a:r>
              <a:rPr lang="en-US" sz="2800" dirty="0">
                <a:solidFill>
                  <a:srgbClr val="000000"/>
                </a:solidFill>
                <a:latin typeface="Calibri" panose="020F0502020204030204" pitchFamily="34" charset="0"/>
              </a:rPr>
              <a:t> Creek and then Chambers Creek.</a:t>
            </a:r>
            <a:r>
              <a:rPr lang="en-US" sz="2800" dirty="0">
                <a:solidFill>
                  <a:srgbClr val="000000"/>
                </a:solidFill>
                <a:highlight>
                  <a:srgbClr val="FFFF00"/>
                </a:highlight>
                <a:latin typeface="Calibri" panose="020F0502020204030204" pitchFamily="34" charset="0"/>
              </a:rPr>
              <a:t>  </a:t>
            </a:r>
          </a:p>
        </p:txBody>
      </p:sp>
      <p:sp>
        <p:nvSpPr>
          <p:cNvPr id="6" name="TextBox 5">
            <a:extLst>
              <a:ext uri="{FF2B5EF4-FFF2-40B4-BE49-F238E27FC236}">
                <a16:creationId xmlns:a16="http://schemas.microsoft.com/office/drawing/2014/main" id="{2DD9F2BC-0BBB-CD80-85B9-3AFFCF69BA7A}"/>
              </a:ext>
            </a:extLst>
          </p:cNvPr>
          <p:cNvSpPr txBox="1"/>
          <p:nvPr/>
        </p:nvSpPr>
        <p:spPr>
          <a:xfrm>
            <a:off x="481647" y="2928226"/>
            <a:ext cx="12041506" cy="4247317"/>
          </a:xfrm>
          <a:prstGeom prst="rect">
            <a:avLst/>
          </a:prstGeom>
          <a:noFill/>
        </p:spPr>
        <p:txBody>
          <a:bodyPr wrap="square">
            <a:spAutoFit/>
          </a:bodyPr>
          <a:lstStyle/>
          <a:p>
            <a:pPr algn="l"/>
            <a:r>
              <a:rPr lang="en-US" b="0" i="0" dirty="0">
                <a:solidFill>
                  <a:srgbClr val="222222"/>
                </a:solidFill>
                <a:effectLst/>
                <a:latin typeface="Source Sans Pro" panose="020F0502020204030204" pitchFamily="34" charset="0"/>
              </a:rPr>
              <a:t>Your school is in the </a:t>
            </a:r>
            <a:r>
              <a:rPr lang="en-US" b="0" i="0" dirty="0" err="1">
                <a:solidFill>
                  <a:srgbClr val="222222"/>
                </a:solidFill>
                <a:effectLst/>
                <a:latin typeface="Source Sans Pro" panose="020F0502020204030204" pitchFamily="34" charset="0"/>
              </a:rPr>
              <a:t>Flett</a:t>
            </a:r>
            <a:r>
              <a:rPr lang="en-US" b="0" i="0" dirty="0">
                <a:solidFill>
                  <a:srgbClr val="222222"/>
                </a:solidFill>
                <a:effectLst/>
                <a:latin typeface="Source Sans Pro" panose="020F0502020204030204" pitchFamily="34" charset="0"/>
              </a:rPr>
              <a:t> Creek Watershed.</a:t>
            </a:r>
          </a:p>
          <a:p>
            <a:pPr algn="l"/>
            <a:endParaRPr lang="en-US" dirty="0">
              <a:solidFill>
                <a:srgbClr val="222222"/>
              </a:solidFill>
              <a:latin typeface="Source Sans Pro" panose="020F0502020204030204" pitchFamily="34" charset="0"/>
            </a:endParaRPr>
          </a:p>
          <a:p>
            <a:pPr algn="l"/>
            <a:r>
              <a:rPr lang="en-US" b="0" i="0" dirty="0">
                <a:solidFill>
                  <a:srgbClr val="222222"/>
                </a:solidFill>
                <a:effectLst/>
                <a:latin typeface="Source Sans Pro" panose="020F0502020204030204" pitchFamily="34" charset="0"/>
              </a:rPr>
              <a:t>First, stormwater travels east on S 66</a:t>
            </a:r>
            <a:r>
              <a:rPr lang="en-US" b="0" i="0" baseline="30000" dirty="0">
                <a:solidFill>
                  <a:srgbClr val="222222"/>
                </a:solidFill>
                <a:effectLst/>
                <a:latin typeface="Source Sans Pro" panose="020F0502020204030204" pitchFamily="34" charset="0"/>
              </a:rPr>
              <a:t>th</a:t>
            </a:r>
            <a:r>
              <a:rPr lang="en-US" b="0" i="0" dirty="0">
                <a:solidFill>
                  <a:srgbClr val="222222"/>
                </a:solidFill>
                <a:effectLst/>
                <a:latin typeface="Source Sans Pro" panose="020F0502020204030204" pitchFamily="34" charset="0"/>
              </a:rPr>
              <a:t> Street, then (appears to) discharge into a stormwater pond at STAR Center. Excess stormwater</a:t>
            </a:r>
            <a:r>
              <a:rPr lang="en-US" dirty="0">
                <a:solidFill>
                  <a:srgbClr val="222222"/>
                </a:solidFill>
                <a:latin typeface="Source Sans Pro" panose="020F0502020204030204" pitchFamily="34" charset="0"/>
              </a:rPr>
              <a:t> then likely travels south towards </a:t>
            </a:r>
            <a:r>
              <a:rPr lang="en-US" dirty="0" err="1">
                <a:solidFill>
                  <a:srgbClr val="222222"/>
                </a:solidFill>
                <a:latin typeface="Source Sans Pro" panose="020F0502020204030204" pitchFamily="34" charset="0"/>
              </a:rPr>
              <a:t>Flett</a:t>
            </a:r>
            <a:r>
              <a:rPr lang="en-US" dirty="0">
                <a:solidFill>
                  <a:srgbClr val="222222"/>
                </a:solidFill>
                <a:latin typeface="Source Sans Pro" panose="020F0502020204030204" pitchFamily="34" charset="0"/>
              </a:rPr>
              <a:t> Pond, then towards </a:t>
            </a:r>
            <a:r>
              <a:rPr lang="en-US" dirty="0" err="1">
                <a:solidFill>
                  <a:srgbClr val="222222"/>
                </a:solidFill>
                <a:latin typeface="Source Sans Pro" panose="020F0502020204030204" pitchFamily="34" charset="0"/>
              </a:rPr>
              <a:t>Flett</a:t>
            </a:r>
            <a:r>
              <a:rPr lang="en-US" dirty="0">
                <a:solidFill>
                  <a:srgbClr val="222222"/>
                </a:solidFill>
                <a:latin typeface="Source Sans Pro" panose="020F0502020204030204" pitchFamily="34" charset="0"/>
              </a:rPr>
              <a:t> Creek and Chambers Creek. Finally, it discharges into </a:t>
            </a:r>
            <a:r>
              <a:rPr lang="en-US" b="1" dirty="0">
                <a:solidFill>
                  <a:srgbClr val="222222"/>
                </a:solidFill>
                <a:latin typeface="Source Sans Pro" panose="020F0502020204030204" pitchFamily="34" charset="0"/>
              </a:rPr>
              <a:t>Chambers Bay </a:t>
            </a:r>
            <a:r>
              <a:rPr lang="en-US" dirty="0">
                <a:solidFill>
                  <a:srgbClr val="222222"/>
                </a:solidFill>
                <a:latin typeface="Source Sans Pro" panose="020F0502020204030204" pitchFamily="34" charset="0"/>
              </a:rPr>
              <a:t>and/or </a:t>
            </a:r>
            <a:r>
              <a:rPr lang="en-US" b="1" dirty="0">
                <a:solidFill>
                  <a:srgbClr val="222222"/>
                </a:solidFill>
                <a:latin typeface="Source Sans Pro" panose="020F0502020204030204" pitchFamily="34" charset="0"/>
              </a:rPr>
              <a:t>Puget Sound</a:t>
            </a:r>
            <a:r>
              <a:rPr lang="en-US" dirty="0">
                <a:solidFill>
                  <a:srgbClr val="222222"/>
                </a:solidFill>
                <a:latin typeface="Source Sans Pro" panose="020F0502020204030204" pitchFamily="34" charset="0"/>
              </a:rPr>
              <a:t>. </a:t>
            </a:r>
            <a:endParaRPr lang="en-US" b="0" i="0" dirty="0">
              <a:solidFill>
                <a:srgbClr val="222222"/>
              </a:solidFill>
              <a:effectLst/>
              <a:latin typeface="Source Sans Pro" panose="020F0502020204030204" pitchFamily="34" charset="0"/>
            </a:endParaRPr>
          </a:p>
          <a:p>
            <a:pPr algn="l"/>
            <a:endParaRPr lang="en-US" b="0" i="0" dirty="0">
              <a:solidFill>
                <a:srgbClr val="222222"/>
              </a:solidFill>
              <a:effectLst/>
              <a:latin typeface="Source Sans Pro" panose="020F0502020204030204" pitchFamily="34" charset="0"/>
            </a:endParaRPr>
          </a:p>
          <a:p>
            <a:pPr algn="l"/>
            <a:r>
              <a:rPr lang="en-US" b="0" i="0" dirty="0" err="1">
                <a:solidFill>
                  <a:srgbClr val="222222"/>
                </a:solidFill>
                <a:effectLst/>
                <a:latin typeface="Source Sans Pro" panose="020F0502020204030204" pitchFamily="34" charset="0"/>
              </a:rPr>
              <a:t>Flett</a:t>
            </a:r>
            <a:r>
              <a:rPr lang="en-US" b="0" i="0" dirty="0">
                <a:solidFill>
                  <a:srgbClr val="222222"/>
                </a:solidFill>
                <a:effectLst/>
                <a:latin typeface="Source Sans Pro" panose="020F0502020204030204" pitchFamily="34" charset="0"/>
              </a:rPr>
              <a:t> Creek covers 7,153 acres and is the second largest </a:t>
            </a:r>
            <a:r>
              <a:rPr lang="en-US" b="0" i="0" dirty="0" err="1">
                <a:solidFill>
                  <a:srgbClr val="222222"/>
                </a:solidFill>
                <a:effectLst/>
                <a:latin typeface="Source Sans Pro" panose="020F0502020204030204" pitchFamily="34" charset="0"/>
              </a:rPr>
              <a:t>subwatershed</a:t>
            </a:r>
            <a:r>
              <a:rPr lang="en-US" b="0" i="0" dirty="0">
                <a:solidFill>
                  <a:srgbClr val="222222"/>
                </a:solidFill>
                <a:effectLst/>
                <a:latin typeface="Source Sans Pro" panose="020F0502020204030204" pitchFamily="34" charset="0"/>
              </a:rPr>
              <a:t> in Tacoma and is mostly residential with light commercial and industrial areas.</a:t>
            </a:r>
          </a:p>
          <a:p>
            <a:pPr algn="l"/>
            <a:r>
              <a:rPr lang="en-US" b="0" i="0" dirty="0">
                <a:solidFill>
                  <a:srgbClr val="222222"/>
                </a:solidFill>
                <a:effectLst/>
                <a:latin typeface="Source Sans Pro" panose="020B0503030403020204" pitchFamily="34" charset="0"/>
              </a:rPr>
              <a:t> </a:t>
            </a:r>
          </a:p>
          <a:p>
            <a:pPr algn="l"/>
            <a:r>
              <a:rPr lang="en-US" b="0" i="0" dirty="0">
                <a:solidFill>
                  <a:srgbClr val="222222"/>
                </a:solidFill>
                <a:effectLst/>
                <a:latin typeface="Source Sans Pro" panose="020B0503030403020204" pitchFamily="34" charset="0"/>
              </a:rPr>
              <a:t>The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surface water drains through a series of holding basins, including Hosmer, Ward’s Lake, a gravel holding basin just north of Ward’s Lake and the four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holding basins in the west. At the last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holding basin a pump station sends the water to the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Dairy wetlands, where it flows into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Downstream,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flows into Chambers Creek, a salmonid-bearing stream, which discharges into Chambers Bay then to the Narrows.</a:t>
            </a:r>
          </a:p>
          <a:p>
            <a:pPr algn="l"/>
            <a:r>
              <a:rPr lang="en-US" dirty="0">
                <a:solidFill>
                  <a:srgbClr val="222222"/>
                </a:solidFill>
                <a:latin typeface="Source Sans Pro" panose="020B0503030403020204" pitchFamily="34" charset="0"/>
                <a:hlinkClick r:id="rId3"/>
              </a:rPr>
              <a:t>https://www.cityoftacoma.org/cms/One.aspx?portalId=169&amp;pageId=2860#Flett%20Creek</a:t>
            </a:r>
            <a:r>
              <a:rPr lang="en-US" dirty="0">
                <a:solidFill>
                  <a:srgbClr val="222222"/>
                </a:solidFill>
                <a:latin typeface="Source Sans Pro" panose="020B0503030403020204" pitchFamily="34" charset="0"/>
              </a:rPr>
              <a:t> </a:t>
            </a:r>
          </a:p>
          <a:p>
            <a:pPr algn="l"/>
            <a:endParaRPr lang="en-US" b="0" i="0" dirty="0">
              <a:solidFill>
                <a:srgbClr val="222222"/>
              </a:solidFill>
              <a:effectLst/>
              <a:latin typeface="Source Sans Pro" panose="020B0503030403020204" pitchFamily="34" charset="0"/>
            </a:endParaRPr>
          </a:p>
        </p:txBody>
      </p:sp>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a:t>Manitou Park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4" name="Picture 3" descr="Map&#10;&#10;Description automatically generated">
            <a:extLst>
              <a:ext uri="{FF2B5EF4-FFF2-40B4-BE49-F238E27FC236}">
                <a16:creationId xmlns:a16="http://schemas.microsoft.com/office/drawing/2014/main" id="{D0157E52-122F-BCAC-5DE3-744951899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353" y="1396256"/>
            <a:ext cx="12608093" cy="5255786"/>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151435" y="5928147"/>
            <a:ext cx="7062453" cy="1113943"/>
          </a:xfrm>
        </p:spPr>
        <p:txBody>
          <a:bodyPr>
            <a:normAutofit fontScale="92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5" name="Picture 4" descr="Map&#10;&#10;Description automatically generated">
            <a:extLst>
              <a:ext uri="{FF2B5EF4-FFF2-40B4-BE49-F238E27FC236}">
                <a16:creationId xmlns:a16="http://schemas.microsoft.com/office/drawing/2014/main" id="{BD165E90-0FB7-F766-3853-5025CF436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35" y="273110"/>
            <a:ext cx="8793824" cy="4676080"/>
          </a:xfrm>
          <a:prstGeom prst="rect">
            <a:avLst/>
          </a:prstGeom>
        </p:spPr>
      </p:pic>
      <p:pic>
        <p:nvPicPr>
          <p:cNvPr id="12" name="Picture 11" descr="An aerial view of a city&#10;&#10;Description automatically generated with medium confidence">
            <a:extLst>
              <a:ext uri="{FF2B5EF4-FFF2-40B4-BE49-F238E27FC236}">
                <a16:creationId xmlns:a16="http://schemas.microsoft.com/office/drawing/2014/main" id="{6A1DC0B3-D5B4-DCB3-0E6B-83B99FFDA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4031" y="3996518"/>
            <a:ext cx="4596130" cy="3318682"/>
          </a:xfrm>
          <a:prstGeom prst="rect">
            <a:avLst/>
          </a:prstGeom>
        </p:spPr>
      </p:pic>
      <p:sp>
        <p:nvSpPr>
          <p:cNvPr id="13" name="5-Point Star 12">
            <a:extLst>
              <a:ext uri="{FF2B5EF4-FFF2-40B4-BE49-F238E27FC236}">
                <a16:creationId xmlns:a16="http://schemas.microsoft.com/office/drawing/2014/main" id="{73FD1703-6375-C0B2-1937-420D0778FFD3}"/>
              </a:ext>
            </a:extLst>
          </p:cNvPr>
          <p:cNvSpPr/>
          <p:nvPr/>
        </p:nvSpPr>
        <p:spPr>
          <a:xfrm>
            <a:off x="6502400" y="2434590"/>
            <a:ext cx="184150" cy="17656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C47F40-26B7-EBC9-19F6-7AA3ABF61455}"/>
              </a:ext>
            </a:extLst>
          </p:cNvPr>
          <p:cNvSpPr/>
          <p:nvPr/>
        </p:nvSpPr>
        <p:spPr>
          <a:xfrm>
            <a:off x="0" y="2903220"/>
            <a:ext cx="1554480" cy="15201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27E67796-1E29-C859-3D7C-FA4AA79415C6}"/>
              </a:ext>
            </a:extLst>
          </p:cNvPr>
          <p:cNvCxnSpPr>
            <a:cxnSpLocks/>
          </p:cNvCxnSpPr>
          <p:nvPr/>
        </p:nvCxnSpPr>
        <p:spPr>
          <a:xfrm>
            <a:off x="1554480" y="4411980"/>
            <a:ext cx="6559551" cy="1104237"/>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001F7FB3-94CA-AC36-D29E-4114DE4033B2}"/>
              </a:ext>
            </a:extLst>
          </p:cNvPr>
          <p:cNvCxnSpPr>
            <a:cxnSpLocks/>
          </p:cNvCxnSpPr>
          <p:nvPr/>
        </p:nvCxnSpPr>
        <p:spPr>
          <a:xfrm>
            <a:off x="0" y="4417695"/>
            <a:ext cx="8114031" cy="1098522"/>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109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1/9/2023</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2238766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C4D0-90E5-420A-8775-A10AADD1393F}"/>
              </a:ext>
            </a:extLst>
          </p:cNvPr>
          <p:cNvSpPr>
            <a:spLocks noGrp="1"/>
          </p:cNvSpPr>
          <p:nvPr>
            <p:ph type="title"/>
          </p:nvPr>
        </p:nvSpPr>
        <p:spPr>
          <a:xfrm>
            <a:off x="1032103" y="429989"/>
            <a:ext cx="11216640" cy="859106"/>
          </a:xfrm>
        </p:spPr>
        <p:txBody>
          <a:bodyPr>
            <a:normAutofit/>
          </a:bodyPr>
          <a:lstStyle/>
          <a:p>
            <a:r>
              <a:rPr lang="en-US" sz="4876">
                <a:latin typeface="Calibri" panose="020F0502020204030204" pitchFamily="34" charset="0"/>
                <a:ea typeface="Calibri" panose="020F0502020204030204" pitchFamily="34" charset="0"/>
                <a:cs typeface="Times New Roman" panose="02020603050405020304" pitchFamily="18" charset="0"/>
              </a:rPr>
              <a:t>Optional: Stormwater in Our Community</a:t>
            </a:r>
            <a:endParaRPr lang="en-US" sz="9752"/>
          </a:p>
        </p:txBody>
      </p:sp>
      <p:sp>
        <p:nvSpPr>
          <p:cNvPr id="9" name="Date Placeholder 8">
            <a:extLst>
              <a:ext uri="{FF2B5EF4-FFF2-40B4-BE49-F238E27FC236}">
                <a16:creationId xmlns:a16="http://schemas.microsoft.com/office/drawing/2014/main" id="{9BAD1B7B-ADC1-4FB2-8424-D12B10751B5C}"/>
              </a:ext>
            </a:extLst>
          </p:cNvPr>
          <p:cNvSpPr>
            <a:spLocks noGrp="1"/>
          </p:cNvSpPr>
          <p:nvPr>
            <p:ph type="dt" sz="half" idx="10"/>
          </p:nvPr>
        </p:nvSpPr>
        <p:spPr/>
        <p:txBody>
          <a:bodyPr/>
          <a:lstStyle/>
          <a:p>
            <a:fld id="{7D94D36B-949E-407C-840B-750DF02C176A}" type="datetime1">
              <a:rPr lang="en-US" smtClean="0"/>
              <a:t>1/9/2023</a:t>
            </a:fld>
            <a:endParaRPr lang="en-US"/>
          </a:p>
        </p:txBody>
      </p:sp>
      <p:sp>
        <p:nvSpPr>
          <p:cNvPr id="4" name="Content Placeholder 2">
            <a:extLst>
              <a:ext uri="{FF2B5EF4-FFF2-40B4-BE49-F238E27FC236}">
                <a16:creationId xmlns:a16="http://schemas.microsoft.com/office/drawing/2014/main" id="{2FA92733-ABF0-4F48-8D02-42FCEDA1330E}"/>
              </a:ext>
            </a:extLst>
          </p:cNvPr>
          <p:cNvSpPr txBox="1">
            <a:spLocks/>
          </p:cNvSpPr>
          <p:nvPr/>
        </p:nvSpPr>
        <p:spPr>
          <a:xfrm>
            <a:off x="208671" y="1386503"/>
            <a:ext cx="12345135" cy="1185938"/>
          </a:xfrm>
          <a:prstGeom prst="rect">
            <a:avLst/>
          </a:prstGeom>
        </p:spPr>
        <p:txBody>
          <a:bodyPr vert="horz" lIns="123855" tIns="61928" rIns="123855" bIns="61928" rtlCol="0">
            <a:normAutofit/>
          </a:bodyPr>
          <a:lst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a:lstStyle>
          <a:p>
            <a:pPr marL="0" indent="0">
              <a:buNone/>
            </a:pPr>
            <a:r>
              <a:rPr lang="en-US" sz="2400">
                <a:latin typeface="Calibri" panose="020F0502020204030204" pitchFamily="34" charset="0"/>
                <a:ea typeface="Calibri" panose="020F0502020204030204" pitchFamily="34" charset="0"/>
                <a:cs typeface="Times New Roman" panose="02020603050405020304" pitchFamily="18" charset="0"/>
              </a:rPr>
              <a:t>Use this map and/or points of interest as suggestions for students exploring their neighborhoods or the area near the school, recognizing there may be other things of importance to note that aren’t shown here.</a:t>
            </a:r>
          </a:p>
        </p:txBody>
      </p:sp>
      <p:sp>
        <p:nvSpPr>
          <p:cNvPr id="6" name="TextBox 5">
            <a:extLst>
              <a:ext uri="{FF2B5EF4-FFF2-40B4-BE49-F238E27FC236}">
                <a16:creationId xmlns:a16="http://schemas.microsoft.com/office/drawing/2014/main" id="{6970B77B-9AEC-462D-9A3C-1DED33736DBE}"/>
              </a:ext>
            </a:extLst>
          </p:cNvPr>
          <p:cNvSpPr txBox="1"/>
          <p:nvPr/>
        </p:nvSpPr>
        <p:spPr>
          <a:xfrm>
            <a:off x="208671" y="2925428"/>
            <a:ext cx="12223973" cy="1217834"/>
          </a:xfrm>
          <a:prstGeom prst="rect">
            <a:avLst/>
          </a:prstGeom>
          <a:noFill/>
          <a:ln>
            <a:solidFill>
              <a:schemeClr val="tx1">
                <a:lumMod val="50000"/>
                <a:lumOff val="50000"/>
              </a:schemeClr>
            </a:solidFill>
          </a:ln>
        </p:spPr>
        <p:txBody>
          <a:bodyPr wrap="square">
            <a:spAutoFit/>
          </a:bodyPr>
          <a:lstStyle/>
          <a:p>
            <a:r>
              <a:rPr lang="en-US" sz="2438" b="1" dirty="0">
                <a:latin typeface="Calibri" panose="020F0502020204030204" pitchFamily="34" charset="0"/>
                <a:ea typeface="Calibri" panose="020F0502020204030204" pitchFamily="34" charset="0"/>
                <a:cs typeface="Times New Roman" panose="02020603050405020304" pitchFamily="18" charset="0"/>
              </a:rPr>
              <a:t>Suggested Points of Interest</a:t>
            </a:r>
            <a:r>
              <a:rPr lang="en-US" sz="2438" dirty="0">
                <a:latin typeface="Calibri" panose="020F0502020204030204" pitchFamily="34" charset="0"/>
                <a:ea typeface="Calibri" panose="020F0502020204030204" pitchFamily="34" charset="0"/>
                <a:cs typeface="Times New Roman" panose="02020603050405020304" pitchFamily="18" charset="0"/>
              </a:rPr>
              <a:t>:  Manitou Park! There are lots of older trees here!  Take a walk through the park to see if you see signs of erosion, puddles, water interacting with plants and animals, etc.</a:t>
            </a:r>
            <a:endParaRPr lang="en-US" sz="2438" dirty="0"/>
          </a:p>
        </p:txBody>
      </p:sp>
      <p:pic>
        <p:nvPicPr>
          <p:cNvPr id="5" name="Picture 4">
            <a:extLst>
              <a:ext uri="{FF2B5EF4-FFF2-40B4-BE49-F238E27FC236}">
                <a16:creationId xmlns:a16="http://schemas.microsoft.com/office/drawing/2014/main" id="{FBEB6894-F314-B725-5713-8E0E78979180}"/>
              </a:ext>
            </a:extLst>
          </p:cNvPr>
          <p:cNvPicPr>
            <a:picLocks noChangeAspect="1"/>
          </p:cNvPicPr>
          <p:nvPr/>
        </p:nvPicPr>
        <p:blipFill>
          <a:blip r:embed="rId3"/>
          <a:stretch>
            <a:fillRect/>
          </a:stretch>
        </p:blipFill>
        <p:spPr>
          <a:xfrm>
            <a:off x="2168227" y="3822053"/>
            <a:ext cx="4152430" cy="2774466"/>
          </a:xfrm>
          <a:prstGeom prst="rect">
            <a:avLst/>
          </a:prstGeom>
        </p:spPr>
      </p:pic>
      <p:pic>
        <p:nvPicPr>
          <p:cNvPr id="8" name="Picture 7">
            <a:extLst>
              <a:ext uri="{FF2B5EF4-FFF2-40B4-BE49-F238E27FC236}">
                <a16:creationId xmlns:a16="http://schemas.microsoft.com/office/drawing/2014/main" id="{8362D49C-8DB5-1384-339C-B024C3C6882E}"/>
              </a:ext>
            </a:extLst>
          </p:cNvPr>
          <p:cNvPicPr>
            <a:picLocks noChangeAspect="1"/>
          </p:cNvPicPr>
          <p:nvPr/>
        </p:nvPicPr>
        <p:blipFill>
          <a:blip r:embed="rId4"/>
          <a:stretch>
            <a:fillRect/>
          </a:stretch>
        </p:blipFill>
        <p:spPr>
          <a:xfrm>
            <a:off x="6689538" y="3988697"/>
            <a:ext cx="3181350" cy="2200275"/>
          </a:xfrm>
          <a:prstGeom prst="rect">
            <a:avLst/>
          </a:prstGeom>
        </p:spPr>
      </p:pic>
    </p:spTree>
    <p:extLst>
      <p:ext uri="{BB962C8B-B14F-4D97-AF65-F5344CB8AC3E}">
        <p14:creationId xmlns:p14="http://schemas.microsoft.com/office/powerpoint/2010/main" val="29603069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678EA-B1B1-4771-8F43-97160D9DD230}">
  <ds:schemaRefs>
    <ds:schemaRef ds:uri="http://schemas.microsoft.com/office/infopath/2007/PartnerControls"/>
    <ds:schemaRef ds:uri="http://www.w3.org/XML/1998/namespace"/>
    <ds:schemaRef ds:uri="72dab5ac-ebd7-4489-96fd-5e04b1b08638"/>
    <ds:schemaRef ds:uri="http://schemas.microsoft.com/office/2006/metadata/properties"/>
    <ds:schemaRef ds:uri="http://schemas.microsoft.com/office/2006/documentManagement/types"/>
    <ds:schemaRef ds:uri="http://purl.org/dc/dcmitype/"/>
    <ds:schemaRef ds:uri="http://purl.org/dc/elements/1.1/"/>
    <ds:schemaRef ds:uri="http://schemas.openxmlformats.org/package/2006/metadata/core-properties"/>
    <ds:schemaRef ds:uri="188c5fa1-f80e-45c6-a801-680064d87fe8"/>
    <ds:schemaRef ds:uri="http://purl.org/dc/terms/"/>
  </ds:schemaRefs>
</ds:datastoreItem>
</file>

<file path=customXml/itemProps2.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2D131BB-8766-487A-B10A-B2C51495A5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925</Words>
  <Application>Microsoft Office PowerPoint</Application>
  <PresentationFormat>Custom</PresentationFormat>
  <Paragraphs>69</Paragraphs>
  <Slides>11</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Calibri Light</vt:lpstr>
      <vt:lpstr>Source Sans Pro</vt:lpstr>
      <vt:lpstr>Symbol</vt:lpstr>
      <vt:lpstr>office theme</vt:lpstr>
      <vt:lpstr>1_Office Theme</vt:lpstr>
      <vt:lpstr>Community Waters School Guide:  Manitou Park Elementary</vt:lpstr>
      <vt:lpstr>Stormwater in Our Schoolyard from Lesson 2</vt:lpstr>
      <vt:lpstr>Schoolyard stormwater points of interest</vt:lpstr>
      <vt:lpstr>Schoolyard stormwater points of interest</vt:lpstr>
      <vt:lpstr>Schoolyard stormwater points of interest</vt:lpstr>
      <vt:lpstr>Mapping Your Schoolyard – Manitou Park Elementary Name: _________ Date: _________</vt:lpstr>
      <vt:lpstr>Local Stormwater Systems</vt:lpstr>
      <vt:lpstr>Manitou Park Elementary Where does your school’s stormwater go?  Follow the lines and arrows! </vt:lpstr>
      <vt:lpstr>PowerPoint Presentation</vt:lpstr>
      <vt:lpstr>How did we figure this out?</vt:lpstr>
      <vt:lpstr>Optional: Stormwater in Our Community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65</cp:revision>
  <dcterms:created xsi:type="dcterms:W3CDTF">2021-06-30T19:40:51Z</dcterms:created>
  <dcterms:modified xsi:type="dcterms:W3CDTF">2023-01-09T23:54:43Z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