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notesSlides/notesSlide3.xml" ContentType="application/vnd.openxmlformats-officedocument.presentationml.notesSlide+xml"/>
  <Override PartName="/ppt/ink/ink3.xml" ContentType="application/inkml+xml"/>
  <Override PartName="/ppt/ink/ink4.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6"/>
  </p:notesMasterIdLst>
  <p:sldIdLst>
    <p:sldId id="256" r:id="rId6"/>
    <p:sldId id="257" r:id="rId7"/>
    <p:sldId id="263" r:id="rId8"/>
    <p:sldId id="278" r:id="rId9"/>
    <p:sldId id="280" r:id="rId10"/>
    <p:sldId id="258" r:id="rId11"/>
    <p:sldId id="281" r:id="rId12"/>
    <p:sldId id="273" r:id="rId13"/>
    <p:sldId id="274" r:id="rId14"/>
    <p:sldId id="283" r:id="rId15"/>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7BC7C5-5BB8-45EF-B3E4-52A95F69B6F7}" v="1" dt="2022-11-30T04:26:28.461"/>
    <p1510:client id="{B07481AF-958E-4AFE-9EF8-2E1E9A1F228E}" v="4" dt="2022-11-10T01:41:17.316"/>
    <p1510:client id="{DFCC10C1-DC4F-BF09-6668-C9DA2485D9B8}" v="109" dt="2022-11-14T06:14:38.7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97" autoAdjust="0"/>
    <p:restoredTop sz="94660"/>
  </p:normalViewPr>
  <p:slideViewPr>
    <p:cSldViewPr snapToGrid="0">
      <p:cViewPr>
        <p:scale>
          <a:sx n="100" d="100"/>
          <a:sy n="100" d="100"/>
        </p:scale>
        <p:origin x="234"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n Soper" userId="S::erins@islandwood.org::cff00818-1452-4cd7-affb-78d6a656adc7" providerId="AD" clId="Web-{A47BC7C5-5BB8-45EF-B3E4-52A95F69B6F7}"/>
    <pc:docChg chg="delSld">
      <pc:chgData name="Erin Soper" userId="S::erins@islandwood.org::cff00818-1452-4cd7-affb-78d6a656adc7" providerId="AD" clId="Web-{A47BC7C5-5BB8-45EF-B3E4-52A95F69B6F7}" dt="2022-11-30T04:26:28.461" v="0"/>
      <pc:docMkLst>
        <pc:docMk/>
      </pc:docMkLst>
      <pc:sldChg chg="del">
        <pc:chgData name="Erin Soper" userId="S::erins@islandwood.org::cff00818-1452-4cd7-affb-78d6a656adc7" providerId="AD" clId="Web-{A47BC7C5-5BB8-45EF-B3E4-52A95F69B6F7}" dt="2022-11-30T04:26:28.461" v="0"/>
        <pc:sldMkLst>
          <pc:docMk/>
          <pc:sldMk cId="1451481623" sldId="259"/>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30T03:52:32.360"/>
    </inkml:context>
    <inkml:brush xml:id="br0">
      <inkml:brushProperty name="width" value="0.1" units="cm"/>
      <inkml:brushProperty name="height" value="0.1" units="cm"/>
      <inkml:brushProperty name="color" value="#FFC114"/>
    </inkml:brush>
  </inkml:definitions>
  <inkml:trace contextRef="#ctx0" brushRef="#br0">3 0 24575,'-2'147'0,"5"157"0,4-259 0,2 0 0,1 0 0,3-1 0,2-1 0,37 78 0,-34-76 0,-1 0 0,-3 2 0,14 80 0,-3-29 0,-17-69 0,-1-1 0,-1 1 0,4 52 0,-8-51 0,8 43 0,-5-45 0,3 53 0,-8-60 0,0 10 0,1 1 0,1-1 0,11 51 0,-7-41 0,0 1 0,-3 0 0,-2 0 0,-4 53 0,0 3 0,2-79 0,-1 1 0,-9 36 0,7-36 0,0 2 0,-1 25 0,2-19 0,0-1 0,-2 1 0,-1-1 0,-11 31 0,9-30 0,-9 27 0,3 1 0,2 1 0,3 0 0,-3 78 0,11-114 0,-1-1 0,-8 34 0,5-32 0,1 0 0,0 24 0,-11 139 0,15-181 0,0 1 0,1-1 0,-1 0 0,1 0 0,-1 0 0,1 0 0,1 0 0,-1 0 0,0 0 0,1 0 0,0 0 0,0-1 0,0 1 0,0 0 0,1-1 0,-1 0 0,1 0 0,0 0 0,0 0 0,0 0 0,1 0 0,-1-1 0,5 4 0,12 6 0,0-1 0,1-1 0,26 10 0,-7-3 0,-7 1 0,-1 2 0,-1 1 0,39 35 0,-34-27 0,63 40 0,-30-29 0,196 104 0,-211-116 0,-35-17 0,1-1 0,1-1 0,26 8 0,-43-15 0,0-1 0,-1 1 0,0 0 0,1 0 0,-1 0 0,0 0 0,0 1 0,0-1 0,0 1 0,0 0 0,-1 0 0,0 0 0,1 0 0,-1 0 0,0 0 0,0 1 0,0-1 0,-1 1 0,0-1 0,1 1 0,-1 0 0,0-1 0,-1 1 0,1 0 0,0 6 0,1 14 0,-1 0 0,-1 0 0,-4 27 0,2-13 0,1-2 0,0 16 0,-15 98 0,8-87 0,2 1 0,3-1 0,7 73 0,-2-12 0,-2 326 0,-2-424 0,-1 0 0,-1-1 0,-1 1 0,-9 27 0,-11 55 0,20-73 0,-1-1 0,-1 1 0,-2-2 0,-25 61 0,27-76-1365,1-1-5461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30T03:52:32.361"/>
    </inkml:context>
    <inkml:brush xml:id="br0">
      <inkml:brushProperty name="width" value="0.1" units="cm"/>
      <inkml:brushProperty name="height" value="0.1" units="cm"/>
      <inkml:brushProperty name="color" value="#FFC114"/>
    </inkml:brush>
  </inkml:definitions>
  <inkml:trace contextRef="#ctx0" brushRef="#br0">110 0 24575,'-1'5'0,"0"0"0,-1-1 0,1 1 0,-1-1 0,0 1 0,-1-1 0,1 0 0,-5 7 0,-5 10 0,5-8 0,1 0 0,-1-1 0,2 2 0,0-1 0,0 0 0,2 1 0,-1 0 0,-1 24 0,-9 52 0,0 9 0,13-91 0,1 1 0,0-1 0,0 1 0,1-1 0,1 1 0,-1-1 0,1 1 0,6 15 0,-6-21 0,0 0 0,0-1 0,0 1 0,1 0 0,-1-1 0,1 1 0,-1-1 0,1 0 0,0 1 0,0-1 0,0-1 0,0 1 0,0 0 0,1-1 0,-1 0 0,0 1 0,1-2 0,-1 1 0,1 0 0,-1 0 0,8-1 0,10 2 0,0-2 0,34-3 0,-22 1 0,17 3 0,-1 3 0,0 1 0,52 14 0,48 6 0,-142-24 0,0 0 0,0 1 0,0 0 0,-1 0 0,1 1 0,0-1 0,-1 1 0,0 1 0,0-1 0,0 1 0,0 0 0,-1 1 0,7 5 0,4 8 0,0 0 0,21 32 0,16 19 0,76 81 0,-99-107 0,-2 1 0,-1 2 0,27 66 0,-54-112 0,76 201 0,-61-164 0,-1 0 0,-2 1 0,-2 0 0,-1 0 0,5 61 0,-13 164 0,-2-129 0,1-129 0,-1 0 0,1 0 0,-1 1 0,0-1 0,0 0 0,0 0 0,-1 0 0,1 0 0,-1 0 0,-1-1 0,1 1 0,-1 0 0,0-1 0,0 0 0,0 0 0,0 0 0,-6 5 0,-3 2 0,-2-1 0,1-1 0,-1 0 0,-17 8 0,14-8 0,1 0 0,1 1 0,-18 14 0,32-23 0,-1 1 0,1-1 0,0 1 0,-1-1 0,1 1 0,0 0 0,0-1 0,0 1 0,0 0 0,0 0 0,1 0 0,-1-1 0,0 1 0,1 0 0,-1 0 0,1 0 0,0 0 0,0 0 0,0 0 0,0 0 0,0 0 0,0 0 0,0 0 0,1 0 0,-1 0 0,1 0 0,-1 0 0,1 0 0,0 0 0,0 0 0,0 0 0,0-1 0,0 1 0,0 0 0,0-1 0,1 1 0,2 2 0,7 8 0,1-1 0,0 0 0,27 18 0,-12-9 0,8 8 0,-16-14 0,0 2 0,-1 0 0,-1 0 0,22 29 0,-28-31 0,1-2 0,0 1 0,0-2 0,25 18 0,9 9 0,-2-2 0,-30-25 0,-1 0 0,0 0 0,-1 2 0,17 19 0,13 22 0,-26-35 0,-1 1 0,-1 1 0,15 28 0,-25-41 0,1-1 0,-1 0 0,1-1 0,0 1 0,0-1 0,1 0 0,0 0 0,0-1 0,1 1 0,-1-1 0,1-1 0,0 1 0,10 4 0,9 2 0,0-1 0,45 10 0,11 4 0,-47-12 0,-25-10 0,0 1 0,-1 1 0,1-1 0,-1 2 0,11 6 0,-17-9 0,-1 0 0,1 0 0,0 1 0,-1 0 0,1-1 0,-1 1 0,0 0 0,0 0 0,0 0 0,-1 0 0,1 1 0,-1-1 0,1 0 0,-1 1 0,0-1 0,0 1 0,-1-1 0,1 7 0,2 37 0,-5 64 0,0-29 0,0-61 0,0 0 0,-7 31 0,4-29 0,-3 44 0,6 562 0,4-305 0,-3-304 0,-1-1 0,-8 37 0,5-35 0,1 0 0,-1 27 0,3 651 0,4-339 0,-2 168 0,1-526 0,-1 0 0,0 0 0,0 0 0,0 0 0,-1 0 0,1 0 0,0 0 0,-1 0 0,1 0 0,-1 0 0,1 0 0,-1 0 0,0-1 0,0 1 0,0 0 0,0-1 0,0 1 0,0 0 0,-1-1 0,1 1 0,0-1 0,-1 0 0,1 1 0,-1-1 0,0 0 0,1 0 0,-3 1 0,-1 0 0,-1-1 0,1 0 0,-1 0 0,0-1 0,1 1 0,-1-1 0,1 0 0,-10-2 0,-11-2 0,1-1 0,0-1 0,1-1 0,-40-18 0,6 3 0,40 17 0,1 1 0,-1 1 0,-35-3 0,-22-3 0,38 3 0,1 2 0,-1 1 0,0 2 0,0 2 0,0 1 0,1 1 0,-68 17 0,88-14 0,1 1 0,-1 0 0,1 1 0,1 1 0,0 1 0,0 0 0,-23 22 0,15-14 0,2 0 0,0 0 0,2 1 0,0 2 0,1 0 0,1 0 0,-24 45 0,9-16 0,-32 66 0,25-48 0,30-56 0,0 0 0,1 1 0,0 0 0,1 1 0,1-1 0,0 1 0,-4 16 0,-2 22 0,-31 87 0,28-98 0,7-12 0,2 0 0,1 0 0,1 0 0,1 1 0,2-1 0,3 36 0,0 14 0,0-44 0,2 1 0,1-1 0,2-1 0,1 0 0,17 41 0,-12-34 0,52 94 0,-65-130 0,10 28 0,2-1 0,0 0 0,25 40 0,-17-35 0,29 72 0,11 20 0,77 134 0,-59-135 0,-62-98 0,-16-26 0,0-1 0,1 0 0,0 1 0,-1-1 0,1 0 0,0 0 0,1 0 0,-1 0 0,1-1 0,-1 1 0,1-1 0,0 1 0,0-1 0,0 0 0,0 0 0,0 0 0,0-1 0,0 1 0,1-1 0,4 2 0,-3-1-68,0 1 0,0 0-1,-1-1 1,1 1 0,-1 1 0,0-1-1,0 1 1,0-1 0,0 1 0,-1 0-1,1 1 1,-1-1 0,0 1 0,0-1-1,-1 1 1,0 0 0,1 0-1,-1 0 1,1 8 0,2 5-6758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9T22:23:02.847"/>
    </inkml:context>
    <inkml:brush xml:id="br0">
      <inkml:brushProperty name="width" value="0.1" units="cm"/>
      <inkml:brushProperty name="height" value="0.1" units="cm"/>
      <inkml:brushProperty name="color" value="#FFC114"/>
    </inkml:brush>
  </inkml:definitions>
  <inkml:trace contextRef="#ctx0" brushRef="#br0">3 0 24575,'-2'147'0,"5"157"0,4-259 0,2 0 0,1 0 0,3-1 0,2-1 0,37 78 0,-34-76 0,-1 0 0,-3 2 0,14 80 0,-3-29 0,-17-69 0,-1-1 0,-1 1 0,4 52 0,-8-51 0,8 43 0,-5-45 0,3 53 0,-8-60 0,0 10 0,1 1 0,1-1 0,11 51 0,-7-41 0,0 1 0,-3 0 0,-2 0 0,-4 53 0,0 3 0,2-79 0,-1 1 0,-9 36 0,7-36 0,0 2 0,-1 25 0,2-19 0,0-1 0,-2 1 0,-1-1 0,-11 31 0,9-30 0,-9 27 0,3 1 0,2 1 0,3 0 0,-3 78 0,11-114 0,-1-1 0,-8 34 0,5-32 0,1 0 0,0 24 0,-11 139 0,15-181 0,0 1 0,1-1 0,-1 0 0,1 0 0,-1 0 0,1 0 0,1 0 0,-1 0 0,0 0 0,1 0 0,0 0 0,0-1 0,0 1 0,0 0 0,1-1 0,-1 0 0,1 0 0,0 0 0,0 0 0,0 0 0,1 0 0,-1-1 0,5 4 0,12 6 0,0-1 0,1-1 0,26 10 0,-7-3 0,-7 1 0,-1 2 0,-1 1 0,39 35 0,-34-27 0,63 40 0,-30-29 0,196 104 0,-211-116 0,-35-17 0,1-1 0,1-1 0,26 8 0,-43-15 0,0-1 0,-1 1 0,0 0 0,1 0 0,-1 0 0,0 0 0,0 1 0,0-1 0,0 1 0,0 0 0,-1 0 0,0 0 0,1 0 0,-1 0 0,0 0 0,0 1 0,0-1 0,-1 1 0,0-1 0,1 1 0,-1 0 0,0-1 0,-1 1 0,1 0 0,0 6 0,1 14 0,-1 0 0,-1 0 0,-4 27 0,2-13 0,1-2 0,0 16 0,-15 98 0,8-87 0,2 1 0,3-1 0,7 73 0,-2-12 0,-2 326 0,-2-424 0,-1 0 0,-1-1 0,-1 1 0,-9 27 0,-11 55 0,20-73 0,-1-1 0,-1 1 0,-2-2 0,-25 61 0,27-76-1365,1-1-5461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9T22:23:42.367"/>
    </inkml:context>
    <inkml:brush xml:id="br0">
      <inkml:brushProperty name="width" value="0.1" units="cm"/>
      <inkml:brushProperty name="height" value="0.1" units="cm"/>
      <inkml:brushProperty name="color" value="#FFC114"/>
    </inkml:brush>
  </inkml:definitions>
  <inkml:trace contextRef="#ctx0" brushRef="#br0">110 0 24575,'-1'5'0,"0"0"0,-1-1 0,1 1 0,-1-1 0,0 1 0,-1-1 0,1 0 0,-5 7 0,-5 10 0,5-8 0,1 0 0,-1-1 0,2 2 0,0-1 0,0 0 0,2 1 0,-1 0 0,-1 24 0,-9 52 0,0 9 0,13-91 0,1 1 0,0-1 0,0 1 0,1-1 0,1 1 0,-1-1 0,1 1 0,6 15 0,-6-21 0,0 0 0,0-1 0,0 1 0,1 0 0,-1-1 0,1 1 0,-1-1 0,1 0 0,0 1 0,0-1 0,0-1 0,0 1 0,0 0 0,1-1 0,-1 0 0,0 1 0,1-2 0,-1 1 0,1 0 0,-1 0 0,8-1 0,10 2 0,0-2 0,34-3 0,-22 1 0,17 3 0,-1 3 0,0 1 0,52 14 0,48 6 0,-142-24 0,0 0 0,0 1 0,0 0 0,-1 0 0,1 1 0,0-1 0,-1 1 0,0 1 0,0-1 0,0 1 0,0 0 0,-1 1 0,7 5 0,4 8 0,0 0 0,21 32 0,16 19 0,76 81 0,-99-107 0,-2 1 0,-1 2 0,27 66 0,-54-112 0,76 201 0,-61-164 0,-1 0 0,-2 1 0,-2 0 0,-1 0 0,5 61 0,-13 164 0,-2-129 0,1-129 0,-1 0 0,1 0 0,-1 1 0,0-1 0,0 0 0,0 0 0,-1 0 0,1 0 0,-1 0 0,-1-1 0,1 1 0,-1 0 0,0-1 0,0 0 0,0 0 0,0 0 0,-6 5 0,-3 2 0,-2-1 0,1-1 0,-1 0 0,-17 8 0,14-8 0,1 0 0,1 1 0,-18 14 0,32-23 0,-1 1 0,1-1 0,0 1 0,-1-1 0,1 1 0,0 0 0,0-1 0,0 1 0,0 0 0,0 0 0,1 0 0,-1-1 0,0 1 0,1 0 0,-1 0 0,1 0 0,0 0 0,0 0 0,0 0 0,0 0 0,0 0 0,0 0 0,0 0 0,1 0 0,-1 0 0,1 0 0,-1 0 0,1 0 0,0 0 0,0 0 0,0 0 0,0-1 0,0 1 0,0 0 0,0-1 0,1 1 0,2 2 0,7 8 0,1-1 0,0 0 0,27 18 0,-12-9 0,8 8 0,-16-14 0,0 2 0,-1 0 0,-1 0 0,22 29 0,-28-31 0,1-2 0,0 1 0,0-2 0,25 18 0,9 9 0,-2-2 0,-30-25 0,-1 0 0,0 0 0,-1 2 0,17 19 0,13 22 0,-26-35 0,-1 1 0,-1 1 0,15 28 0,-25-41 0,1-1 0,-1 0 0,1-1 0,0 1 0,0-1 0,1 0 0,0 0 0,0-1 0,1 1 0,-1-1 0,1-1 0,0 1 0,10 4 0,9 2 0,0-1 0,45 10 0,11 4 0,-47-12 0,-25-10 0,0 1 0,-1 1 0,1-1 0,-1 2 0,11 6 0,-17-9 0,-1 0 0,1 0 0,0 1 0,-1 0 0,1-1 0,-1 1 0,0 0 0,0 0 0,0 0 0,-1 0 0,1 1 0,-1-1 0,1 0 0,-1 1 0,0-1 0,0 1 0,-1-1 0,1 7 0,2 37 0,-5 64 0,0-29 0,0-61 0,0 0 0,-7 31 0,4-29 0,-3 44 0,6 562 0,4-305 0,-3-304 0,-1-1 0,-8 37 0,5-35 0,1 0 0,-1 27 0,3 651 0,4-339 0,-2 168 0,1-526 0,-1 0 0,0 0 0,0 0 0,0 0 0,-1 0 0,1 0 0,0 0 0,-1 0 0,1 0 0,-1 0 0,1 0 0,-1 0 0,0-1 0,0 1 0,0 0 0,0-1 0,0 1 0,0 0 0,-1-1 0,1 1 0,0-1 0,-1 0 0,1 1 0,-1-1 0,0 0 0,1 0 0,-3 1 0,-1 0 0,-1-1 0,1 0 0,-1 0 0,0-1 0,1 1 0,-1-1 0,1 0 0,-10-2 0,-11-2 0,1-1 0,0-1 0,1-1 0,-40-18 0,6 3 0,40 17 0,1 1 0,-1 1 0,-35-3 0,-22-3 0,38 3 0,1 2 0,-1 1 0,0 2 0,0 2 0,0 1 0,1 1 0,-68 17 0,88-14 0,1 1 0,-1 0 0,1 1 0,1 1 0,0 1 0,0 0 0,-23 22 0,15-14 0,2 0 0,0 0 0,2 1 0,0 2 0,1 0 0,1 0 0,-24 45 0,9-16 0,-32 66 0,25-48 0,30-56 0,0 0 0,1 1 0,0 0 0,1 1 0,1-1 0,0 1 0,-4 16 0,-2 22 0,-31 87 0,28-98 0,7-12 0,2 0 0,1 0 0,1 0 0,1 1 0,2-1 0,3 36 0,0 14 0,0-44 0,2 1 0,1-1 0,2-1 0,1 0 0,17 41 0,-12-34 0,52 94 0,-65-130 0,10 28 0,2-1 0,0 0 0,25 40 0,-17-35 0,29 72 0,11 20 0,77 134 0,-59-135 0,-62-98 0,-16-26 0,0-1 0,1 0 0,0 1 0,-1-1 0,1 0 0,0 0 0,1 0 0,-1 0 0,1-1 0,-1 1 0,1-1 0,0 1 0,0-1 0,0 0 0,0 0 0,0 0 0,0-1 0,0 1 0,1-1 0,4 2 0,-3-1-68,0 1 0,0 0-1,-1-1 1,1 1 0,-1 1 0,0-1-1,0 1 1,0-1 0,0 1 0,-1 0-1,1 1 1,-1-1 0,0 1 0,0-1-1,-1 1 1,0 0 0,1 0-1,-1 0 1,1 8 0,2 5-6758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11/29/2022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ityoftacoma.org/government/city_departments/environmentalservices/surface_water/surface_water_system"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tacoma.maps.arcgis.com/home/webmap/viewer.html?layers=23e9a402b47d46058193362cb6c27a9e"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6</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dirty="0">
                <a:solidFill>
                  <a:srgbClr val="000000"/>
                </a:solidFill>
                <a:effectLst/>
                <a:latin typeface="Calibri" panose="020F0502020204030204" pitchFamily="34" charset="0"/>
              </a:rPr>
              <a:t>Please Note:</a:t>
            </a:r>
            <a:r>
              <a:rPr lang="en-US" sz="1800" b="0" i="0" dirty="0">
                <a:solidFill>
                  <a:srgbClr val="000000"/>
                </a:solidFill>
                <a:effectLst/>
                <a:latin typeface="Calibri" panose="020F0502020204030204" pitchFamily="34" charset="0"/>
              </a:rPr>
              <a:t> </a:t>
            </a:r>
            <a:r>
              <a:rPr lang="en-US" sz="1800" b="0" i="1" dirty="0">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dirty="0">
                <a:solidFill>
                  <a:srgbClr val="000000"/>
                </a:solidFill>
                <a:effectLst/>
                <a:latin typeface="Calibri" panose="020F0502020204030204" pitchFamily="34"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Data gathered from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https://www.cityoftacoma.org/government/city_departments/environmentalservices/surface_water/surface_water_system</a:t>
            </a:r>
            <a:r>
              <a:rPr lang="en-US" sz="1800" dirty="0">
                <a:effectLst/>
                <a:latin typeface="Calibri" panose="020F0502020204030204" pitchFamily="34" charset="0"/>
                <a:ea typeface="Calibri" panose="020F0502020204030204" pitchFamily="34" charset="0"/>
                <a:cs typeface="Calibri" panose="020F0502020204030204" pitchFamily="34" charset="0"/>
              </a:rPr>
              <a:t> </a:t>
            </a:r>
            <a:r>
              <a:rPr lang="en-US" sz="1800" i="1" dirty="0">
                <a:effectLst/>
                <a:latin typeface="Calibri" panose="020F0502020204030204" pitchFamily="34" charset="0"/>
                <a:ea typeface="Calibri" panose="020F0502020204030204" pitchFamily="34" charset="0"/>
                <a:cs typeface="Calibri" panose="020F0502020204030204" pitchFamily="34" charset="0"/>
              </a:rPr>
              <a:t>(italicized type below)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4"/>
              </a:rPr>
              <a:t>https://tacoma.maps.arcgis.com/home/webmap/viewer.html?layers=23e9a402b47d46058193362cb6c27a9e</a:t>
            </a:r>
            <a:r>
              <a:rPr lang="en-US" sz="1800" dirty="0">
                <a:effectLst/>
                <a:latin typeface="Calibri" panose="020F0502020204030204" pitchFamily="34" charset="0"/>
                <a:ea typeface="Calibri" panose="020F0502020204030204" pitchFamily="34" charset="0"/>
                <a:cs typeface="Calibri" panose="020F0502020204030204" pitchFamily="34" charset="0"/>
              </a:rPr>
              <a:t> (map screenshots)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9F584F7-7948-4C7C-90DF-229A94EFD54E}" type="slidenum">
              <a:rPr lang="en-US" smtClean="0"/>
              <a:t>8</a:t>
            </a:fld>
            <a:endParaRPr lang="en-US"/>
          </a:p>
        </p:txBody>
      </p:sp>
    </p:spTree>
    <p:extLst>
      <p:ext uri="{BB962C8B-B14F-4D97-AF65-F5344CB8AC3E}">
        <p14:creationId xmlns:p14="http://schemas.microsoft.com/office/powerpoint/2010/main" val="4046033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10</a:t>
            </a:fld>
            <a:endParaRPr lang="en-US"/>
          </a:p>
        </p:txBody>
      </p:sp>
    </p:spTree>
    <p:extLst>
      <p:ext uri="{BB962C8B-B14F-4D97-AF65-F5344CB8AC3E}">
        <p14:creationId xmlns:p14="http://schemas.microsoft.com/office/powerpoint/2010/main" val="1738183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11/29/2022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11/29/2022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11/29/2022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11/29/2022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11/29/2022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11/29/2022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11/29/2022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11/29/2022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11/29/2022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www.cityoftacoma.org/cms/One.aspx?portalId=169&amp;pageId=2860#Northeast%20Tacoma" TargetMode="External"/><Relationship Id="rId7" Type="http://schemas.openxmlformats.org/officeDocument/2006/relationships/customXml" Target="../ink/ink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customXml" Target="../ink/ink1.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18.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customXml" Target="../ink/ink3.xml"/><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13.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Crescent Heights</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11/29/2022</a:t>
            </a:fld>
            <a:endParaRPr lang="en-US"/>
          </a:p>
        </p:txBody>
      </p:sp>
      <p:pic>
        <p:nvPicPr>
          <p:cNvPr id="4" name="Picture 3">
            <a:extLst>
              <a:ext uri="{FF2B5EF4-FFF2-40B4-BE49-F238E27FC236}">
                <a16:creationId xmlns:a16="http://schemas.microsoft.com/office/drawing/2014/main" id="{B7FA4345-C07A-4ABD-A2AB-439E2A4021E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444085" y="396358"/>
            <a:ext cx="10913393" cy="861617"/>
          </a:xfrm>
        </p:spPr>
        <p:txBody>
          <a:bodyPr>
            <a:normAutofit/>
          </a:bodyPr>
          <a:lstStyle/>
          <a:p>
            <a:r>
              <a:rPr lang="en-US" altLang="en-US" sz="4200" dirty="0" bmk="_Hlk497297497">
                <a:ea typeface="Calibri"/>
                <a:cs typeface="Times New Roman"/>
              </a:rPr>
              <a:t>Stormwater in Our Schoolyard from Lesson 2</a:t>
            </a:r>
            <a:endParaRPr lang="en-US" sz="4200" dirty="0">
              <a:ea typeface="Calibri"/>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894080" y="6780106"/>
            <a:ext cx="2926080" cy="389467"/>
          </a:xfrm>
        </p:spPr>
        <p:txBody>
          <a:bodyPr>
            <a:normAutofit/>
          </a:bodyPr>
          <a:lstStyle/>
          <a:p>
            <a:pPr>
              <a:spcAft>
                <a:spcPts val="600"/>
              </a:spcAft>
            </a:pPr>
            <a:fld id="{81F4AF88-83A5-4B59-BE0B-0BF5E6E5AA9A}" type="datetime1">
              <a:rPr lang="en-US"/>
              <a:pPr>
                <a:spcAft>
                  <a:spcPts val="600"/>
                </a:spcAft>
              </a:pPr>
              <a:t>11/29/2022</a:t>
            </a:fld>
            <a:endParaRPr lang="en-US"/>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pic>
        <p:nvPicPr>
          <p:cNvPr id="7" name="Picture 8">
            <a:extLst>
              <a:ext uri="{FF2B5EF4-FFF2-40B4-BE49-F238E27FC236}">
                <a16:creationId xmlns:a16="http://schemas.microsoft.com/office/drawing/2014/main" id="{436672EA-1E01-A8BA-9951-F4658A782BB3}"/>
              </a:ext>
            </a:extLst>
          </p:cNvPr>
          <p:cNvPicPr>
            <a:picLocks noGrp="1" noRot="1" noChangeAspect="1" noMove="1" noResize="1" noEditPoints="1" noAdjustHandles="1" noChangeArrowheads="1" noChangeShapeType="1" noCrop="1"/>
          </p:cNvPicPr>
          <p:nvPr/>
        </p:nvPicPr>
        <p:blipFill>
          <a:blip r:embed="rId2"/>
          <a:stretch>
            <a:fillRect/>
          </a:stretch>
        </p:blipFill>
        <p:spPr>
          <a:xfrm rot="5400000">
            <a:off x="2944982" y="533342"/>
            <a:ext cx="5911597" cy="7262653"/>
          </a:xfrm>
          <a:prstGeom prst="rect">
            <a:avLst/>
          </a:prstGeom>
        </p:spPr>
      </p:pic>
      <p:sp>
        <p:nvSpPr>
          <p:cNvPr id="6" name="Flowchart: Off-page Connector 192">
            <a:extLst>
              <a:ext uri="{FF2B5EF4-FFF2-40B4-BE49-F238E27FC236}">
                <a16:creationId xmlns:a16="http://schemas.microsoft.com/office/drawing/2014/main" id="{A0174344-4A05-4681-BDA9-FC0E94322386}"/>
              </a:ext>
            </a:extLst>
          </p:cNvPr>
          <p:cNvSpPr>
            <a:spLocks noChangeArrowheads="1"/>
          </p:cNvSpPr>
          <p:nvPr/>
        </p:nvSpPr>
        <p:spPr bwMode="auto">
          <a:xfrm>
            <a:off x="2774376" y="6187448"/>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16" name="Flowchart: Off-page Connector 192">
            <a:extLst>
              <a:ext uri="{FF2B5EF4-FFF2-40B4-BE49-F238E27FC236}">
                <a16:creationId xmlns:a16="http://schemas.microsoft.com/office/drawing/2014/main" id="{EC3277ED-9A32-6674-D157-EA9EDC419C22}"/>
              </a:ext>
            </a:extLst>
          </p:cNvPr>
          <p:cNvSpPr>
            <a:spLocks noChangeArrowheads="1"/>
          </p:cNvSpPr>
          <p:nvPr/>
        </p:nvSpPr>
        <p:spPr bwMode="auto">
          <a:xfrm>
            <a:off x="4799148" y="2627273"/>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7" name="Flowchart: Off-page Connector 192">
            <a:extLst>
              <a:ext uri="{FF2B5EF4-FFF2-40B4-BE49-F238E27FC236}">
                <a16:creationId xmlns:a16="http://schemas.microsoft.com/office/drawing/2014/main" id="{B5CBFE49-F867-F9AB-3086-521760728B78}"/>
              </a:ext>
            </a:extLst>
          </p:cNvPr>
          <p:cNvSpPr>
            <a:spLocks noChangeArrowheads="1"/>
          </p:cNvSpPr>
          <p:nvPr/>
        </p:nvSpPr>
        <p:spPr bwMode="auto">
          <a:xfrm>
            <a:off x="7571862" y="1944438"/>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C</a:t>
            </a:r>
            <a:endParaRPr lang="en-US" altLang="en-US" sz="2601" dirty="0">
              <a:latin typeface="Arial" panose="020B0604020202020204" pitchFamily="34" charset="0"/>
            </a:endParaRPr>
          </a:p>
        </p:txBody>
      </p:sp>
      <p:sp>
        <p:nvSpPr>
          <p:cNvPr id="15" name="Flowchart: Off-page Connector 192">
            <a:extLst>
              <a:ext uri="{FF2B5EF4-FFF2-40B4-BE49-F238E27FC236}">
                <a16:creationId xmlns:a16="http://schemas.microsoft.com/office/drawing/2014/main" id="{87110010-8882-C5E6-60B1-FDD92B4A7789}"/>
              </a:ext>
            </a:extLst>
          </p:cNvPr>
          <p:cNvSpPr>
            <a:spLocks noChangeArrowheads="1"/>
          </p:cNvSpPr>
          <p:nvPr/>
        </p:nvSpPr>
        <p:spPr bwMode="auto">
          <a:xfrm>
            <a:off x="2147253" y="5619539"/>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D</a:t>
            </a:r>
            <a:endParaRPr lang="en-US" altLang="en-US" sz="2601" dirty="0">
              <a:latin typeface="Arial" panose="020B0604020202020204" pitchFamily="34" charset="0"/>
            </a:endParaRPr>
          </a:p>
        </p:txBody>
      </p:sp>
      <p:sp>
        <p:nvSpPr>
          <p:cNvPr id="5" name="Flowchart: Off-page Connector 31">
            <a:extLst>
              <a:ext uri="{FF2B5EF4-FFF2-40B4-BE49-F238E27FC236}">
                <a16:creationId xmlns:a16="http://schemas.microsoft.com/office/drawing/2014/main" id="{7DD4B74A-C584-49A8-BF2D-714BD8186218}"/>
              </a:ext>
            </a:extLst>
          </p:cNvPr>
          <p:cNvSpPr>
            <a:spLocks noChangeArrowheads="1"/>
          </p:cNvSpPr>
          <p:nvPr/>
        </p:nvSpPr>
        <p:spPr bwMode="auto">
          <a:xfrm>
            <a:off x="2763916" y="2199029"/>
            <a:ext cx="419730" cy="50000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E</a:t>
            </a:r>
            <a:endParaRPr lang="en-US" altLang="en-US" sz="2601" dirty="0">
              <a:latin typeface="Arial" panose="020B0604020202020204" pitchFamily="34" charset="0"/>
            </a:endParaRPr>
          </a:p>
        </p:txBody>
      </p:sp>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894079" y="389467"/>
            <a:ext cx="11392513" cy="970380"/>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11/29/2022</a:t>
            </a:fld>
            <a:endParaRPr lang="en-US" sz="1200">
              <a:solidFill>
                <a:prstClr val="black">
                  <a:tint val="75000"/>
                </a:prstClr>
              </a:solidFill>
              <a:latin typeface="Calibri" panose="020F0502020204030204"/>
            </a:endParaRPr>
          </a:p>
        </p:txBody>
      </p:sp>
      <p:pic>
        <p:nvPicPr>
          <p:cNvPr id="6" name="Picture 7" descr="A picture containing grate&#10;&#10;Description automatically generated">
            <a:extLst>
              <a:ext uri="{FF2B5EF4-FFF2-40B4-BE49-F238E27FC236}">
                <a16:creationId xmlns:a16="http://schemas.microsoft.com/office/drawing/2014/main" id="{92C7F49D-8AA9-300D-FC21-C048F6DD1C32}"/>
              </a:ext>
            </a:extLst>
          </p:cNvPr>
          <p:cNvPicPr>
            <a:picLocks noChangeAspect="1"/>
          </p:cNvPicPr>
          <p:nvPr/>
        </p:nvPicPr>
        <p:blipFill rotWithShape="1">
          <a:blip r:embed="rId2"/>
          <a:srcRect l="5369" t="13288" r="5744" b="11106"/>
          <a:stretch/>
        </p:blipFill>
        <p:spPr>
          <a:xfrm>
            <a:off x="671994" y="1359846"/>
            <a:ext cx="2165427" cy="2455811"/>
          </a:xfrm>
          <a:prstGeom prst="rect">
            <a:avLst/>
          </a:prstGeom>
        </p:spPr>
      </p:pic>
      <p:pic>
        <p:nvPicPr>
          <p:cNvPr id="15" name="Picture 15" descr="A picture containing building, outdoor, brick, house&#10;&#10;Description automatically generated">
            <a:extLst>
              <a:ext uri="{FF2B5EF4-FFF2-40B4-BE49-F238E27FC236}">
                <a16:creationId xmlns:a16="http://schemas.microsoft.com/office/drawing/2014/main" id="{F224091B-94D3-5EC7-FB4C-2697A2693796}"/>
              </a:ext>
            </a:extLst>
          </p:cNvPr>
          <p:cNvPicPr>
            <a:picLocks noChangeAspect="1"/>
          </p:cNvPicPr>
          <p:nvPr/>
        </p:nvPicPr>
        <p:blipFill rotWithShape="1">
          <a:blip r:embed="rId3"/>
          <a:srcRect l="23336" r="22504" b="9887"/>
          <a:stretch/>
        </p:blipFill>
        <p:spPr>
          <a:xfrm>
            <a:off x="9765480" y="1359847"/>
            <a:ext cx="2345241" cy="5202878"/>
          </a:xfrm>
          <a:prstGeom prst="rect">
            <a:avLst/>
          </a:prstGeom>
        </p:spPr>
      </p:pic>
      <p:pic>
        <p:nvPicPr>
          <p:cNvPr id="19" name="Picture 16" descr="A picture containing building, outdoor, roof&#10;&#10;Description automatically generated">
            <a:extLst>
              <a:ext uri="{FF2B5EF4-FFF2-40B4-BE49-F238E27FC236}">
                <a16:creationId xmlns:a16="http://schemas.microsoft.com/office/drawing/2014/main" id="{C1B4C23B-5ED4-8A6F-557C-2E8E00CF2575}"/>
              </a:ext>
            </a:extLst>
          </p:cNvPr>
          <p:cNvPicPr>
            <a:picLocks noChangeAspect="1"/>
          </p:cNvPicPr>
          <p:nvPr/>
        </p:nvPicPr>
        <p:blipFill rotWithShape="1">
          <a:blip r:embed="rId4"/>
          <a:srcRect b="16874"/>
          <a:stretch/>
        </p:blipFill>
        <p:spPr>
          <a:xfrm>
            <a:off x="5281584" y="3961286"/>
            <a:ext cx="4150533" cy="2587609"/>
          </a:xfrm>
          <a:prstGeom prst="rect">
            <a:avLst/>
          </a:prstGeom>
        </p:spPr>
      </p:pic>
      <p:pic>
        <p:nvPicPr>
          <p:cNvPr id="20" name="Picture 8" descr="A picture containing outdoor&#10;&#10;Description automatically generated">
            <a:extLst>
              <a:ext uri="{FF2B5EF4-FFF2-40B4-BE49-F238E27FC236}">
                <a16:creationId xmlns:a16="http://schemas.microsoft.com/office/drawing/2014/main" id="{E43C6AF2-4EC6-CF11-9D83-C46B7FCF65BE}"/>
              </a:ext>
            </a:extLst>
          </p:cNvPr>
          <p:cNvPicPr>
            <a:picLocks noChangeAspect="1"/>
          </p:cNvPicPr>
          <p:nvPr/>
        </p:nvPicPr>
        <p:blipFill>
          <a:blip r:embed="rId5"/>
          <a:stretch>
            <a:fillRect/>
          </a:stretch>
        </p:blipFill>
        <p:spPr>
          <a:xfrm>
            <a:off x="1498075" y="3961285"/>
            <a:ext cx="3450146" cy="2587609"/>
          </a:xfrm>
          <a:prstGeom prst="rect">
            <a:avLst/>
          </a:prstGeom>
        </p:spPr>
      </p:pic>
      <p:sp>
        <p:nvSpPr>
          <p:cNvPr id="28" name="TextBox 27">
            <a:extLst>
              <a:ext uri="{FF2B5EF4-FFF2-40B4-BE49-F238E27FC236}">
                <a16:creationId xmlns:a16="http://schemas.microsoft.com/office/drawing/2014/main" id="{1C3AB593-B893-53B1-6094-E18D375BF5C8}"/>
              </a:ext>
            </a:extLst>
          </p:cNvPr>
          <p:cNvSpPr txBox="1"/>
          <p:nvPr/>
        </p:nvSpPr>
        <p:spPr>
          <a:xfrm>
            <a:off x="3015886" y="1664422"/>
            <a:ext cx="6504166" cy="923330"/>
          </a:xfrm>
          <a:prstGeom prst="rect">
            <a:avLst/>
          </a:prstGeom>
          <a:noFill/>
        </p:spPr>
        <p:txBody>
          <a:bodyPr wrap="square">
            <a:spAutoFit/>
          </a:bodyPr>
          <a:lstStyle/>
          <a:p>
            <a:r>
              <a:rPr lang="en-US" b="1" dirty="0">
                <a:latin typeface="+mj-lt"/>
              </a:rPr>
              <a:t>A. Storm Drain</a:t>
            </a:r>
            <a:r>
              <a:rPr lang="en-US" dirty="0">
                <a:latin typeface="+mj-lt"/>
              </a:rPr>
              <a:t> - </a:t>
            </a:r>
            <a:r>
              <a:rPr lang="en-US" dirty="0">
                <a:latin typeface="Calibri Light"/>
              </a:rPr>
              <a:t>n</a:t>
            </a:r>
            <a:r>
              <a:rPr lang="en-US" sz="1800" dirty="0">
                <a:latin typeface="Calibri Light"/>
              </a:rPr>
              <a:t>otice the placement of this drain and the surfaces around it. Why might this drain have been put here? What might happen to stormwater here? Where else can you find storm drains?</a:t>
            </a:r>
          </a:p>
        </p:txBody>
      </p:sp>
      <p:sp>
        <p:nvSpPr>
          <p:cNvPr id="29" name="TextBox 28">
            <a:extLst>
              <a:ext uri="{FF2B5EF4-FFF2-40B4-BE49-F238E27FC236}">
                <a16:creationId xmlns:a16="http://schemas.microsoft.com/office/drawing/2014/main" id="{23D5EF2F-7B00-D7D2-DDB0-F545AE8DB19B}"/>
              </a:ext>
            </a:extLst>
          </p:cNvPr>
          <p:cNvSpPr txBox="1"/>
          <p:nvPr/>
        </p:nvSpPr>
        <p:spPr>
          <a:xfrm>
            <a:off x="3015886" y="2765918"/>
            <a:ext cx="51536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dirty="0">
                <a:solidFill>
                  <a:srgbClr val="000000"/>
                </a:solidFill>
                <a:effectLst/>
                <a:latin typeface="Calibri Light" panose="020F0302020204030204" pitchFamily="34" charset="0"/>
                <a:ea typeface="Times New Roman" panose="02020603050405020304" pitchFamily="18" charset="0"/>
              </a:rPr>
              <a:t>B. Downspout </a:t>
            </a:r>
            <a:r>
              <a:rPr lang="en-US" sz="1800" dirty="0">
                <a:solidFill>
                  <a:srgbClr val="000000"/>
                </a:solidFill>
                <a:effectLst/>
                <a:latin typeface="Calibri Light" panose="020F0302020204030204" pitchFamily="34" charset="0"/>
                <a:ea typeface="Times New Roman" panose="02020603050405020304" pitchFamily="18" charset="0"/>
              </a:rPr>
              <a:t>- where does water flowing through this downspout go? Where does the water start?</a:t>
            </a:r>
            <a:endParaRPr lang="en-US" sz="1800" dirty="0">
              <a:effectLst/>
              <a:latin typeface="Times New Roman" panose="02020603050405020304" pitchFamily="18" charset="0"/>
              <a:ea typeface="Times New Roman" panose="02020603050405020304" pitchFamily="18" charset="0"/>
            </a:endParaRPr>
          </a:p>
        </p:txBody>
      </p:sp>
      <p:sp>
        <p:nvSpPr>
          <p:cNvPr id="3" name="Flowchart: Off-page Connector 192">
            <a:extLst>
              <a:ext uri="{FF2B5EF4-FFF2-40B4-BE49-F238E27FC236}">
                <a16:creationId xmlns:a16="http://schemas.microsoft.com/office/drawing/2014/main" id="{B8343BC5-11FD-602B-9407-95C32A45F636}"/>
              </a:ext>
            </a:extLst>
          </p:cNvPr>
          <p:cNvSpPr>
            <a:spLocks noChangeArrowheads="1"/>
          </p:cNvSpPr>
          <p:nvPr/>
        </p:nvSpPr>
        <p:spPr bwMode="auto">
          <a:xfrm>
            <a:off x="9310186" y="3456690"/>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5" name="Flowchart: Off-page Connector 192">
            <a:extLst>
              <a:ext uri="{FF2B5EF4-FFF2-40B4-BE49-F238E27FC236}">
                <a16:creationId xmlns:a16="http://schemas.microsoft.com/office/drawing/2014/main" id="{F6805B57-B281-79DE-836E-88001ED4B941}"/>
              </a:ext>
            </a:extLst>
          </p:cNvPr>
          <p:cNvSpPr>
            <a:spLocks noChangeArrowheads="1"/>
          </p:cNvSpPr>
          <p:nvPr/>
        </p:nvSpPr>
        <p:spPr bwMode="auto">
          <a:xfrm>
            <a:off x="954845" y="3909897"/>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894079" y="389467"/>
            <a:ext cx="11947277" cy="1013286"/>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11/29/2022</a:t>
            </a:fld>
            <a:endParaRPr lang="en-US" sz="1200">
              <a:solidFill>
                <a:prstClr val="black">
                  <a:tint val="75000"/>
                </a:prstClr>
              </a:solidFill>
              <a:latin typeface="Calibri" panose="020F0502020204030204"/>
            </a:endParaRPr>
          </a:p>
        </p:txBody>
      </p:sp>
      <p:pic>
        <p:nvPicPr>
          <p:cNvPr id="13" name="Picture 14" descr="A picture containing outdoor, ground, tree, house&#10;&#10;Description automatically generated">
            <a:extLst>
              <a:ext uri="{FF2B5EF4-FFF2-40B4-BE49-F238E27FC236}">
                <a16:creationId xmlns:a16="http://schemas.microsoft.com/office/drawing/2014/main" id="{585384CD-3245-4C75-3827-1745314072BE}"/>
              </a:ext>
            </a:extLst>
          </p:cNvPr>
          <p:cNvPicPr>
            <a:picLocks noChangeAspect="1"/>
          </p:cNvPicPr>
          <p:nvPr/>
        </p:nvPicPr>
        <p:blipFill>
          <a:blip r:embed="rId2"/>
          <a:stretch>
            <a:fillRect/>
          </a:stretch>
        </p:blipFill>
        <p:spPr>
          <a:xfrm>
            <a:off x="560327" y="4209971"/>
            <a:ext cx="3426847" cy="2570135"/>
          </a:xfrm>
          <a:prstGeom prst="rect">
            <a:avLst/>
          </a:prstGeom>
        </p:spPr>
      </p:pic>
      <p:pic>
        <p:nvPicPr>
          <p:cNvPr id="22" name="Picture 22" descr="A picture containing tree, road, outdoor, street&#10;&#10;Description automatically generated">
            <a:extLst>
              <a:ext uri="{FF2B5EF4-FFF2-40B4-BE49-F238E27FC236}">
                <a16:creationId xmlns:a16="http://schemas.microsoft.com/office/drawing/2014/main" id="{D9AC7F9C-679E-DCBE-90DD-00CD94C304BD}"/>
              </a:ext>
            </a:extLst>
          </p:cNvPr>
          <p:cNvPicPr>
            <a:picLocks noChangeAspect="1"/>
          </p:cNvPicPr>
          <p:nvPr/>
        </p:nvPicPr>
        <p:blipFill>
          <a:blip r:embed="rId3"/>
          <a:stretch>
            <a:fillRect/>
          </a:stretch>
        </p:blipFill>
        <p:spPr>
          <a:xfrm>
            <a:off x="560327" y="1413948"/>
            <a:ext cx="3426847" cy="2570136"/>
          </a:xfrm>
          <a:prstGeom prst="rect">
            <a:avLst/>
          </a:prstGeom>
        </p:spPr>
      </p:pic>
      <p:pic>
        <p:nvPicPr>
          <p:cNvPr id="26" name="Picture 9" descr="A picture containing tree, outdoor, plant, forest&#10;&#10;Description automatically generated">
            <a:extLst>
              <a:ext uri="{FF2B5EF4-FFF2-40B4-BE49-F238E27FC236}">
                <a16:creationId xmlns:a16="http://schemas.microsoft.com/office/drawing/2014/main" id="{73D8EC7E-B1B0-B7F3-ABC7-2AE7149B76D4}"/>
              </a:ext>
            </a:extLst>
          </p:cNvPr>
          <p:cNvPicPr>
            <a:picLocks noChangeAspect="1"/>
          </p:cNvPicPr>
          <p:nvPr/>
        </p:nvPicPr>
        <p:blipFill>
          <a:blip r:embed="rId4"/>
          <a:stretch>
            <a:fillRect/>
          </a:stretch>
        </p:blipFill>
        <p:spPr>
          <a:xfrm>
            <a:off x="6440609" y="1402753"/>
            <a:ext cx="2485245" cy="3313660"/>
          </a:xfrm>
          <a:prstGeom prst="rect">
            <a:avLst/>
          </a:prstGeom>
        </p:spPr>
      </p:pic>
      <p:pic>
        <p:nvPicPr>
          <p:cNvPr id="27" name="Picture 10">
            <a:extLst>
              <a:ext uri="{FF2B5EF4-FFF2-40B4-BE49-F238E27FC236}">
                <a16:creationId xmlns:a16="http://schemas.microsoft.com/office/drawing/2014/main" id="{F185864A-22D0-C3A2-B427-3E61DEEE71D3}"/>
              </a:ext>
            </a:extLst>
          </p:cNvPr>
          <p:cNvPicPr>
            <a:picLocks noChangeAspect="1"/>
          </p:cNvPicPr>
          <p:nvPr/>
        </p:nvPicPr>
        <p:blipFill>
          <a:blip r:embed="rId5"/>
          <a:stretch>
            <a:fillRect/>
          </a:stretch>
        </p:blipFill>
        <p:spPr>
          <a:xfrm>
            <a:off x="8988915" y="4334064"/>
            <a:ext cx="3455558" cy="2591669"/>
          </a:xfrm>
          <a:prstGeom prst="rect">
            <a:avLst/>
          </a:prstGeom>
        </p:spPr>
      </p:pic>
      <p:sp>
        <p:nvSpPr>
          <p:cNvPr id="31" name="TextBox 30">
            <a:extLst>
              <a:ext uri="{FF2B5EF4-FFF2-40B4-BE49-F238E27FC236}">
                <a16:creationId xmlns:a16="http://schemas.microsoft.com/office/drawing/2014/main" id="{E246C8A8-3637-FDBA-00F2-DDABC2C5DA9F}"/>
              </a:ext>
            </a:extLst>
          </p:cNvPr>
          <p:cNvSpPr txBox="1"/>
          <p:nvPr/>
        </p:nvSpPr>
        <p:spPr>
          <a:xfrm>
            <a:off x="9027798" y="2463779"/>
            <a:ext cx="2923961" cy="1789410"/>
          </a:xfrm>
          <a:prstGeom prst="rect">
            <a:avLst/>
          </a:prstGeom>
          <a:noFill/>
        </p:spPr>
        <p:txBody>
          <a:bodyPr wrap="square">
            <a:spAutoFit/>
          </a:bodyPr>
          <a:lstStyle/>
          <a:p>
            <a:pPr marL="0" marR="0" fontAlgn="base">
              <a:spcBef>
                <a:spcPts val="0"/>
              </a:spcBef>
              <a:spcAft>
                <a:spcPts val="0"/>
              </a:spcAft>
            </a:pPr>
            <a:r>
              <a:rPr lang="en-US" sz="1800" b="1" dirty="0">
                <a:solidFill>
                  <a:srgbClr val="000000"/>
                </a:solidFill>
                <a:effectLst/>
                <a:latin typeface="+mj-lt"/>
                <a:ea typeface="Times New Roman" panose="02020603050405020304" pitchFamily="18" charset="0"/>
              </a:rPr>
              <a:t>D. Bioswale - </a:t>
            </a:r>
            <a:r>
              <a:rPr lang="en-US" dirty="0">
                <a:solidFill>
                  <a:srgbClr val="000000"/>
                </a:solidFill>
                <a:latin typeface="+mj-lt"/>
                <a:ea typeface="Times New Roman" panose="02020603050405020304" pitchFamily="18" charset="0"/>
              </a:rPr>
              <a:t>n</a:t>
            </a:r>
            <a:r>
              <a:rPr lang="en-US" sz="1800" dirty="0">
                <a:solidFill>
                  <a:srgbClr val="000000"/>
                </a:solidFill>
                <a:effectLst/>
                <a:latin typeface="+mj-lt"/>
                <a:ea typeface="Times New Roman" panose="02020603050405020304" pitchFamily="18" charset="0"/>
              </a:rPr>
              <a:t>otice what water flows into this area and where it is coming from. Where is it leading to? What do the plants and soil do for the flowing water?</a:t>
            </a:r>
            <a:endParaRPr lang="en-US" sz="1400" dirty="0">
              <a:effectLst/>
              <a:latin typeface="+mj-lt"/>
              <a:ea typeface="Times New Roman" panose="02020603050405020304" pitchFamily="18" charset="0"/>
            </a:endParaRPr>
          </a:p>
        </p:txBody>
      </p:sp>
      <p:sp>
        <p:nvSpPr>
          <p:cNvPr id="3" name="Flowchart: Off-page Connector 192">
            <a:extLst>
              <a:ext uri="{FF2B5EF4-FFF2-40B4-BE49-F238E27FC236}">
                <a16:creationId xmlns:a16="http://schemas.microsoft.com/office/drawing/2014/main" id="{D5F598BC-12D1-003F-4C93-EAB65A5631CB}"/>
              </a:ext>
            </a:extLst>
          </p:cNvPr>
          <p:cNvSpPr>
            <a:spLocks noChangeArrowheads="1"/>
          </p:cNvSpPr>
          <p:nvPr/>
        </p:nvSpPr>
        <p:spPr bwMode="auto">
          <a:xfrm>
            <a:off x="3667358" y="3854381"/>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C</a:t>
            </a:r>
            <a:endParaRPr lang="en-US" altLang="en-US" sz="2601" dirty="0">
              <a:latin typeface="Arial" panose="020B0604020202020204" pitchFamily="34" charset="0"/>
            </a:endParaRPr>
          </a:p>
        </p:txBody>
      </p:sp>
      <p:sp>
        <p:nvSpPr>
          <p:cNvPr id="5" name="Flowchart: Off-page Connector 192">
            <a:extLst>
              <a:ext uri="{FF2B5EF4-FFF2-40B4-BE49-F238E27FC236}">
                <a16:creationId xmlns:a16="http://schemas.microsoft.com/office/drawing/2014/main" id="{8B025A83-594A-1C72-F003-33519431921D}"/>
              </a:ext>
            </a:extLst>
          </p:cNvPr>
          <p:cNvSpPr>
            <a:spLocks noChangeArrowheads="1"/>
          </p:cNvSpPr>
          <p:nvPr/>
        </p:nvSpPr>
        <p:spPr bwMode="auto">
          <a:xfrm>
            <a:off x="8440021" y="4830634"/>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D</a:t>
            </a:r>
            <a:endParaRPr lang="en-US" altLang="en-US" sz="2601" dirty="0">
              <a:latin typeface="Arial" panose="020B0604020202020204" pitchFamily="34" charset="0"/>
            </a:endParaRPr>
          </a:p>
        </p:txBody>
      </p:sp>
      <p:sp>
        <p:nvSpPr>
          <p:cNvPr id="7" name="TextBox 6">
            <a:extLst>
              <a:ext uri="{FF2B5EF4-FFF2-40B4-BE49-F238E27FC236}">
                <a16:creationId xmlns:a16="http://schemas.microsoft.com/office/drawing/2014/main" id="{6B798157-DFB7-70B2-0B23-D18E6F44A65A}"/>
              </a:ext>
            </a:extLst>
          </p:cNvPr>
          <p:cNvSpPr txBox="1"/>
          <p:nvPr/>
        </p:nvSpPr>
        <p:spPr>
          <a:xfrm>
            <a:off x="4121761" y="1413948"/>
            <a:ext cx="2249509" cy="4524315"/>
          </a:xfrm>
          <a:prstGeom prst="rect">
            <a:avLst/>
          </a:prstGeom>
          <a:noFill/>
        </p:spPr>
        <p:txBody>
          <a:bodyPr wrap="square">
            <a:spAutoFit/>
          </a:bodyPr>
          <a:lstStyle/>
          <a:p>
            <a:pPr algn="l" rtl="0" fontAlgn="base"/>
            <a:r>
              <a:rPr lang="en-US" b="1" dirty="0">
                <a:solidFill>
                  <a:srgbClr val="000000"/>
                </a:solidFill>
                <a:latin typeface="+mj-lt"/>
              </a:rPr>
              <a:t>C</a:t>
            </a:r>
            <a:r>
              <a:rPr lang="en-US" b="1" i="0" u="none" strike="noStrike" dirty="0">
                <a:solidFill>
                  <a:srgbClr val="000000"/>
                </a:solidFill>
                <a:effectLst/>
                <a:latin typeface="+mj-lt"/>
              </a:rPr>
              <a:t>. Retaining walls and drain - </a:t>
            </a:r>
            <a:r>
              <a:rPr lang="en-US" b="0" i="0" u="none" strike="noStrike" dirty="0">
                <a:solidFill>
                  <a:srgbClr val="000000"/>
                </a:solidFill>
                <a:effectLst/>
                <a:latin typeface="+mj-lt"/>
              </a:rPr>
              <a:t>are there pipes at the bases of the retaining walls?</a:t>
            </a:r>
            <a:r>
              <a:rPr lang="en-US" b="0" i="0" dirty="0">
                <a:solidFill>
                  <a:srgbClr val="000000"/>
                </a:solidFill>
                <a:effectLst/>
                <a:latin typeface="+mj-lt"/>
              </a:rPr>
              <a:t>​ Such pipes let</a:t>
            </a:r>
            <a:r>
              <a:rPr lang="en-US" dirty="0">
                <a:solidFill>
                  <a:srgbClr val="000000"/>
                </a:solidFill>
                <a:latin typeface="+mj-lt"/>
              </a:rPr>
              <a:t> </a:t>
            </a:r>
            <a:r>
              <a:rPr lang="en-US" b="0" i="0" u="none" strike="noStrike" dirty="0">
                <a:solidFill>
                  <a:srgbClr val="000000"/>
                </a:solidFill>
                <a:effectLst/>
                <a:latin typeface="+mj-lt"/>
              </a:rPr>
              <a:t>out water in heavy rains into lower areas (see the picture on the bottom left). There is a </a:t>
            </a:r>
            <a:r>
              <a:rPr lang="en-US" b="0" i="0" u="none" strike="noStrike" dirty="0" err="1">
                <a:solidFill>
                  <a:srgbClr val="000000"/>
                </a:solidFill>
                <a:effectLst/>
                <a:latin typeface="+mj-lt"/>
              </a:rPr>
              <a:t>stormdrain</a:t>
            </a:r>
            <a:r>
              <a:rPr lang="en-US" b="0" i="0" u="none" strike="noStrike" dirty="0">
                <a:solidFill>
                  <a:srgbClr val="000000"/>
                </a:solidFill>
                <a:effectLst/>
                <a:latin typeface="+mj-lt"/>
              </a:rPr>
              <a:t> pictured and there may be others.</a:t>
            </a:r>
            <a:r>
              <a:rPr lang="en-US" b="0" i="0" dirty="0">
                <a:solidFill>
                  <a:srgbClr val="000000"/>
                </a:solidFill>
                <a:effectLst/>
                <a:latin typeface="+mj-lt"/>
              </a:rPr>
              <a:t>​</a:t>
            </a:r>
          </a:p>
          <a:p>
            <a:pPr algn="l" rtl="0" fontAlgn="base"/>
            <a:endParaRPr lang="en-US" b="0" i="0" dirty="0">
              <a:solidFill>
                <a:srgbClr val="000000"/>
              </a:solidFill>
              <a:effectLst/>
              <a:latin typeface="+mj-lt"/>
            </a:endParaRPr>
          </a:p>
          <a:p>
            <a:pPr algn="l" rtl="0" fontAlgn="base"/>
            <a:r>
              <a:rPr lang="en-US" b="0" i="0" u="none" strike="noStrike" dirty="0">
                <a:solidFill>
                  <a:srgbClr val="000000"/>
                </a:solidFill>
                <a:effectLst/>
                <a:latin typeface="+mj-lt"/>
              </a:rPr>
              <a:t>How do these areas interact with heavy rain? </a:t>
            </a:r>
            <a:endParaRPr lang="en-US" b="0" i="0" dirty="0">
              <a:solidFill>
                <a:srgbClr val="000000"/>
              </a:solidFill>
              <a:effectLst/>
              <a:latin typeface="+mj-lt"/>
            </a:endParaRPr>
          </a:p>
        </p:txBody>
      </p:sp>
    </p:spTree>
    <p:extLst>
      <p:ext uri="{BB962C8B-B14F-4D97-AF65-F5344CB8AC3E}">
        <p14:creationId xmlns:p14="http://schemas.microsoft.com/office/powerpoint/2010/main" val="613284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894079" y="389466"/>
            <a:ext cx="11215757" cy="1065623"/>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11/29/2022</a:t>
            </a:fld>
            <a:endParaRPr lang="en-US" sz="1200">
              <a:solidFill>
                <a:prstClr val="black">
                  <a:tint val="75000"/>
                </a:prstClr>
              </a:solidFill>
              <a:latin typeface="Calibri" panose="020F0502020204030204"/>
            </a:endParaRPr>
          </a:p>
        </p:txBody>
      </p:sp>
      <p:pic>
        <p:nvPicPr>
          <p:cNvPr id="5" name="Picture 14" descr="A picture containing sky, outdoor, road&#10;&#10;Description automatically generated">
            <a:extLst>
              <a:ext uri="{FF2B5EF4-FFF2-40B4-BE49-F238E27FC236}">
                <a16:creationId xmlns:a16="http://schemas.microsoft.com/office/drawing/2014/main" id="{228B66BB-1CC8-6CCA-B4B0-9F2116A762DB}"/>
              </a:ext>
            </a:extLst>
          </p:cNvPr>
          <p:cNvPicPr>
            <a:picLocks noChangeAspect="1"/>
          </p:cNvPicPr>
          <p:nvPr/>
        </p:nvPicPr>
        <p:blipFill rotWithShape="1">
          <a:blip r:embed="rId2"/>
          <a:srcRect b="15296"/>
          <a:stretch/>
        </p:blipFill>
        <p:spPr>
          <a:xfrm>
            <a:off x="310534" y="1455089"/>
            <a:ext cx="3656057" cy="2322639"/>
          </a:xfrm>
          <a:prstGeom prst="rect">
            <a:avLst/>
          </a:prstGeom>
        </p:spPr>
      </p:pic>
      <p:pic>
        <p:nvPicPr>
          <p:cNvPr id="6" name="Picture 7" descr="A picture containing ground, outdoor, sidewalk, curb&#10;&#10;Description automatically generated">
            <a:extLst>
              <a:ext uri="{FF2B5EF4-FFF2-40B4-BE49-F238E27FC236}">
                <a16:creationId xmlns:a16="http://schemas.microsoft.com/office/drawing/2014/main" id="{4391D7CB-C608-824B-9413-C55F40A1092E}"/>
              </a:ext>
            </a:extLst>
          </p:cNvPr>
          <p:cNvPicPr>
            <a:picLocks noChangeAspect="1"/>
          </p:cNvPicPr>
          <p:nvPr/>
        </p:nvPicPr>
        <p:blipFill>
          <a:blip r:embed="rId3"/>
          <a:stretch>
            <a:fillRect/>
          </a:stretch>
        </p:blipFill>
        <p:spPr>
          <a:xfrm rot="16200000">
            <a:off x="767540" y="3506940"/>
            <a:ext cx="2742043" cy="3656057"/>
          </a:xfrm>
          <a:prstGeom prst="rect">
            <a:avLst/>
          </a:prstGeom>
        </p:spPr>
      </p:pic>
      <p:pic>
        <p:nvPicPr>
          <p:cNvPr id="9" name="Picture 5" descr="A picture containing grass, sky, outdoor, day&#10;&#10;Description automatically generated">
            <a:extLst>
              <a:ext uri="{FF2B5EF4-FFF2-40B4-BE49-F238E27FC236}">
                <a16:creationId xmlns:a16="http://schemas.microsoft.com/office/drawing/2014/main" id="{EDE1F6CE-BA3D-7217-287E-5A5D4EDE0C29}"/>
              </a:ext>
            </a:extLst>
          </p:cNvPr>
          <p:cNvPicPr>
            <a:picLocks noChangeAspect="1"/>
          </p:cNvPicPr>
          <p:nvPr/>
        </p:nvPicPr>
        <p:blipFill>
          <a:blip r:embed="rId4"/>
          <a:stretch>
            <a:fillRect/>
          </a:stretch>
        </p:blipFill>
        <p:spPr>
          <a:xfrm>
            <a:off x="4068163" y="3674027"/>
            <a:ext cx="4042618" cy="3031963"/>
          </a:xfrm>
          <a:prstGeom prst="rect">
            <a:avLst/>
          </a:prstGeom>
        </p:spPr>
      </p:pic>
      <p:pic>
        <p:nvPicPr>
          <p:cNvPr id="10" name="Picture 21">
            <a:extLst>
              <a:ext uri="{FF2B5EF4-FFF2-40B4-BE49-F238E27FC236}">
                <a16:creationId xmlns:a16="http://schemas.microsoft.com/office/drawing/2014/main" id="{0520E657-08C6-30B2-57BB-729A4F948804}"/>
              </a:ext>
            </a:extLst>
          </p:cNvPr>
          <p:cNvPicPr>
            <a:picLocks noChangeAspect="1"/>
          </p:cNvPicPr>
          <p:nvPr/>
        </p:nvPicPr>
        <p:blipFill>
          <a:blip r:embed="rId5"/>
          <a:stretch>
            <a:fillRect/>
          </a:stretch>
        </p:blipFill>
        <p:spPr>
          <a:xfrm>
            <a:off x="8244155" y="3382497"/>
            <a:ext cx="4450111" cy="3337584"/>
          </a:xfrm>
          <a:prstGeom prst="rect">
            <a:avLst/>
          </a:prstGeom>
        </p:spPr>
      </p:pic>
      <p:sp>
        <p:nvSpPr>
          <p:cNvPr id="16" name="TextBox 15">
            <a:extLst>
              <a:ext uri="{FF2B5EF4-FFF2-40B4-BE49-F238E27FC236}">
                <a16:creationId xmlns:a16="http://schemas.microsoft.com/office/drawing/2014/main" id="{C5D8E50B-544B-9481-12D1-CCB524DB7767}"/>
              </a:ext>
            </a:extLst>
          </p:cNvPr>
          <p:cNvSpPr txBox="1"/>
          <p:nvPr/>
        </p:nvSpPr>
        <p:spPr>
          <a:xfrm>
            <a:off x="4068163" y="1825894"/>
            <a:ext cx="471738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mj-lt"/>
                <a:cs typeface="Times New Roman"/>
              </a:rPr>
              <a:t>E. Schoolyard surfaces </a:t>
            </a:r>
            <a:r>
              <a:rPr lang="en-US" dirty="0">
                <a:latin typeface="+mj-lt"/>
                <a:cs typeface="Times New Roman"/>
              </a:rPr>
              <a:t>– note what directions water flows from different surfaces.  Are they pervious or impervious? Can you find where the water would collect or puddle or drain in a heavy rain?</a:t>
            </a:r>
          </a:p>
        </p:txBody>
      </p:sp>
    </p:spTree>
    <p:extLst>
      <p:ext uri="{BB962C8B-B14F-4D97-AF65-F5344CB8AC3E}">
        <p14:creationId xmlns:p14="http://schemas.microsoft.com/office/powerpoint/2010/main" val="3225122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1" b="1" dirty="0">
                <a:latin typeface="Calibri" panose="020F0502020204030204" pitchFamily="34" charset="0"/>
                <a:ea typeface="Calibri" panose="020F0502020204030204" pitchFamily="34" charset="0"/>
                <a:cs typeface="Times New Roman" panose="02020603050405020304" pitchFamily="18" charset="0"/>
              </a:rPr>
              <a:t>Mapping Your Schoolyard – Crescent Heights	Name: ____________ Date: _________</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11/29/2022</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sp>
        <p:nvSpPr>
          <p:cNvPr id="3" name="Text Box 2">
            <a:extLst>
              <a:ext uri="{FF2B5EF4-FFF2-40B4-BE49-F238E27FC236}">
                <a16:creationId xmlns:a16="http://schemas.microsoft.com/office/drawing/2014/main" id="{EC6D14E2-AC34-9656-7B94-09688CEF7D6E}"/>
              </a:ext>
            </a:extLst>
          </p:cNvPr>
          <p:cNvSpPr txBox="1">
            <a:spLocks noChangeArrowheads="1"/>
          </p:cNvSpPr>
          <p:nvPr/>
        </p:nvSpPr>
        <p:spPr bwMode="auto">
          <a:xfrm>
            <a:off x="9144000" y="929676"/>
            <a:ext cx="3425945" cy="3518037"/>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Symbols from the Key including flow of water, erosion, and storm drains. </a:t>
            </a:r>
            <a:endParaRPr lang="en-US" sz="145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Show where you see any evidence of possible </a:t>
            </a:r>
            <a:r>
              <a:rPr lang="en-US" sz="1450" b="1" dirty="0">
                <a:latin typeface="Calibri"/>
                <a:ea typeface="Calibri"/>
                <a:cs typeface="Times New Roman"/>
              </a:rPr>
              <a:t>stormwater problems </a:t>
            </a:r>
            <a:r>
              <a:rPr lang="en-US" sz="1450" dirty="0">
                <a:latin typeface="Calibri"/>
                <a:ea typeface="Calibri"/>
                <a:cs typeface="Times New Roman"/>
              </a:rPr>
              <a:t>(this could be places where there's lots of erosion or big puddles, or oil from cars, </a:t>
            </a:r>
            <a:r>
              <a:rPr lang="en-US" sz="1450" dirty="0" err="1">
                <a:latin typeface="Calibri"/>
                <a:ea typeface="Calibri"/>
                <a:cs typeface="Times New Roman"/>
              </a:rPr>
              <a:t>etc</a:t>
            </a:r>
            <a:r>
              <a:rPr lang="en-US" sz="1450" dirty="0">
                <a:latin typeface="Calibri"/>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Sketch larger plants and bushes if they are there.</a:t>
            </a:r>
          </a:p>
        </p:txBody>
      </p:sp>
      <p:pic>
        <p:nvPicPr>
          <p:cNvPr id="5" name="Picture 5" descr="A picture containing diagram&#10;&#10;Description automatically generated">
            <a:extLst>
              <a:ext uri="{FF2B5EF4-FFF2-40B4-BE49-F238E27FC236}">
                <a16:creationId xmlns:a16="http://schemas.microsoft.com/office/drawing/2014/main" id="{C9F64B41-F59E-36B3-F68B-D5AE9A698AAB}"/>
              </a:ext>
            </a:extLst>
          </p:cNvPr>
          <p:cNvPicPr>
            <a:picLocks noChangeAspect="1"/>
          </p:cNvPicPr>
          <p:nvPr/>
        </p:nvPicPr>
        <p:blipFill>
          <a:blip r:embed="rId4"/>
          <a:stretch>
            <a:fillRect/>
          </a:stretch>
        </p:blipFill>
        <p:spPr>
          <a:xfrm>
            <a:off x="434855" y="929676"/>
            <a:ext cx="1047988" cy="4114800"/>
          </a:xfrm>
          <a:prstGeom prst="rect">
            <a:avLst/>
          </a:prstGeom>
        </p:spPr>
      </p:pic>
      <p:pic>
        <p:nvPicPr>
          <p:cNvPr id="4" name="Picture 8">
            <a:extLst>
              <a:ext uri="{FF2B5EF4-FFF2-40B4-BE49-F238E27FC236}">
                <a16:creationId xmlns:a16="http://schemas.microsoft.com/office/drawing/2014/main" id="{A269EF04-AFFE-F7FC-ACB9-AFFB2EF3BE82}"/>
              </a:ext>
            </a:extLst>
          </p:cNvPr>
          <p:cNvPicPr/>
          <p:nvPr/>
        </p:nvPicPr>
        <p:blipFill>
          <a:blip r:embed="rId5"/>
          <a:stretch>
            <a:fillRect/>
          </a:stretch>
        </p:blipFill>
        <p:spPr>
          <a:xfrm rot="5400000">
            <a:off x="2403445" y="254148"/>
            <a:ext cx="5911597" cy="7262653"/>
          </a:xfrm>
          <a:prstGeom prst="rect">
            <a:avLst/>
          </a:prstGeom>
        </p:spPr>
      </p:pic>
    </p:spTree>
    <p:extLst>
      <p:ext uri="{BB962C8B-B14F-4D97-AF65-F5344CB8AC3E}">
        <p14:creationId xmlns:p14="http://schemas.microsoft.com/office/powerpoint/2010/main" val="3815589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719003" y="237607"/>
            <a:ext cx="7400830" cy="1455066"/>
          </a:xfrm>
        </p:spPr>
        <p:txBody>
          <a:bodyPr>
            <a:normAutofit fontScale="90000"/>
          </a:bodyPr>
          <a:lstStyle/>
          <a:p>
            <a:r>
              <a:rPr lang="en-US" sz="5418" dirty="0">
                <a:latin typeface="Calibri"/>
                <a:ea typeface="Calibri" panose="020F0502020204030204" pitchFamily="34" charset="0"/>
                <a:cs typeface="Times New Roman"/>
              </a:rPr>
              <a:t>Local Stormwater Systems – teacher info</a:t>
            </a:r>
            <a:endParaRPr lang="en-US" sz="10836" dirty="0">
              <a:latin typeface="Calibri"/>
              <a:cs typeface="Times New Roman"/>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11/29/2022</a:t>
            </a:fld>
            <a:endParaRPr lang="en-US"/>
          </a:p>
        </p:txBody>
      </p:sp>
      <p:sp>
        <p:nvSpPr>
          <p:cNvPr id="19" name="Rectangle 2">
            <a:extLst>
              <a:ext uri="{FF2B5EF4-FFF2-40B4-BE49-F238E27FC236}">
                <a16:creationId xmlns:a16="http://schemas.microsoft.com/office/drawing/2014/main" id="{6E893A43-729D-4EB0-2987-32B1C878D3AF}"/>
              </a:ext>
            </a:extLst>
          </p:cNvPr>
          <p:cNvSpPr>
            <a:spLocks noChangeArrowheads="1"/>
          </p:cNvSpPr>
          <p:nvPr/>
        </p:nvSpPr>
        <p:spPr bwMode="auto">
          <a:xfrm>
            <a:off x="719003" y="2043066"/>
            <a:ext cx="7223903"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1400" b="0" i="0" dirty="0">
                <a:solidFill>
                  <a:srgbClr val="202124"/>
                </a:solidFill>
                <a:effectLst/>
                <a:latin typeface="+mj-lt"/>
              </a:rPr>
              <a:t>Crescent Heights Elementary is located in </a:t>
            </a:r>
            <a:r>
              <a:rPr lang="en-US" sz="1400" b="1" i="0" dirty="0">
                <a:solidFill>
                  <a:srgbClr val="202124"/>
                </a:solidFill>
                <a:effectLst/>
                <a:latin typeface="+mj-lt"/>
              </a:rPr>
              <a:t>the Northeast Tacoma subwatershed </a:t>
            </a:r>
            <a:r>
              <a:rPr lang="en-US" sz="1400" b="0" i="0" dirty="0">
                <a:solidFill>
                  <a:srgbClr val="202124"/>
                </a:solidFill>
                <a:effectLst/>
                <a:latin typeface="+mj-lt"/>
              </a:rPr>
              <a:t>within the </a:t>
            </a:r>
            <a:r>
              <a:rPr lang="en-US" sz="1400" b="1" i="0" dirty="0">
                <a:solidFill>
                  <a:srgbClr val="202124"/>
                </a:solidFill>
                <a:effectLst/>
                <a:latin typeface="+mj-lt"/>
              </a:rPr>
              <a:t>Commencement Bay watershed</a:t>
            </a:r>
            <a:r>
              <a:rPr lang="en-US" sz="1400" b="0" i="0" dirty="0">
                <a:solidFill>
                  <a:srgbClr val="202124"/>
                </a:solidFill>
                <a:effectLst/>
                <a:latin typeface="+mj-lt"/>
              </a:rPr>
              <a:t>. Covering 2,641 acres, this subwatershed is mostly residential that has recently become the fastest growing area in the city. Many large residential developments, as well as shopping areas, have been built or are currently under development.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u="none" strike="noStrike" cap="none" normalizeH="0" baseline="0" dirty="0">
              <a:ln>
                <a:noFill/>
              </a:ln>
              <a:solidFill>
                <a:srgbClr val="202124"/>
              </a:solidFill>
              <a:latin typeface="+mj-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b="0" i="0" dirty="0">
                <a:solidFill>
                  <a:srgbClr val="202124"/>
                </a:solidFill>
                <a:effectLst/>
                <a:latin typeface="+mj-lt"/>
                <a:ea typeface="Calibri" panose="020F0502020204030204" pitchFamily="34" charset="0"/>
                <a:cs typeface="Times New Roman" panose="02020603050405020304" pitchFamily="18" charset="0"/>
              </a:rPr>
              <a:t>The stormwater from your school will make its way to the </a:t>
            </a:r>
            <a:r>
              <a:rPr lang="en-US" altLang="en-US" sz="1400" b="0" i="0" dirty="0" err="1">
                <a:solidFill>
                  <a:srgbClr val="202124"/>
                </a:solidFill>
                <a:effectLst/>
                <a:latin typeface="+mj-lt"/>
                <a:ea typeface="Calibri" panose="020F0502020204030204" pitchFamily="34" charset="0"/>
                <a:cs typeface="Times New Roman" panose="02020603050405020304" pitchFamily="18" charset="0"/>
              </a:rPr>
              <a:t>Hylebos</a:t>
            </a:r>
            <a:r>
              <a:rPr lang="en-US" altLang="en-US" sz="1400" b="0" i="0" dirty="0">
                <a:solidFill>
                  <a:srgbClr val="202124"/>
                </a:solidFill>
                <a:effectLst/>
                <a:latin typeface="+mj-lt"/>
                <a:ea typeface="Calibri" panose="020F0502020204030204" pitchFamily="34" charset="0"/>
                <a:cs typeface="Times New Roman" panose="02020603050405020304" pitchFamily="18" charset="0"/>
              </a:rPr>
              <a:t> Waterway. During </a:t>
            </a:r>
            <a:r>
              <a:rPr lang="en-US" altLang="en-US" sz="1400" dirty="0">
                <a:solidFill>
                  <a:srgbClr val="202124"/>
                </a:solidFill>
                <a:latin typeface="+mj-lt"/>
                <a:ea typeface="Calibri" panose="020F0502020204030204" pitchFamily="34" charset="0"/>
                <a:cs typeface="Times New Roman" panose="02020603050405020304" pitchFamily="18" charset="0"/>
              </a:rPr>
              <a:t>heavy rains, especially during the winter months, s</a:t>
            </a:r>
            <a:r>
              <a:rPr lang="en-US" altLang="en-US" sz="1400" b="0" i="0" dirty="0">
                <a:solidFill>
                  <a:srgbClr val="202124"/>
                </a:solidFill>
                <a:effectLst/>
                <a:latin typeface="+mj-lt"/>
                <a:ea typeface="Calibri" panose="020F0502020204030204" pitchFamily="34" charset="0"/>
                <a:cs typeface="Times New Roman" panose="02020603050405020304" pitchFamily="18" charset="0"/>
              </a:rPr>
              <a:t>tormwater may be collected</a:t>
            </a:r>
            <a:r>
              <a:rPr lang="en-US" altLang="en-US" sz="1400" dirty="0">
                <a:solidFill>
                  <a:srgbClr val="202124"/>
                </a:solidFill>
                <a:latin typeface="+mj-lt"/>
                <a:ea typeface="Calibri" panose="020F0502020204030204" pitchFamily="34" charset="0"/>
                <a:cs typeface="Times New Roman" panose="02020603050405020304" pitchFamily="18" charset="0"/>
              </a:rPr>
              <a:t> in the nearby holding ponds at the North Shore Golf Course. The holding ponds help to prevent neighborhood flooding.</a:t>
            </a:r>
            <a:endParaRPr kumimoji="0" lang="en-US" altLang="en-US"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400" dirty="0">
              <a:latin typeface="+mj-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The stormwater then travels south, downhill, and </a:t>
            </a:r>
            <a:r>
              <a:rPr lang="en-US" altLang="en-US" sz="1400" dirty="0">
                <a:latin typeface="+mj-lt"/>
                <a:ea typeface="Calibri" panose="020F0502020204030204" pitchFamily="34" charset="0"/>
                <a:cs typeface="Times New Roman" panose="02020603050405020304" pitchFamily="18" charset="0"/>
              </a:rPr>
              <a:t>discharges </a:t>
            </a:r>
            <a:r>
              <a:rPr kumimoji="0" lang="en-US" altLang="en-US"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into the </a:t>
            </a:r>
            <a:r>
              <a:rPr kumimoji="0" lang="en-US" altLang="en-US" sz="1400" b="0"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Hylebos</a:t>
            </a:r>
            <a:r>
              <a:rPr kumimoji="0" lang="en-US" altLang="en-US"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Waterway just southeast of </a:t>
            </a:r>
            <a:r>
              <a:rPr kumimoji="0" lang="en-US" altLang="en-US" sz="1400" b="0"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Hylebos</a:t>
            </a:r>
            <a:r>
              <a:rPr kumimoji="0" lang="en-US" altLang="en-US"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Marina, and into </a:t>
            </a:r>
            <a:r>
              <a:rPr kumimoji="0" lang="en-US" altLang="en-US" sz="14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Commencement Bay and the Puget Sound/Salish Sea</a:t>
            </a:r>
            <a:r>
              <a:rPr kumimoji="0" lang="en-US" altLang="en-US"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a:t>
            </a:r>
            <a:endParaRPr kumimoji="0" lang="en-US" altLang="en-US"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1"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400" i="1" dirty="0">
              <a:latin typeface="+mj-lt"/>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1"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(City of Tacoma website: </a:t>
            </a:r>
            <a:r>
              <a:rPr kumimoji="0" lang="en-US" altLang="en-US" sz="1400" b="0" i="1"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hlinkClick r:id="rId3"/>
              </a:rPr>
              <a:t>https://www.cityoftacoma.org/cms/One.aspx?portalId=169&amp;pageId=2860#Northeast%20Tacoma</a:t>
            </a:r>
            <a:r>
              <a:rPr kumimoji="0" lang="en-US" altLang="en-US" sz="1400" b="0" i="1"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 )</a:t>
            </a:r>
          </a:p>
        </p:txBody>
      </p:sp>
      <p:grpSp>
        <p:nvGrpSpPr>
          <p:cNvPr id="3" name="Group 2">
            <a:extLst>
              <a:ext uri="{FF2B5EF4-FFF2-40B4-BE49-F238E27FC236}">
                <a16:creationId xmlns:a16="http://schemas.microsoft.com/office/drawing/2014/main" id="{5BC29A9E-52A7-45D8-44DA-581C14216297}"/>
              </a:ext>
            </a:extLst>
          </p:cNvPr>
          <p:cNvGrpSpPr/>
          <p:nvPr/>
        </p:nvGrpSpPr>
        <p:grpSpPr>
          <a:xfrm>
            <a:off x="8598826" y="237607"/>
            <a:ext cx="3698827" cy="6839985"/>
            <a:chOff x="9084601" y="308613"/>
            <a:chExt cx="3698827" cy="6839985"/>
          </a:xfrm>
        </p:grpSpPr>
        <p:pic>
          <p:nvPicPr>
            <p:cNvPr id="31" name="Picture 30">
              <a:extLst>
                <a:ext uri="{FF2B5EF4-FFF2-40B4-BE49-F238E27FC236}">
                  <a16:creationId xmlns:a16="http://schemas.microsoft.com/office/drawing/2014/main" id="{A89991FB-CBBF-6742-E01B-14CABBA8009E}"/>
                </a:ext>
              </a:extLst>
            </p:cNvPr>
            <p:cNvPicPr>
              <a:picLocks noChangeAspect="1"/>
            </p:cNvPicPr>
            <p:nvPr/>
          </p:nvPicPr>
          <p:blipFill>
            <a:blip r:embed="rId4"/>
            <a:stretch>
              <a:fillRect/>
            </a:stretch>
          </p:blipFill>
          <p:spPr>
            <a:xfrm>
              <a:off x="9084601" y="308613"/>
              <a:ext cx="3698827" cy="6839985"/>
            </a:xfrm>
            <a:prstGeom prst="rect">
              <a:avLst/>
            </a:prstGeom>
          </p:spPr>
        </p:pic>
        <p:grpSp>
          <p:nvGrpSpPr>
            <p:cNvPr id="6" name="Group 5">
              <a:extLst>
                <a:ext uri="{FF2B5EF4-FFF2-40B4-BE49-F238E27FC236}">
                  <a16:creationId xmlns:a16="http://schemas.microsoft.com/office/drawing/2014/main" id="{6F509244-0E1F-9AE9-8612-6076CD47A924}"/>
                </a:ext>
              </a:extLst>
            </p:cNvPr>
            <p:cNvGrpSpPr/>
            <p:nvPr/>
          </p:nvGrpSpPr>
          <p:grpSpPr>
            <a:xfrm>
              <a:off x="11383612" y="882781"/>
              <a:ext cx="1250371" cy="5499188"/>
              <a:chOff x="11383612" y="882781"/>
              <a:chExt cx="1250371" cy="5499188"/>
            </a:xfrm>
          </p:grpSpPr>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57E51AB0-BA3B-F0C1-1910-FC454F32324C}"/>
                      </a:ext>
                    </a:extLst>
                  </p14:cNvPr>
                  <p14:cNvContentPartPr/>
                  <p14:nvPr/>
                </p14:nvContentPartPr>
                <p14:xfrm>
                  <a:off x="11555063" y="1124169"/>
                  <a:ext cx="423000" cy="2067840"/>
                </p14:xfrm>
              </p:contentPart>
            </mc:Choice>
            <mc:Fallback xmlns="">
              <p:pic>
                <p:nvPicPr>
                  <p:cNvPr id="11" name="Ink 10">
                    <a:extLst>
                      <a:ext uri="{FF2B5EF4-FFF2-40B4-BE49-F238E27FC236}">
                        <a16:creationId xmlns:a16="http://schemas.microsoft.com/office/drawing/2014/main" id="{57E51AB0-BA3B-F0C1-1910-FC454F32324C}"/>
                      </a:ext>
                    </a:extLst>
                  </p:cNvPr>
                  <p:cNvPicPr/>
                  <p:nvPr/>
                </p:nvPicPr>
                <p:blipFill>
                  <a:blip r:embed="rId6"/>
                  <a:stretch>
                    <a:fillRect/>
                  </a:stretch>
                </p:blipFill>
                <p:spPr>
                  <a:xfrm>
                    <a:off x="11537423" y="1106169"/>
                    <a:ext cx="458640" cy="2103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8FE9108B-9BA8-386E-D039-C2A7601EF4F0}"/>
                      </a:ext>
                    </a:extLst>
                  </p14:cNvPr>
                  <p14:cNvContentPartPr/>
                  <p14:nvPr/>
                </p14:nvContentPartPr>
                <p14:xfrm>
                  <a:off x="11878343" y="3153129"/>
                  <a:ext cx="755640" cy="3228840"/>
                </p14:xfrm>
              </p:contentPart>
            </mc:Choice>
            <mc:Fallback xmlns="">
              <p:pic>
                <p:nvPicPr>
                  <p:cNvPr id="12" name="Ink 11">
                    <a:extLst>
                      <a:ext uri="{FF2B5EF4-FFF2-40B4-BE49-F238E27FC236}">
                        <a16:creationId xmlns:a16="http://schemas.microsoft.com/office/drawing/2014/main" id="{8FE9108B-9BA8-386E-D039-C2A7601EF4F0}"/>
                      </a:ext>
                    </a:extLst>
                  </p:cNvPr>
                  <p:cNvPicPr/>
                  <p:nvPr/>
                </p:nvPicPr>
                <p:blipFill>
                  <a:blip r:embed="rId8"/>
                  <a:stretch>
                    <a:fillRect/>
                  </a:stretch>
                </p:blipFill>
                <p:spPr>
                  <a:xfrm>
                    <a:off x="11860703" y="3135129"/>
                    <a:ext cx="791280" cy="3264480"/>
                  </a:xfrm>
                  <a:prstGeom prst="rect">
                    <a:avLst/>
                  </a:prstGeom>
                </p:spPr>
              </p:pic>
            </mc:Fallback>
          </mc:AlternateContent>
          <p:sp>
            <p:nvSpPr>
              <p:cNvPr id="13" name="Star: 5 Points 12">
                <a:extLst>
                  <a:ext uri="{FF2B5EF4-FFF2-40B4-BE49-F238E27FC236}">
                    <a16:creationId xmlns:a16="http://schemas.microsoft.com/office/drawing/2014/main" id="{F5A3615C-8D6A-E6A2-3C96-D391BC5B63A6}"/>
                  </a:ext>
                </a:extLst>
              </p:cNvPr>
              <p:cNvSpPr/>
              <p:nvPr/>
            </p:nvSpPr>
            <p:spPr>
              <a:xfrm>
                <a:off x="11383612" y="882781"/>
                <a:ext cx="342900" cy="352425"/>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grpSp>
      </p:grpSp>
    </p:spTree>
    <p:extLst>
      <p:ext uri="{BB962C8B-B14F-4D97-AF65-F5344CB8AC3E}">
        <p14:creationId xmlns:p14="http://schemas.microsoft.com/office/powerpoint/2010/main" val="3054397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0"/>
            <a:ext cx="12806680" cy="1295400"/>
          </a:xfrm>
        </p:spPr>
        <p:txBody>
          <a:bodyPr/>
          <a:lstStyle/>
          <a:p>
            <a:r>
              <a:rPr lang="en-US" sz="4250" dirty="0"/>
              <a:t>Crescent Heights Elementary </a:t>
            </a:r>
            <a:r>
              <a:rPr lang="en-US" sz="2550" b="1" dirty="0">
                <a:latin typeface="Calibri"/>
                <a:ea typeface="Calibri"/>
                <a:cs typeface="Times New Roman"/>
              </a:rPr>
              <a:t>Where does your school’s stormwater go? </a:t>
            </a:r>
            <a:br>
              <a:rPr lang="en-US" sz="2550" b="1" dirty="0">
                <a:latin typeface="Calibri" panose="020F0502020204030204" pitchFamily="34" charset="0"/>
                <a:ea typeface="Calibri" panose="020F0502020204030204" pitchFamily="34" charset="0"/>
                <a:cs typeface="Times New Roman" panose="02020603050405020304" pitchFamily="18" charset="0"/>
              </a:rPr>
            </a:br>
            <a:r>
              <a:rPr lang="en-US" sz="2550" b="1" dirty="0">
                <a:latin typeface="Calibri"/>
                <a:ea typeface="Calibri"/>
                <a:cs typeface="Times New Roman"/>
              </a:rPr>
              <a:t>Follow the lines and arrows! </a:t>
            </a:r>
            <a:endParaRPr lang="en-US"/>
          </a:p>
        </p:txBody>
      </p:sp>
      <p:pic>
        <p:nvPicPr>
          <p:cNvPr id="3" name="Picture 3" descr="Diagram, map&#10;&#10;Description automatically generated">
            <a:extLst>
              <a:ext uri="{FF2B5EF4-FFF2-40B4-BE49-F238E27FC236}">
                <a16:creationId xmlns:a16="http://schemas.microsoft.com/office/drawing/2014/main" id="{C55A3C3F-D71D-9FD9-6293-7BA1C39FF73F}"/>
              </a:ext>
            </a:extLst>
          </p:cNvPr>
          <p:cNvPicPr>
            <a:picLocks noChangeAspect="1"/>
          </p:cNvPicPr>
          <p:nvPr/>
        </p:nvPicPr>
        <p:blipFill rotWithShape="1">
          <a:blip r:embed="rId2"/>
          <a:srcRect t="2881"/>
          <a:stretch/>
        </p:blipFill>
        <p:spPr>
          <a:xfrm>
            <a:off x="2334887" y="1209674"/>
            <a:ext cx="8533145" cy="5955763"/>
          </a:xfrm>
          <a:prstGeom prst="rect">
            <a:avLst/>
          </a:prstGeom>
        </p:spPr>
      </p:pic>
    </p:spTree>
    <p:extLst>
      <p:ext uri="{BB962C8B-B14F-4D97-AF65-F5344CB8AC3E}">
        <p14:creationId xmlns:p14="http://schemas.microsoft.com/office/powerpoint/2010/main" val="2742104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11DDE269-D2C6-846A-0BA3-7D0EC54208F0}"/>
              </a:ext>
            </a:extLst>
          </p:cNvPr>
          <p:cNvGrpSpPr/>
          <p:nvPr/>
        </p:nvGrpSpPr>
        <p:grpSpPr>
          <a:xfrm>
            <a:off x="245789" y="308613"/>
            <a:ext cx="12537639" cy="6839985"/>
            <a:chOff x="245789" y="308613"/>
            <a:chExt cx="12537639" cy="6839985"/>
          </a:xfrm>
        </p:grpSpPr>
        <p:grpSp>
          <p:nvGrpSpPr>
            <p:cNvPr id="68" name="Group 67">
              <a:extLst>
                <a:ext uri="{FF2B5EF4-FFF2-40B4-BE49-F238E27FC236}">
                  <a16:creationId xmlns:a16="http://schemas.microsoft.com/office/drawing/2014/main" id="{34396DCD-65BB-DD99-4E98-0F1A07C0470F}"/>
                </a:ext>
              </a:extLst>
            </p:cNvPr>
            <p:cNvGrpSpPr/>
            <p:nvPr/>
          </p:nvGrpSpPr>
          <p:grpSpPr>
            <a:xfrm>
              <a:off x="9084601" y="308613"/>
              <a:ext cx="3698827" cy="6839985"/>
              <a:chOff x="9084601" y="308613"/>
              <a:chExt cx="3698827" cy="6839985"/>
            </a:xfrm>
          </p:grpSpPr>
          <p:pic>
            <p:nvPicPr>
              <p:cNvPr id="26" name="Picture 25">
                <a:extLst>
                  <a:ext uri="{FF2B5EF4-FFF2-40B4-BE49-F238E27FC236}">
                    <a16:creationId xmlns:a16="http://schemas.microsoft.com/office/drawing/2014/main" id="{4D72F32F-D2AF-8337-55A9-470B02E07BD3}"/>
                  </a:ext>
                </a:extLst>
              </p:cNvPr>
              <p:cNvPicPr>
                <a:picLocks noChangeAspect="1"/>
              </p:cNvPicPr>
              <p:nvPr/>
            </p:nvPicPr>
            <p:blipFill>
              <a:blip r:embed="rId3"/>
              <a:stretch>
                <a:fillRect/>
              </a:stretch>
            </p:blipFill>
            <p:spPr>
              <a:xfrm>
                <a:off x="9084601" y="308613"/>
                <a:ext cx="3698827" cy="6839985"/>
              </a:xfrm>
              <a:prstGeom prst="rect">
                <a:avLst/>
              </a:prstGeom>
            </p:spPr>
          </p:pic>
          <p:sp>
            <p:nvSpPr>
              <p:cNvPr id="36" name="Rectangle 35">
                <a:extLst>
                  <a:ext uri="{FF2B5EF4-FFF2-40B4-BE49-F238E27FC236}">
                    <a16:creationId xmlns:a16="http://schemas.microsoft.com/office/drawing/2014/main" id="{757AD39C-17BD-05E1-59CA-C1FDB5457962}"/>
                  </a:ext>
                </a:extLst>
              </p:cNvPr>
              <p:cNvSpPr/>
              <p:nvPr/>
            </p:nvSpPr>
            <p:spPr>
              <a:xfrm>
                <a:off x="11020425" y="638175"/>
                <a:ext cx="1738586" cy="58864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0FDDDBB1-2C6A-7132-DE9A-196783CD63E4}"/>
                </a:ext>
              </a:extLst>
            </p:cNvPr>
            <p:cNvGrpSpPr/>
            <p:nvPr/>
          </p:nvGrpSpPr>
          <p:grpSpPr>
            <a:xfrm>
              <a:off x="245789" y="308613"/>
              <a:ext cx="12388194" cy="6073356"/>
              <a:chOff x="245789" y="308613"/>
              <a:chExt cx="12388194" cy="6073356"/>
            </a:xfrm>
          </p:grpSpPr>
          <p:grpSp>
            <p:nvGrpSpPr>
              <p:cNvPr id="58" name="Group 57">
                <a:extLst>
                  <a:ext uri="{FF2B5EF4-FFF2-40B4-BE49-F238E27FC236}">
                    <a16:creationId xmlns:a16="http://schemas.microsoft.com/office/drawing/2014/main" id="{E89619F2-3E26-48EB-DA59-F47A7EAF0417}"/>
                  </a:ext>
                </a:extLst>
              </p:cNvPr>
              <p:cNvGrpSpPr/>
              <p:nvPr/>
            </p:nvGrpSpPr>
            <p:grpSpPr>
              <a:xfrm>
                <a:off x="245789" y="308613"/>
                <a:ext cx="8479337" cy="5159412"/>
                <a:chOff x="245789" y="308613"/>
                <a:chExt cx="8479337" cy="5159412"/>
              </a:xfrm>
            </p:grpSpPr>
            <p:pic>
              <p:nvPicPr>
                <p:cNvPr id="53" name="Picture 52">
                  <a:extLst>
                    <a:ext uri="{FF2B5EF4-FFF2-40B4-BE49-F238E27FC236}">
                      <a16:creationId xmlns:a16="http://schemas.microsoft.com/office/drawing/2014/main" id="{9444ED6A-B0EF-DB41-5774-26993701AC44}"/>
                    </a:ext>
                  </a:extLst>
                </p:cNvPr>
                <p:cNvPicPr>
                  <a:picLocks noChangeAspect="1"/>
                </p:cNvPicPr>
                <p:nvPr/>
              </p:nvPicPr>
              <p:blipFill rotWithShape="1">
                <a:blip r:embed="rId4"/>
                <a:srcRect l="8970" t="9652"/>
                <a:stretch/>
              </p:blipFill>
              <p:spPr>
                <a:xfrm>
                  <a:off x="3841066" y="1628991"/>
                  <a:ext cx="4884060" cy="3823899"/>
                </a:xfrm>
                <a:prstGeom prst="rect">
                  <a:avLst/>
                </a:prstGeom>
              </p:spPr>
            </p:pic>
            <p:pic>
              <p:nvPicPr>
                <p:cNvPr id="35" name="Picture 34">
                  <a:extLst>
                    <a:ext uri="{FF2B5EF4-FFF2-40B4-BE49-F238E27FC236}">
                      <a16:creationId xmlns:a16="http://schemas.microsoft.com/office/drawing/2014/main" id="{D3BB882F-53D6-6023-021D-AA217CEF07B5}"/>
                    </a:ext>
                  </a:extLst>
                </p:cNvPr>
                <p:cNvPicPr>
                  <a:picLocks noChangeAspect="1"/>
                </p:cNvPicPr>
                <p:nvPr/>
              </p:nvPicPr>
              <p:blipFill>
                <a:blip r:embed="rId5"/>
                <a:stretch>
                  <a:fillRect/>
                </a:stretch>
              </p:blipFill>
              <p:spPr>
                <a:xfrm>
                  <a:off x="245789" y="308613"/>
                  <a:ext cx="3306198" cy="3369073"/>
                </a:xfrm>
                <a:prstGeom prst="rect">
                  <a:avLst/>
                </a:prstGeom>
              </p:spPr>
            </p:pic>
            <p:cxnSp>
              <p:nvCxnSpPr>
                <p:cNvPr id="37" name="Straight Connector 36">
                  <a:extLst>
                    <a:ext uri="{FF2B5EF4-FFF2-40B4-BE49-F238E27FC236}">
                      <a16:creationId xmlns:a16="http://schemas.microsoft.com/office/drawing/2014/main" id="{1B3BA103-4A0A-33B9-A993-C98D5B0BA575}"/>
                    </a:ext>
                  </a:extLst>
                </p:cNvPr>
                <p:cNvCxnSpPr>
                  <a:cxnSpLocks/>
                </p:cNvCxnSpPr>
                <p:nvPr/>
              </p:nvCxnSpPr>
              <p:spPr>
                <a:xfrm flipV="1">
                  <a:off x="2899554" y="1644126"/>
                  <a:ext cx="944328" cy="98217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D161A5B1-AC82-4FEF-435F-21F7BEFA17CE}"/>
                    </a:ext>
                  </a:extLst>
                </p:cNvPr>
                <p:cNvSpPr/>
                <p:nvPr/>
              </p:nvSpPr>
              <p:spPr>
                <a:xfrm>
                  <a:off x="2714625" y="2626303"/>
                  <a:ext cx="184929" cy="1450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8CDAAF25-EF35-03C7-0BB6-0DB0CCE63D3B}"/>
                    </a:ext>
                  </a:extLst>
                </p:cNvPr>
                <p:cNvCxnSpPr>
                  <a:cxnSpLocks/>
                </p:cNvCxnSpPr>
                <p:nvPr/>
              </p:nvCxnSpPr>
              <p:spPr>
                <a:xfrm>
                  <a:off x="2899554" y="2771329"/>
                  <a:ext cx="944328" cy="269669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p14="http://schemas.microsoft.com/office/powerpoint/2010/main">
            <mc:Choice Requires="p14">
              <p:contentPart p14:bwMode="auto" r:id="rId6">
                <p14:nvContentPartPr>
                  <p14:cNvPr id="27" name="Ink 26">
                    <a:extLst>
                      <a:ext uri="{FF2B5EF4-FFF2-40B4-BE49-F238E27FC236}">
                        <a16:creationId xmlns:a16="http://schemas.microsoft.com/office/drawing/2014/main" id="{8C9C6888-0DB8-D412-E74E-D401E2BA0DF4}"/>
                      </a:ext>
                    </a:extLst>
                  </p14:cNvPr>
                  <p14:cNvContentPartPr/>
                  <p14:nvPr/>
                </p14:nvContentPartPr>
                <p14:xfrm>
                  <a:off x="11555063" y="1124169"/>
                  <a:ext cx="423000" cy="2067840"/>
                </p14:xfrm>
              </p:contentPart>
            </mc:Choice>
            <mc:Fallback xmlns="">
              <p:pic>
                <p:nvPicPr>
                  <p:cNvPr id="27" name="Ink 26">
                    <a:extLst>
                      <a:ext uri="{FF2B5EF4-FFF2-40B4-BE49-F238E27FC236}">
                        <a16:creationId xmlns:a16="http://schemas.microsoft.com/office/drawing/2014/main" id="{8C9C6888-0DB8-D412-E74E-D401E2BA0DF4}"/>
                      </a:ext>
                    </a:extLst>
                  </p:cNvPr>
                  <p:cNvPicPr/>
                  <p:nvPr/>
                </p:nvPicPr>
                <p:blipFill>
                  <a:blip r:embed="rId7"/>
                  <a:stretch>
                    <a:fillRect/>
                  </a:stretch>
                </p:blipFill>
                <p:spPr>
                  <a:xfrm>
                    <a:off x="11537423" y="1106169"/>
                    <a:ext cx="458640" cy="21034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8" name="Ink 27">
                    <a:extLst>
                      <a:ext uri="{FF2B5EF4-FFF2-40B4-BE49-F238E27FC236}">
                        <a16:creationId xmlns:a16="http://schemas.microsoft.com/office/drawing/2014/main" id="{DF5332E8-C006-2D29-5A7D-54E3BEB5AE6C}"/>
                      </a:ext>
                    </a:extLst>
                  </p14:cNvPr>
                  <p14:cNvContentPartPr/>
                  <p14:nvPr/>
                </p14:nvContentPartPr>
                <p14:xfrm>
                  <a:off x="11878343" y="3153129"/>
                  <a:ext cx="755640" cy="3228840"/>
                </p14:xfrm>
              </p:contentPart>
            </mc:Choice>
            <mc:Fallback xmlns="">
              <p:pic>
                <p:nvPicPr>
                  <p:cNvPr id="28" name="Ink 27">
                    <a:extLst>
                      <a:ext uri="{FF2B5EF4-FFF2-40B4-BE49-F238E27FC236}">
                        <a16:creationId xmlns:a16="http://schemas.microsoft.com/office/drawing/2014/main" id="{DF5332E8-C006-2D29-5A7D-54E3BEB5AE6C}"/>
                      </a:ext>
                    </a:extLst>
                  </p:cNvPr>
                  <p:cNvPicPr/>
                  <p:nvPr/>
                </p:nvPicPr>
                <p:blipFill>
                  <a:blip r:embed="rId9"/>
                  <a:stretch>
                    <a:fillRect/>
                  </a:stretch>
                </p:blipFill>
                <p:spPr>
                  <a:xfrm>
                    <a:off x="11860703" y="3135129"/>
                    <a:ext cx="791280" cy="3264480"/>
                  </a:xfrm>
                  <a:prstGeom prst="rect">
                    <a:avLst/>
                  </a:prstGeom>
                </p:spPr>
              </p:pic>
            </mc:Fallback>
          </mc:AlternateContent>
          <p:sp>
            <p:nvSpPr>
              <p:cNvPr id="51" name="Star: 5 Points 50">
                <a:extLst>
                  <a:ext uri="{FF2B5EF4-FFF2-40B4-BE49-F238E27FC236}">
                    <a16:creationId xmlns:a16="http://schemas.microsoft.com/office/drawing/2014/main" id="{ADDE16F3-9852-F177-C50A-7FF6E09DF15F}"/>
                  </a:ext>
                </a:extLst>
              </p:cNvPr>
              <p:cNvSpPr/>
              <p:nvPr/>
            </p:nvSpPr>
            <p:spPr>
              <a:xfrm>
                <a:off x="11383612" y="882781"/>
                <a:ext cx="342900" cy="352425"/>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61" name="Star: 5 Points 60">
                <a:extLst>
                  <a:ext uri="{FF2B5EF4-FFF2-40B4-BE49-F238E27FC236}">
                    <a16:creationId xmlns:a16="http://schemas.microsoft.com/office/drawing/2014/main" id="{DE55B70A-202D-097B-CF08-DB5C3129377B}"/>
                  </a:ext>
                </a:extLst>
              </p:cNvPr>
              <p:cNvSpPr/>
              <p:nvPr/>
            </p:nvSpPr>
            <p:spPr>
              <a:xfrm>
                <a:off x="7866242" y="1828262"/>
                <a:ext cx="249614" cy="164887"/>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grpSp>
      </p:grpSp>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3664651" y="308613"/>
            <a:ext cx="5307286" cy="1320378"/>
          </a:xfrm>
        </p:spPr>
        <p:txBody>
          <a:bodyPr>
            <a:normAutofit fontScale="92500" lnSpcReduction="20000"/>
          </a:bodyPr>
          <a:lstStyle/>
          <a:p>
            <a:pPr marL="0" indent="0">
              <a:buNone/>
            </a:pPr>
            <a:r>
              <a:rPr lang="en-US" b="1" dirty="0">
                <a:effectLst/>
                <a:latin typeface="+mj-lt"/>
                <a:ea typeface="Calibri" panose="020F0502020204030204" pitchFamily="34" charset="0"/>
                <a:cs typeface="Times New Roman" panose="02020603050405020304" pitchFamily="18" charset="0"/>
              </a:rPr>
              <a:t>Now follow the yellow line away from your school (find your school by looking for the star) to see how it gets to the Salish Sea!</a:t>
            </a:r>
          </a:p>
        </p:txBody>
      </p:sp>
      <p:sp>
        <p:nvSpPr>
          <p:cNvPr id="6" name="Star: 5 Points 5">
            <a:extLst>
              <a:ext uri="{FF2B5EF4-FFF2-40B4-BE49-F238E27FC236}">
                <a16:creationId xmlns:a16="http://schemas.microsoft.com/office/drawing/2014/main" id="{EED7B8FE-CFB6-4A97-AAEA-2F7924800FAE}"/>
              </a:ext>
            </a:extLst>
          </p:cNvPr>
          <p:cNvSpPr/>
          <p:nvPr/>
        </p:nvSpPr>
        <p:spPr>
          <a:xfrm>
            <a:off x="11429853" y="972170"/>
            <a:ext cx="250420" cy="232992"/>
          </a:xfrm>
          <a:prstGeom prst="star5">
            <a:avLst>
              <a:gd name="adj" fmla="val 26494"/>
              <a:gd name="hf" fmla="val 105146"/>
              <a:gd name="vf" fmla="val 11055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sp>
        <p:nvSpPr>
          <p:cNvPr id="71" name="Rectangle 70">
            <a:extLst>
              <a:ext uri="{FF2B5EF4-FFF2-40B4-BE49-F238E27FC236}">
                <a16:creationId xmlns:a16="http://schemas.microsoft.com/office/drawing/2014/main" id="{E896F476-4848-D191-E828-C05D698DC2D7}"/>
              </a:ext>
            </a:extLst>
          </p:cNvPr>
          <p:cNvSpPr/>
          <p:nvPr/>
        </p:nvSpPr>
        <p:spPr>
          <a:xfrm>
            <a:off x="7712882" y="1828262"/>
            <a:ext cx="807614" cy="252377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6B7BFDD4-3686-64E3-25E1-46BBB2B01531}"/>
              </a:ext>
            </a:extLst>
          </p:cNvPr>
          <p:cNvCxnSpPr>
            <a:cxnSpLocks/>
          </p:cNvCxnSpPr>
          <p:nvPr/>
        </p:nvCxnSpPr>
        <p:spPr>
          <a:xfrm>
            <a:off x="8542041" y="4352033"/>
            <a:ext cx="2478384" cy="217259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6F98DA7B-0B3C-2006-4071-213971E40B85}"/>
              </a:ext>
            </a:extLst>
          </p:cNvPr>
          <p:cNvCxnSpPr>
            <a:cxnSpLocks/>
          </p:cNvCxnSpPr>
          <p:nvPr/>
        </p:nvCxnSpPr>
        <p:spPr>
          <a:xfrm flipV="1">
            <a:off x="8542041" y="638175"/>
            <a:ext cx="2478253" cy="119008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BA24049F-F2E6-402E-B2BE-7B4C4FA73FA7}"/>
              </a:ext>
            </a:extLst>
          </p:cNvPr>
          <p:cNvSpPr txBox="1"/>
          <p:nvPr/>
        </p:nvSpPr>
        <p:spPr>
          <a:xfrm>
            <a:off x="3836325" y="5520103"/>
            <a:ext cx="5248276" cy="1754326"/>
          </a:xfrm>
          <a:prstGeom prst="rect">
            <a:avLst/>
          </a:prstGeom>
          <a:noFill/>
        </p:spPr>
        <p:txBody>
          <a:bodyPr wrap="square">
            <a:spAutoFit/>
          </a:bodyPr>
          <a:lstStyle/>
          <a:p>
            <a:pPr algn="l" rtl="0" fontAlgn="base"/>
            <a:r>
              <a:rPr lang="en-US" b="0" i="0" u="none" strike="noStrike" dirty="0">
                <a:solidFill>
                  <a:srgbClr val="000000"/>
                </a:solidFill>
                <a:effectLst/>
                <a:latin typeface="+mj-lt"/>
              </a:rPr>
              <a:t>This image shows where the </a:t>
            </a:r>
            <a:r>
              <a:rPr lang="en-US" b="0" i="0" u="none" strike="noStrike" dirty="0" err="1">
                <a:solidFill>
                  <a:srgbClr val="000000"/>
                </a:solidFill>
                <a:effectLst/>
                <a:latin typeface="+mj-lt"/>
              </a:rPr>
              <a:t>Hylebos</a:t>
            </a:r>
            <a:r>
              <a:rPr lang="en-US" b="0" i="0" u="none" strike="noStrike" dirty="0">
                <a:solidFill>
                  <a:srgbClr val="000000"/>
                </a:solidFill>
                <a:effectLst/>
                <a:latin typeface="+mj-lt"/>
              </a:rPr>
              <a:t> Waterway meets Commencement Bay. Note the color difference in the water, likely from sediment and other pollutants flowing out into Commencement Bay.</a:t>
            </a:r>
            <a:r>
              <a:rPr lang="en-US" b="0" i="0" dirty="0">
                <a:solidFill>
                  <a:srgbClr val="000000"/>
                </a:solidFill>
                <a:effectLst/>
                <a:latin typeface="+mj-lt"/>
              </a:rPr>
              <a:t>​</a:t>
            </a:r>
          </a:p>
          <a:p>
            <a:pPr algn="l" rtl="0" fontAlgn="base"/>
            <a:r>
              <a:rPr lang="en-US" b="0" i="0" dirty="0">
                <a:solidFill>
                  <a:srgbClr val="000000"/>
                </a:solidFill>
                <a:effectLst/>
                <a:latin typeface="+mj-lt"/>
              </a:rPr>
              <a:t>​</a:t>
            </a:r>
          </a:p>
          <a:p>
            <a:pPr algn="l" rtl="0" fontAlgn="base"/>
            <a:r>
              <a:rPr lang="en-US" b="0" i="0" u="none" strike="noStrike" dirty="0">
                <a:solidFill>
                  <a:srgbClr val="000000"/>
                </a:solidFill>
                <a:effectLst/>
                <a:latin typeface="+mj-lt"/>
              </a:rPr>
              <a:t>Past Commencement Bay is the larger Salish Sea.</a:t>
            </a:r>
            <a:endParaRPr lang="en-US" b="0" i="0" dirty="0">
              <a:solidFill>
                <a:srgbClr val="000000"/>
              </a:solidFill>
              <a:effectLst/>
              <a:latin typeface="+mj-lt"/>
            </a:endParaRPr>
          </a:p>
        </p:txBody>
      </p:sp>
    </p:spTree>
    <p:extLst>
      <p:ext uri="{BB962C8B-B14F-4D97-AF65-F5344CB8AC3E}">
        <p14:creationId xmlns:p14="http://schemas.microsoft.com/office/powerpoint/2010/main" val="541098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11/29/2022</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462347-29A2-4586-B7B3-B58863DCD7F7}">
  <ds:schemaRefs>
    <ds:schemaRef ds:uri="188c5fa1-f80e-45c6-a801-680064d87fe8"/>
    <ds:schemaRef ds:uri="72dab5ac-ebd7-4489-96fd-5e04b1b086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B3678EA-B1B1-4771-8F43-97160D9DD230}">
  <ds:schemaRefs>
    <ds:schemaRef ds:uri="188c5fa1-f80e-45c6-a801-680064d87fe8"/>
    <ds:schemaRef ds:uri="http://www.w3.org/XML/1998/namespace"/>
    <ds:schemaRef ds:uri="http://purl.org/dc/terms/"/>
    <ds:schemaRef ds:uri="72dab5ac-ebd7-4489-96fd-5e04b1b08638"/>
    <ds:schemaRef ds:uri="http://schemas.openxmlformats.org/package/2006/metadata/core-properties"/>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F2D131BB-8766-487A-B10A-B2C51495A5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620</TotalTime>
  <Words>955</Words>
  <Application>Microsoft Office PowerPoint</Application>
  <PresentationFormat>Custom</PresentationFormat>
  <Paragraphs>78</Paragraphs>
  <Slides>10</Slides>
  <Notes>3</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office theme</vt:lpstr>
      <vt:lpstr>1_Office Theme</vt:lpstr>
      <vt:lpstr>Community Waters School Guide:  Crescent Heights</vt:lpstr>
      <vt:lpstr>Stormwater in Our Schoolyard from Lesson 2</vt:lpstr>
      <vt:lpstr>Schoolyard Stormwater Points of Interest</vt:lpstr>
      <vt:lpstr>Schoolyard stormwater points of interest</vt:lpstr>
      <vt:lpstr>Schoolyard stormwater points of interest</vt:lpstr>
      <vt:lpstr>Mapping Your Schoolyard – Crescent Heights Name: ____________ Date: _________</vt:lpstr>
      <vt:lpstr>Local Stormwater Systems – teacher info</vt:lpstr>
      <vt:lpstr>Crescent Heights Elementary Where does your school’s stormwater go?  Follow the lines and arrows! </vt:lpstr>
      <vt:lpstr>PowerPoint Presentation</vt:lpstr>
      <vt:lpstr>How did we figure this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Erin Soper</cp:lastModifiedBy>
  <cp:revision>101</cp:revision>
  <dcterms:created xsi:type="dcterms:W3CDTF">2021-06-30T19:40:51Z</dcterms:created>
  <dcterms:modified xsi:type="dcterms:W3CDTF">2022-11-30T04:26:28Z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