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6"/>
  </p:notesMasterIdLst>
  <p:sldIdLst>
    <p:sldId id="256" r:id="rId6"/>
    <p:sldId id="257" r:id="rId7"/>
    <p:sldId id="263" r:id="rId8"/>
    <p:sldId id="278" r:id="rId9"/>
    <p:sldId id="279" r:id="rId10"/>
    <p:sldId id="258" r:id="rId11"/>
    <p:sldId id="259" r:id="rId12"/>
    <p:sldId id="273" r:id="rId13"/>
    <p:sldId id="274" r:id="rId14"/>
    <p:sldId id="284" r:id="rId15"/>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FA5E1D-97E1-4CB7-BE78-8E426BF2E188}" v="1" dt="2022-12-08T17:36:46.0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8"/>
    <p:restoredTop sz="94650"/>
  </p:normalViewPr>
  <p:slideViewPr>
    <p:cSldViewPr snapToGrid="0">
      <p:cViewPr varScale="1">
        <p:scale>
          <a:sx n="98" d="100"/>
          <a:sy n="98" d="100"/>
        </p:scale>
        <p:origin x="73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a Steiger" userId="84c8b75e-439a-494b-a32d-c4b3d6be4b87" providerId="ADAL" clId="{40FA5E1D-97E1-4CB7-BE78-8E426BF2E188}"/>
    <pc:docChg chg="addSld delSld modSld">
      <pc:chgData name="Celina Steiger" userId="84c8b75e-439a-494b-a32d-c4b3d6be4b87" providerId="ADAL" clId="{40FA5E1D-97E1-4CB7-BE78-8E426BF2E188}" dt="2022-12-08T17:49:03.363" v="396" actId="1076"/>
      <pc:docMkLst>
        <pc:docMk/>
      </pc:docMkLst>
      <pc:sldChg chg="modSp mod">
        <pc:chgData name="Celina Steiger" userId="84c8b75e-439a-494b-a32d-c4b3d6be4b87" providerId="ADAL" clId="{40FA5E1D-97E1-4CB7-BE78-8E426BF2E188}" dt="2022-12-08T17:48:06.370" v="382" actId="20577"/>
        <pc:sldMkLst>
          <pc:docMk/>
          <pc:sldMk cId="1451481623" sldId="259"/>
        </pc:sldMkLst>
        <pc:spChg chg="mod">
          <ac:chgData name="Celina Steiger" userId="84c8b75e-439a-494b-a32d-c4b3d6be4b87" providerId="ADAL" clId="{40FA5E1D-97E1-4CB7-BE78-8E426BF2E188}" dt="2022-12-08T17:48:06.370" v="382" actId="20577"/>
          <ac:spMkLst>
            <pc:docMk/>
            <pc:sldMk cId="1451481623" sldId="259"/>
            <ac:spMk id="6" creationId="{2E450A86-FC4F-83A7-2942-A6BA01EED41B}"/>
          </ac:spMkLst>
        </pc:spChg>
      </pc:sldChg>
      <pc:sldChg chg="del">
        <pc:chgData name="Celina Steiger" userId="84c8b75e-439a-494b-a32d-c4b3d6be4b87" providerId="ADAL" clId="{40FA5E1D-97E1-4CB7-BE78-8E426BF2E188}" dt="2022-12-08T17:36:48.362" v="1" actId="47"/>
        <pc:sldMkLst>
          <pc:docMk/>
          <pc:sldMk cId="2960306972" sldId="260"/>
        </pc:sldMkLst>
      </pc:sldChg>
      <pc:sldChg chg="modSp mod">
        <pc:chgData name="Celina Steiger" userId="84c8b75e-439a-494b-a32d-c4b3d6be4b87" providerId="ADAL" clId="{40FA5E1D-97E1-4CB7-BE78-8E426BF2E188}" dt="2022-12-08T17:49:03.363" v="396" actId="1076"/>
        <pc:sldMkLst>
          <pc:docMk/>
          <pc:sldMk cId="3309941536" sldId="263"/>
        </pc:sldMkLst>
        <pc:spChg chg="mod">
          <ac:chgData name="Celina Steiger" userId="84c8b75e-439a-494b-a32d-c4b3d6be4b87" providerId="ADAL" clId="{40FA5E1D-97E1-4CB7-BE78-8E426BF2E188}" dt="2022-12-08T17:49:03.363" v="396" actId="1076"/>
          <ac:spMkLst>
            <pc:docMk/>
            <pc:sldMk cId="3309941536" sldId="263"/>
            <ac:spMk id="13" creationId="{8078DF77-CADF-40CB-1749-FC6599863280}"/>
          </ac:spMkLst>
        </pc:spChg>
      </pc:sldChg>
      <pc:sldChg chg="modSp mod">
        <pc:chgData name="Celina Steiger" userId="84c8b75e-439a-494b-a32d-c4b3d6be4b87" providerId="ADAL" clId="{40FA5E1D-97E1-4CB7-BE78-8E426BF2E188}" dt="2022-12-08T17:48:28.217" v="395" actId="20577"/>
        <pc:sldMkLst>
          <pc:docMk/>
          <pc:sldMk cId="2742104049" sldId="273"/>
        </pc:sldMkLst>
        <pc:spChg chg="mod">
          <ac:chgData name="Celina Steiger" userId="84c8b75e-439a-494b-a32d-c4b3d6be4b87" providerId="ADAL" clId="{40FA5E1D-97E1-4CB7-BE78-8E426BF2E188}" dt="2022-12-08T17:48:28.217" v="395" actId="20577"/>
          <ac:spMkLst>
            <pc:docMk/>
            <pc:sldMk cId="2742104049" sldId="273"/>
            <ac:spMk id="2" creationId="{13E68A14-D079-4676-A0EC-99F56A741FF1}"/>
          </ac:spMkLst>
        </pc:spChg>
      </pc:sldChg>
      <pc:sldChg chg="add">
        <pc:chgData name="Celina Steiger" userId="84c8b75e-439a-494b-a32d-c4b3d6be4b87" providerId="ADAL" clId="{40FA5E1D-97E1-4CB7-BE78-8E426BF2E188}" dt="2022-12-08T17:36:46.021" v="0"/>
        <pc:sldMkLst>
          <pc:docMk/>
          <pc:sldMk cId="312876581"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highlight>
                  <a:srgbClr val="FFFF00"/>
                </a:highlight>
              </a:rPr>
              <a:t>PRINT THIS PAGE for the STUDENT WORKSHEET</a:t>
            </a:r>
          </a:p>
        </p:txBody>
      </p:sp>
      <p:sp>
        <p:nvSpPr>
          <p:cNvPr id="4" name="Slide Number Placeholder 3"/>
          <p:cNvSpPr>
            <a:spLocks noGrp="1"/>
          </p:cNvSpPr>
          <p:nvPr>
            <p:ph type="sldNum" sz="quarter" idx="5"/>
          </p:nvPr>
        </p:nvSpPr>
        <p:spPr/>
        <p:txBody>
          <a:bodyPr/>
          <a:lstStyle/>
          <a:p>
            <a:fld id="{89F584F7-7948-4C7C-90DF-229A94EFD54E}" type="slidenum">
              <a:rPr lang="en-US" smtClean="0"/>
              <a:t>6</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1" i="0">
                <a:solidFill>
                  <a:srgbClr val="000000"/>
                </a:solidFill>
                <a:effectLst/>
                <a:latin typeface="Calibri" panose="020F0502020204030204" pitchFamily="34" charset="0"/>
              </a:rPr>
              <a:t>Please Note:</a:t>
            </a:r>
            <a:r>
              <a:rPr lang="en-US" sz="1800" b="0" i="0">
                <a:solidFill>
                  <a:srgbClr val="000000"/>
                </a:solidFill>
                <a:effectLst/>
                <a:latin typeface="Calibri" panose="020F0502020204030204" pitchFamily="34" charset="0"/>
              </a:rPr>
              <a:t> </a:t>
            </a:r>
            <a:r>
              <a:rPr lang="en-US" sz="1800" b="0" i="1">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800" b="0" i="0">
                <a:solidFill>
                  <a:srgbClr val="000000"/>
                </a:solidFill>
                <a:effectLst/>
                <a:latin typeface="Calibri" panose="020F0502020204030204" pitchFamily="34" charset="0"/>
              </a:rPr>
              <a:t> </a:t>
            </a:r>
            <a:endParaRPr lang="en-US"/>
          </a:p>
        </p:txBody>
      </p:sp>
      <p:sp>
        <p:nvSpPr>
          <p:cNvPr id="4" name="Slide Number Placeholder 3"/>
          <p:cNvSpPr>
            <a:spLocks noGrp="1"/>
          </p:cNvSpPr>
          <p:nvPr>
            <p:ph type="sldNum" sz="quarter" idx="5"/>
          </p:nvPr>
        </p:nvSpPr>
        <p:spPr/>
        <p:txBody>
          <a:bodyPr/>
          <a:lstStyle/>
          <a:p>
            <a:fld id="{89F584F7-7948-4C7C-90DF-229A94EFD54E}" type="slidenum">
              <a:rPr lang="en-US" smtClean="0"/>
              <a:t>7</a:t>
            </a:fld>
            <a:endParaRPr lang="en-US"/>
          </a:p>
        </p:txBody>
      </p:sp>
    </p:spTree>
    <p:extLst>
      <p:ext uri="{BB962C8B-B14F-4D97-AF65-F5344CB8AC3E}">
        <p14:creationId xmlns:p14="http://schemas.microsoft.com/office/powerpoint/2010/main" val="494350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F8B94650-CBDB-4554-8B7E-CE84C614496D}" type="datetime1">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1C71B-0144-43ED-8930-10C10E26CBD9}" type="datetime1">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A87F7-0A2F-4C6A-8287-DECDD5555A88}" type="datetime1">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58EB4C-F370-477D-A2C6-4D3094819037}" type="datetime1">
              <a:rPr lang="en-US" smtClean="0"/>
              <a:t>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0A457A-8B86-4A24-872E-61A1231D3997}" type="datetime1">
              <a:rPr lang="en-US" smtClean="0"/>
              <a:t>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643BCC-5F76-4E6F-810C-D3C592847A0C}" type="datetime1">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2FEED-308F-482F-B7F5-5A0A38399E42}" type="datetime1">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12/8/2022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12/8/2022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hyperlink" Target="https://www.cityoftacoma.org/cms/One.aspx?portalId=169&amp;pageId=2860#T-Street/Lower%20Puyallup"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13.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a:cs typeface="Calibri Light"/>
              </a:rPr>
              <a:t>Sheridan Elementary</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12/8/2022</a:t>
            </a:fld>
            <a:endParaRPr lang="en-US"/>
          </a:p>
        </p:txBody>
      </p:sp>
      <p:pic>
        <p:nvPicPr>
          <p:cNvPr id="4" name="Picture 3">
            <a:extLst>
              <a:ext uri="{FF2B5EF4-FFF2-40B4-BE49-F238E27FC236}">
                <a16:creationId xmlns:a16="http://schemas.microsoft.com/office/drawing/2014/main" id="{B7FA4345-C07A-4ABD-A2AB-439E2A4021EC}"/>
              </a:ext>
            </a:extLst>
          </p:cNvPr>
          <p:cNvPicPr/>
          <p:nvPr/>
        </p:nvPicPr>
        <p:blipFill>
          <a:blip r:embed="rId3">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444085" y="396358"/>
            <a:ext cx="10913393" cy="861617"/>
          </a:xfrm>
        </p:spPr>
        <p:txBody>
          <a:bodyPr>
            <a:normAutofit/>
          </a:bodyPr>
          <a:lstStyle/>
          <a:p>
            <a:r>
              <a:rPr lang="en-US" altLang="en-US" sz="4200" dirty="0" bmk="_Hlk497297497">
                <a:latin typeface="Calibri"/>
                <a:ea typeface="Calibri"/>
                <a:cs typeface="Times New Roman"/>
              </a:rPr>
              <a:t>Stormwater in Our Schoolyard from Lesson 2</a:t>
            </a:r>
            <a:endParaRPr lang="en-US" sz="4200" dirty="0">
              <a:ea typeface="Calibri"/>
            </a:endParaRP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a:xfrm>
            <a:off x="894080" y="6780106"/>
            <a:ext cx="2926080" cy="389467"/>
          </a:xfrm>
        </p:spPr>
        <p:txBody>
          <a:bodyPr>
            <a:normAutofit/>
          </a:bodyPr>
          <a:lstStyle/>
          <a:p>
            <a:pPr>
              <a:spcAft>
                <a:spcPts val="600"/>
              </a:spcAft>
            </a:pPr>
            <a:fld id="{81F4AF88-83A5-4B59-BE0B-0BF5E6E5AA9A}" type="datetime1">
              <a:rPr lang="en-US"/>
              <a:pPr>
                <a:spcAft>
                  <a:spcPts val="600"/>
                </a:spcAft>
              </a:pPr>
              <a:t>12/8/2022</a:t>
            </a:fld>
            <a:endParaRPr lang="en-US"/>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76740"/>
            <a:ext cx="266869" cy="92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ts val="600"/>
              </a:spcAft>
            </a:pPr>
            <a:endParaRPr lang="en-US" altLang="en-US" sz="2022"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ts val="600"/>
              </a:spcAft>
            </a:pPr>
            <a:endParaRPr lang="en-US" altLang="en-US" sz="2601">
              <a:latin typeface="Arial" panose="020B0604020202020204" pitchFamily="34" charset="0"/>
            </a:endParaRPr>
          </a:p>
        </p:txBody>
      </p:sp>
      <p:pic>
        <p:nvPicPr>
          <p:cNvPr id="16" name="Content Placeholder 15" descr="A picture containing circuit, electronics&#10;&#10;Description automatically generated">
            <a:extLst>
              <a:ext uri="{FF2B5EF4-FFF2-40B4-BE49-F238E27FC236}">
                <a16:creationId xmlns:a16="http://schemas.microsoft.com/office/drawing/2014/main" id="{152C85A0-7581-696A-35F4-F433F810295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8470" y="1072298"/>
            <a:ext cx="7888233" cy="6002645"/>
          </a:xfrm>
        </p:spPr>
      </p:pic>
      <p:sp>
        <p:nvSpPr>
          <p:cNvPr id="6" name="Flowchart: Off-page Connector 192">
            <a:extLst>
              <a:ext uri="{FF2B5EF4-FFF2-40B4-BE49-F238E27FC236}">
                <a16:creationId xmlns:a16="http://schemas.microsoft.com/office/drawing/2014/main" id="{A0174344-4A05-4681-BDA9-FC0E94322386}"/>
              </a:ext>
            </a:extLst>
          </p:cNvPr>
          <p:cNvSpPr>
            <a:spLocks noChangeArrowheads="1"/>
          </p:cNvSpPr>
          <p:nvPr/>
        </p:nvSpPr>
        <p:spPr bwMode="auto">
          <a:xfrm>
            <a:off x="7708111" y="5044503"/>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5" name="Flowchart: Off-page Connector 31">
            <a:extLst>
              <a:ext uri="{FF2B5EF4-FFF2-40B4-BE49-F238E27FC236}">
                <a16:creationId xmlns:a16="http://schemas.microsoft.com/office/drawing/2014/main" id="{7DD4B74A-C584-49A8-BF2D-714BD8186218}"/>
              </a:ext>
            </a:extLst>
          </p:cNvPr>
          <p:cNvSpPr>
            <a:spLocks noChangeArrowheads="1"/>
          </p:cNvSpPr>
          <p:nvPr/>
        </p:nvSpPr>
        <p:spPr bwMode="auto">
          <a:xfrm>
            <a:off x="7183759" y="2629566"/>
            <a:ext cx="419730" cy="50000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7" name="Flowchart: Off-page Connector 31">
            <a:extLst>
              <a:ext uri="{FF2B5EF4-FFF2-40B4-BE49-F238E27FC236}">
                <a16:creationId xmlns:a16="http://schemas.microsoft.com/office/drawing/2014/main" id="{54AA63C0-1327-F3A3-7D05-83AA34300BC6}"/>
              </a:ext>
            </a:extLst>
          </p:cNvPr>
          <p:cNvSpPr>
            <a:spLocks noChangeArrowheads="1"/>
          </p:cNvSpPr>
          <p:nvPr/>
        </p:nvSpPr>
        <p:spPr bwMode="auto">
          <a:xfrm>
            <a:off x="4947289" y="4325016"/>
            <a:ext cx="419730" cy="50000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1" name="Flowchart: Off-page Connector 299">
            <a:extLst>
              <a:ext uri="{FF2B5EF4-FFF2-40B4-BE49-F238E27FC236}">
                <a16:creationId xmlns:a16="http://schemas.microsoft.com/office/drawing/2014/main" id="{BB810BE1-903C-48AB-A1AD-8376410367DD}"/>
              </a:ext>
            </a:extLst>
          </p:cNvPr>
          <p:cNvSpPr>
            <a:spLocks noChangeArrowheads="1"/>
          </p:cNvSpPr>
          <p:nvPr/>
        </p:nvSpPr>
        <p:spPr bwMode="auto">
          <a:xfrm>
            <a:off x="7498244" y="1702941"/>
            <a:ext cx="419733" cy="48165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C</a:t>
            </a:r>
            <a:endParaRPr lang="en-US" altLang="en-US" sz="1589" dirty="0"/>
          </a:p>
        </p:txBody>
      </p:sp>
      <p:sp>
        <p:nvSpPr>
          <p:cNvPr id="8" name="Flowchart: Off-page Connector 199">
            <a:extLst>
              <a:ext uri="{FF2B5EF4-FFF2-40B4-BE49-F238E27FC236}">
                <a16:creationId xmlns:a16="http://schemas.microsoft.com/office/drawing/2014/main" id="{8188D6CC-5357-4FDD-8C3D-566DD6A22F87}"/>
              </a:ext>
            </a:extLst>
          </p:cNvPr>
          <p:cNvSpPr>
            <a:spLocks noChangeArrowheads="1"/>
          </p:cNvSpPr>
          <p:nvPr/>
        </p:nvSpPr>
        <p:spPr bwMode="auto">
          <a:xfrm>
            <a:off x="7253177" y="5269277"/>
            <a:ext cx="419730" cy="559642"/>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D</a:t>
            </a:r>
            <a:endParaRPr lang="en-US" altLang="en-US" sz="2601" dirty="0">
              <a:latin typeface="Arial" panose="020B0604020202020204" pitchFamily="34" charset="0"/>
            </a:endParaRPr>
          </a:p>
        </p:txBody>
      </p:sp>
      <p:sp>
        <p:nvSpPr>
          <p:cNvPr id="19" name="Flowchart: Off-page Connector 199">
            <a:extLst>
              <a:ext uri="{FF2B5EF4-FFF2-40B4-BE49-F238E27FC236}">
                <a16:creationId xmlns:a16="http://schemas.microsoft.com/office/drawing/2014/main" id="{4529EFF6-7ED6-A3FB-A5EA-A7A774BF735A}"/>
              </a:ext>
            </a:extLst>
          </p:cNvPr>
          <p:cNvSpPr>
            <a:spLocks noChangeArrowheads="1"/>
          </p:cNvSpPr>
          <p:nvPr/>
        </p:nvSpPr>
        <p:spPr bwMode="auto">
          <a:xfrm>
            <a:off x="5644310" y="1143428"/>
            <a:ext cx="419730" cy="559642"/>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D</a:t>
            </a:r>
            <a:endParaRPr lang="en-US" altLang="en-US" sz="2601" dirty="0">
              <a:latin typeface="Arial" panose="020B0604020202020204" pitchFamily="34" charset="0"/>
            </a:endParaRPr>
          </a:p>
        </p:txBody>
      </p:sp>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331470" y="-285750"/>
            <a:ext cx="9578340" cy="2026573"/>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12/8/2022</a:t>
            </a:fld>
            <a:endParaRPr lang="en-US" sz="1200">
              <a:solidFill>
                <a:prstClr val="black">
                  <a:tint val="75000"/>
                </a:prstClr>
              </a:solidFill>
              <a:latin typeface="Calibri" panose="020F0502020204030204"/>
            </a:endParaRPr>
          </a:p>
        </p:txBody>
      </p:sp>
      <p:pic>
        <p:nvPicPr>
          <p:cNvPr id="6" name="Picture 5" descr="A picture containing sky, outdoor, ground&#10;&#10;Description automatically generated">
            <a:extLst>
              <a:ext uri="{FF2B5EF4-FFF2-40B4-BE49-F238E27FC236}">
                <a16:creationId xmlns:a16="http://schemas.microsoft.com/office/drawing/2014/main" id="{2032DCB0-5B53-E9D0-C242-D77DD62ADE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994" y="1115646"/>
            <a:ext cx="5445991" cy="4084494"/>
          </a:xfrm>
          <a:prstGeom prst="rect">
            <a:avLst/>
          </a:prstGeom>
        </p:spPr>
      </p:pic>
      <p:pic>
        <p:nvPicPr>
          <p:cNvPr id="9" name="Picture 8" descr="A picture containing grass, sky, outdoor, tree&#10;&#10;Description automatically generated">
            <a:extLst>
              <a:ext uri="{FF2B5EF4-FFF2-40B4-BE49-F238E27FC236}">
                <a16:creationId xmlns:a16="http://schemas.microsoft.com/office/drawing/2014/main" id="{329BCF4B-A517-03A0-A99B-592A47BC06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688" y="3992315"/>
            <a:ext cx="4333123" cy="3249842"/>
          </a:xfrm>
          <a:prstGeom prst="rect">
            <a:avLst/>
          </a:prstGeom>
        </p:spPr>
      </p:pic>
      <p:pic>
        <p:nvPicPr>
          <p:cNvPr id="11" name="Picture 10" descr="A picture containing grass, sky, outdoor, field&#10;&#10;Description automatically generated">
            <a:extLst>
              <a:ext uri="{FF2B5EF4-FFF2-40B4-BE49-F238E27FC236}">
                <a16:creationId xmlns:a16="http://schemas.microsoft.com/office/drawing/2014/main" id="{F68DD839-EFEA-200E-2566-F6DC78B736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8931" y="1233821"/>
            <a:ext cx="3723083" cy="2792312"/>
          </a:xfrm>
          <a:prstGeom prst="rect">
            <a:avLst/>
          </a:prstGeom>
        </p:spPr>
      </p:pic>
      <p:sp>
        <p:nvSpPr>
          <p:cNvPr id="13" name="Flowchart: Off-page Connector 192">
            <a:extLst>
              <a:ext uri="{FF2B5EF4-FFF2-40B4-BE49-F238E27FC236}">
                <a16:creationId xmlns:a16="http://schemas.microsoft.com/office/drawing/2014/main" id="{8078DF77-CADF-40CB-1749-FC6599863280}"/>
              </a:ext>
            </a:extLst>
          </p:cNvPr>
          <p:cNvSpPr>
            <a:spLocks noChangeArrowheads="1"/>
          </p:cNvSpPr>
          <p:nvPr/>
        </p:nvSpPr>
        <p:spPr bwMode="auto">
          <a:xfrm>
            <a:off x="3163572" y="3740017"/>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15" name="Flowchart: Off-page Connector 192">
            <a:extLst>
              <a:ext uri="{FF2B5EF4-FFF2-40B4-BE49-F238E27FC236}">
                <a16:creationId xmlns:a16="http://schemas.microsoft.com/office/drawing/2014/main" id="{86DD3FD0-37FF-12EF-489E-3F0A907165FF}"/>
              </a:ext>
            </a:extLst>
          </p:cNvPr>
          <p:cNvSpPr>
            <a:spLocks noChangeArrowheads="1"/>
          </p:cNvSpPr>
          <p:nvPr/>
        </p:nvSpPr>
        <p:spPr bwMode="auto">
          <a:xfrm>
            <a:off x="11148541" y="3666974"/>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6" name="Flowchart: Off-page Connector 192">
            <a:extLst>
              <a:ext uri="{FF2B5EF4-FFF2-40B4-BE49-F238E27FC236}">
                <a16:creationId xmlns:a16="http://schemas.microsoft.com/office/drawing/2014/main" id="{A8892FE9-7087-A20F-F6D3-98CC250AB22E}"/>
              </a:ext>
            </a:extLst>
          </p:cNvPr>
          <p:cNvSpPr>
            <a:spLocks noChangeArrowheads="1"/>
          </p:cNvSpPr>
          <p:nvPr/>
        </p:nvSpPr>
        <p:spPr bwMode="auto">
          <a:xfrm>
            <a:off x="9009543" y="971912"/>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8" name="TextBox 17">
            <a:extLst>
              <a:ext uri="{FF2B5EF4-FFF2-40B4-BE49-F238E27FC236}">
                <a16:creationId xmlns:a16="http://schemas.microsoft.com/office/drawing/2014/main" id="{DA56D7CD-E1AA-1CCE-EA62-5C403E209668}"/>
              </a:ext>
            </a:extLst>
          </p:cNvPr>
          <p:cNvSpPr txBox="1"/>
          <p:nvPr/>
        </p:nvSpPr>
        <p:spPr>
          <a:xfrm>
            <a:off x="331470" y="5387956"/>
            <a:ext cx="6503670" cy="1367234"/>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Playground surfaces – Note what directions water flows off these different surfaces.  Are they pervious or impervious?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Can you find where the water would collect or puddle or drain in a heavy rain?</a:t>
            </a:r>
          </a:p>
        </p:txBody>
      </p:sp>
      <p:sp>
        <p:nvSpPr>
          <p:cNvPr id="20" name="TextBox 19">
            <a:extLst>
              <a:ext uri="{FF2B5EF4-FFF2-40B4-BE49-F238E27FC236}">
                <a16:creationId xmlns:a16="http://schemas.microsoft.com/office/drawing/2014/main" id="{3CF1F8F3-BF3C-F240-C012-BB56BCB4ACA5}"/>
              </a:ext>
            </a:extLst>
          </p:cNvPr>
          <p:cNvSpPr txBox="1"/>
          <p:nvPr/>
        </p:nvSpPr>
        <p:spPr>
          <a:xfrm>
            <a:off x="9772495" y="605207"/>
            <a:ext cx="3171825" cy="2552686"/>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 Field surfaces - How pervious is this soil? Test it with some water – If it doesn’t soak in quickly, is it mostly impervious because of being compacted?</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Do puddles often form here at the bottom of the hill or other low places?</a:t>
            </a:r>
          </a:p>
        </p:txBody>
      </p:sp>
    </p:spTree>
    <p:extLst>
      <p:ext uri="{BB962C8B-B14F-4D97-AF65-F5344CB8AC3E}">
        <p14:creationId xmlns:p14="http://schemas.microsoft.com/office/powerpoint/2010/main" val="330994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139700" y="145627"/>
            <a:ext cx="9347200" cy="1050714"/>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12/8/2022</a:t>
            </a:fld>
            <a:endParaRPr lang="en-US" sz="1200">
              <a:solidFill>
                <a:prstClr val="black">
                  <a:tint val="75000"/>
                </a:prstClr>
              </a:solidFill>
              <a:latin typeface="Calibri" panose="020F0502020204030204"/>
            </a:endParaRPr>
          </a:p>
        </p:txBody>
      </p:sp>
      <p:pic>
        <p:nvPicPr>
          <p:cNvPr id="9" name="Picture 8" descr="A picture containing grass, outdoor, sky, wooden&#10;&#10;Description automatically generated">
            <a:extLst>
              <a:ext uri="{FF2B5EF4-FFF2-40B4-BE49-F238E27FC236}">
                <a16:creationId xmlns:a16="http://schemas.microsoft.com/office/drawing/2014/main" id="{999C834E-3DEF-99A8-06DE-7ED38E3E3B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565" y="2515447"/>
            <a:ext cx="3490595" cy="4654126"/>
          </a:xfrm>
          <a:prstGeom prst="rect">
            <a:avLst/>
          </a:prstGeom>
        </p:spPr>
      </p:pic>
      <p:pic>
        <p:nvPicPr>
          <p:cNvPr id="6" name="Picture 5" descr="A picture containing grass, sky, outdoor, field&#10;&#10;Description automatically generated">
            <a:extLst>
              <a:ext uri="{FF2B5EF4-FFF2-40B4-BE49-F238E27FC236}">
                <a16:creationId xmlns:a16="http://schemas.microsoft.com/office/drawing/2014/main" id="{D80C1CED-CF71-2EB2-53C9-D8C5317153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4291" y="1125750"/>
            <a:ext cx="5396370" cy="4047278"/>
          </a:xfrm>
          <a:prstGeom prst="rect">
            <a:avLst/>
          </a:prstGeom>
        </p:spPr>
      </p:pic>
      <p:sp>
        <p:nvSpPr>
          <p:cNvPr id="11" name="TextBox 10">
            <a:extLst>
              <a:ext uri="{FF2B5EF4-FFF2-40B4-BE49-F238E27FC236}">
                <a16:creationId xmlns:a16="http://schemas.microsoft.com/office/drawing/2014/main" id="{A0B18ADD-467B-ADFE-468B-66233094588B}"/>
              </a:ext>
            </a:extLst>
          </p:cNvPr>
          <p:cNvSpPr txBox="1"/>
          <p:nvPr/>
        </p:nvSpPr>
        <p:spPr>
          <a:xfrm>
            <a:off x="9210876" y="1821749"/>
            <a:ext cx="3633709" cy="2655279"/>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 Garden beds -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How does this area interact with heavy rain?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Are there other areas that might help water soak into the ground instead of going into drains? How is this area used? What do students notice here?</a:t>
            </a:r>
          </a:p>
        </p:txBody>
      </p:sp>
      <p:sp>
        <p:nvSpPr>
          <p:cNvPr id="13" name="Flowchart: Off-page Connector 299">
            <a:extLst>
              <a:ext uri="{FF2B5EF4-FFF2-40B4-BE49-F238E27FC236}">
                <a16:creationId xmlns:a16="http://schemas.microsoft.com/office/drawing/2014/main" id="{621A2CF5-12B9-50AF-824B-FC5011663AF3}"/>
              </a:ext>
            </a:extLst>
          </p:cNvPr>
          <p:cNvSpPr>
            <a:spLocks noChangeArrowheads="1"/>
          </p:cNvSpPr>
          <p:nvPr/>
        </p:nvSpPr>
        <p:spPr bwMode="auto">
          <a:xfrm>
            <a:off x="2798319" y="2125851"/>
            <a:ext cx="419733" cy="48165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C</a:t>
            </a:r>
            <a:endParaRPr lang="en-US" altLang="en-US" sz="1589" dirty="0"/>
          </a:p>
        </p:txBody>
      </p:sp>
    </p:spTree>
    <p:extLst>
      <p:ext uri="{BB962C8B-B14F-4D97-AF65-F5344CB8AC3E}">
        <p14:creationId xmlns:p14="http://schemas.microsoft.com/office/powerpoint/2010/main" val="613284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128270" y="145627"/>
            <a:ext cx="9152890" cy="1130724"/>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12/8/2022</a:t>
            </a:fld>
            <a:endParaRPr lang="en-US" sz="1200">
              <a:solidFill>
                <a:prstClr val="black">
                  <a:tint val="75000"/>
                </a:prstClr>
              </a:solidFill>
              <a:latin typeface="Calibri" panose="020F0502020204030204"/>
            </a:endParaRPr>
          </a:p>
        </p:txBody>
      </p:sp>
      <p:pic>
        <p:nvPicPr>
          <p:cNvPr id="6" name="Picture 5" descr="A picture containing ground, laying, shoes, lying&#10;&#10;Description automatically generated">
            <a:extLst>
              <a:ext uri="{FF2B5EF4-FFF2-40B4-BE49-F238E27FC236}">
                <a16:creationId xmlns:a16="http://schemas.microsoft.com/office/drawing/2014/main" id="{75F9EA5A-1596-9991-412C-AD679A8B1E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571" y="1362709"/>
            <a:ext cx="4209098" cy="5612130"/>
          </a:xfrm>
          <a:prstGeom prst="rect">
            <a:avLst/>
          </a:prstGeom>
        </p:spPr>
      </p:pic>
      <p:pic>
        <p:nvPicPr>
          <p:cNvPr id="9" name="Picture 8" descr="A picture containing road, outdoor, grass, tree&#10;&#10;Description automatically generated">
            <a:extLst>
              <a:ext uri="{FF2B5EF4-FFF2-40B4-BE49-F238E27FC236}">
                <a16:creationId xmlns:a16="http://schemas.microsoft.com/office/drawing/2014/main" id="{17ADC174-70CB-4DD5-DF1C-E4C53F7FBD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0988" y="1362709"/>
            <a:ext cx="4209098" cy="5612131"/>
          </a:xfrm>
          <a:prstGeom prst="rect">
            <a:avLst/>
          </a:prstGeom>
        </p:spPr>
      </p:pic>
      <p:sp>
        <p:nvSpPr>
          <p:cNvPr id="10" name="Flowchart: Off-page Connector 199">
            <a:extLst>
              <a:ext uri="{FF2B5EF4-FFF2-40B4-BE49-F238E27FC236}">
                <a16:creationId xmlns:a16="http://schemas.microsoft.com/office/drawing/2014/main" id="{340FC4B4-2D53-C25A-059B-043F62CF4FAD}"/>
              </a:ext>
            </a:extLst>
          </p:cNvPr>
          <p:cNvSpPr>
            <a:spLocks noChangeArrowheads="1"/>
          </p:cNvSpPr>
          <p:nvPr/>
        </p:nvSpPr>
        <p:spPr bwMode="auto">
          <a:xfrm>
            <a:off x="5142632" y="996530"/>
            <a:ext cx="419730" cy="559642"/>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D</a:t>
            </a:r>
            <a:endParaRPr lang="en-US" altLang="en-US" sz="2601" dirty="0">
              <a:latin typeface="Arial" panose="020B0604020202020204" pitchFamily="34" charset="0"/>
            </a:endParaRPr>
          </a:p>
        </p:txBody>
      </p:sp>
      <p:sp>
        <p:nvSpPr>
          <p:cNvPr id="11" name="Flowchart: Off-page Connector 199">
            <a:extLst>
              <a:ext uri="{FF2B5EF4-FFF2-40B4-BE49-F238E27FC236}">
                <a16:creationId xmlns:a16="http://schemas.microsoft.com/office/drawing/2014/main" id="{74992A25-0F31-EAD8-627D-295DC2C654C2}"/>
              </a:ext>
            </a:extLst>
          </p:cNvPr>
          <p:cNvSpPr>
            <a:spLocks noChangeArrowheads="1"/>
          </p:cNvSpPr>
          <p:nvPr/>
        </p:nvSpPr>
        <p:spPr bwMode="auto">
          <a:xfrm>
            <a:off x="2593547" y="1166711"/>
            <a:ext cx="419730" cy="559642"/>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D</a:t>
            </a:r>
            <a:endParaRPr lang="en-US" altLang="en-US" sz="2601" dirty="0">
              <a:latin typeface="Arial" panose="020B0604020202020204" pitchFamily="34" charset="0"/>
            </a:endParaRPr>
          </a:p>
        </p:txBody>
      </p:sp>
      <p:sp>
        <p:nvSpPr>
          <p:cNvPr id="15" name="TextBox 14">
            <a:extLst>
              <a:ext uri="{FF2B5EF4-FFF2-40B4-BE49-F238E27FC236}">
                <a16:creationId xmlns:a16="http://schemas.microsoft.com/office/drawing/2014/main" id="{4C908384-A069-6407-3CD1-0D66B398C282}"/>
              </a:ext>
            </a:extLst>
          </p:cNvPr>
          <p:cNvSpPr txBox="1"/>
          <p:nvPr/>
        </p:nvSpPr>
        <p:spPr>
          <a:xfrm>
            <a:off x="9654825" y="2233075"/>
            <a:ext cx="2734627" cy="2849050"/>
          </a:xfrm>
          <a:prstGeom prst="rect">
            <a:avLst/>
          </a:prstGeom>
          <a:noFill/>
        </p:spPr>
        <p:txBody>
          <a:bodyPr wrap="square">
            <a:spAutoFit/>
          </a:bodyPr>
          <a:lstStyle/>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B</a:t>
            </a:r>
            <a:r>
              <a:rPr lang="en-US" sz="1800" dirty="0">
                <a:effectLst/>
                <a:latin typeface="Calibri" panose="020F0502020204030204" pitchFamily="34" charset="0"/>
                <a:ea typeface="Calibri" panose="020F0502020204030204" pitchFamily="34" charset="0"/>
                <a:cs typeface="Times New Roman" panose="02020603050405020304" pitchFamily="18" charset="0"/>
              </a:rPr>
              <a:t>. Storm Drains – Note how this drain is surrounded by grass.  Why might this drain have been put here?  What might happen to stormwater here?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Where else can you find storm drains?</a:t>
            </a:r>
          </a:p>
        </p:txBody>
      </p:sp>
    </p:spTree>
    <p:extLst>
      <p:ext uri="{BB962C8B-B14F-4D97-AF65-F5344CB8AC3E}">
        <p14:creationId xmlns:p14="http://schemas.microsoft.com/office/powerpoint/2010/main" val="862958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0"/>
            <a:ext cx="12462508" cy="990841"/>
          </a:xfrm>
        </p:spPr>
        <p:txBody>
          <a:bodyPr/>
          <a:lstStyle/>
          <a:p>
            <a:r>
              <a:rPr lang="en-US" sz="2601" b="1" dirty="0">
                <a:latin typeface="Calibri" panose="020F0502020204030204" pitchFamily="34" charset="0"/>
                <a:ea typeface="Calibri" panose="020F0502020204030204" pitchFamily="34" charset="0"/>
                <a:cs typeface="Times New Roman" panose="02020603050405020304" pitchFamily="18" charset="0"/>
              </a:rPr>
              <a:t>Mapping Your Schoolyard – Sheridan Elementary	Name: ____________ Date: _________</a:t>
            </a:r>
            <a:endParaRPr lang="en-US" dirty="0"/>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12/8/2022</a:t>
            </a:fld>
            <a:endParaRPr lang="en-US"/>
          </a:p>
        </p:txBody>
      </p:sp>
      <p:pic>
        <p:nvPicPr>
          <p:cNvPr id="16" name="Picture 15">
            <a:extLst>
              <a:ext uri="{FF2B5EF4-FFF2-40B4-BE49-F238E27FC236}">
                <a16:creationId xmlns:a16="http://schemas.microsoft.com/office/drawing/2014/main" id="{FB7EABBD-D03C-4DFA-9797-4EB2167E3E9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sp>
        <p:nvSpPr>
          <p:cNvPr id="3" name="Text Box 2">
            <a:extLst>
              <a:ext uri="{FF2B5EF4-FFF2-40B4-BE49-F238E27FC236}">
                <a16:creationId xmlns:a16="http://schemas.microsoft.com/office/drawing/2014/main" id="{EC6D14E2-AC34-9656-7B94-09688CEF7D6E}"/>
              </a:ext>
            </a:extLst>
          </p:cNvPr>
          <p:cNvSpPr txBox="1">
            <a:spLocks noChangeArrowheads="1"/>
          </p:cNvSpPr>
          <p:nvPr/>
        </p:nvSpPr>
        <p:spPr bwMode="auto">
          <a:xfrm>
            <a:off x="9967465" y="1024633"/>
            <a:ext cx="2304831" cy="5271551"/>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Symbols from the Key including flow of water, erosion, and storm drains. </a:t>
            </a:r>
            <a:endParaRPr lang="en-US" sz="145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Show where you see any evidence of possible </a:t>
            </a:r>
            <a:r>
              <a:rPr lang="en-US" sz="1450" b="1" dirty="0">
                <a:latin typeface="Calibri"/>
                <a:ea typeface="Calibri"/>
                <a:cs typeface="Times New Roman"/>
              </a:rPr>
              <a:t>stormwater problems </a:t>
            </a:r>
            <a:r>
              <a:rPr lang="en-US" sz="1450" dirty="0">
                <a:latin typeface="Calibri"/>
                <a:ea typeface="Calibri"/>
                <a:cs typeface="Times New Roman"/>
              </a:rPr>
              <a:t>(this could be places where there's lots of erosion or big puddles, or oil from cars, </a:t>
            </a:r>
            <a:r>
              <a:rPr lang="en-US" sz="1450" dirty="0" err="1">
                <a:latin typeface="Calibri"/>
                <a:ea typeface="Calibri"/>
                <a:cs typeface="Times New Roman"/>
              </a:rPr>
              <a:t>etc</a:t>
            </a:r>
            <a:r>
              <a:rPr lang="en-US" sz="1450" dirty="0">
                <a:latin typeface="Calibri"/>
                <a:ea typeface="Calibri"/>
                <a:cs typeface="Times New Roman"/>
              </a:rPr>
              <a:t>).</a:t>
            </a: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Add larger plants and bushes if they are there.</a:t>
            </a:r>
          </a:p>
        </p:txBody>
      </p:sp>
      <p:pic>
        <p:nvPicPr>
          <p:cNvPr id="5" name="Picture 5" descr="A picture containing diagram&#10;&#10;Description automatically generated">
            <a:extLst>
              <a:ext uri="{FF2B5EF4-FFF2-40B4-BE49-F238E27FC236}">
                <a16:creationId xmlns:a16="http://schemas.microsoft.com/office/drawing/2014/main" id="{C9F64B41-F59E-36B3-F68B-D5AE9A698AAB}"/>
              </a:ext>
            </a:extLst>
          </p:cNvPr>
          <p:cNvPicPr>
            <a:picLocks noChangeAspect="1"/>
          </p:cNvPicPr>
          <p:nvPr/>
        </p:nvPicPr>
        <p:blipFill>
          <a:blip r:embed="rId4"/>
          <a:stretch>
            <a:fillRect/>
          </a:stretch>
        </p:blipFill>
        <p:spPr>
          <a:xfrm>
            <a:off x="1249601" y="1600200"/>
            <a:ext cx="1047988" cy="4114800"/>
          </a:xfrm>
          <a:prstGeom prst="rect">
            <a:avLst/>
          </a:prstGeom>
        </p:spPr>
      </p:pic>
      <p:pic>
        <p:nvPicPr>
          <p:cNvPr id="4" name="Picture 3" descr="Map&#10;&#10;Description automatically generated">
            <a:extLst>
              <a:ext uri="{FF2B5EF4-FFF2-40B4-BE49-F238E27FC236}">
                <a16:creationId xmlns:a16="http://schemas.microsoft.com/office/drawing/2014/main" id="{252E916F-D147-0B42-D932-C753F296A6C8}"/>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4220847" y="869536"/>
            <a:ext cx="4420234" cy="6300037"/>
          </a:xfrm>
          <a:prstGeom prst="rect">
            <a:avLst/>
          </a:prstGeom>
        </p:spPr>
      </p:pic>
    </p:spTree>
    <p:extLst>
      <p:ext uri="{BB962C8B-B14F-4D97-AF65-F5344CB8AC3E}">
        <p14:creationId xmlns:p14="http://schemas.microsoft.com/office/powerpoint/2010/main" val="3815589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4" y="326109"/>
            <a:ext cx="11216640" cy="953344"/>
          </a:xfrm>
        </p:spPr>
        <p:txBody>
          <a:bodyPr>
            <a:normAutofit/>
          </a:bodyPr>
          <a:lstStyle/>
          <a:p>
            <a:r>
              <a:rPr lang="en-US" sz="5418" dirty="0">
                <a:latin typeface="Calibri"/>
                <a:ea typeface="Calibri" panose="020F0502020204030204" pitchFamily="34" charset="0"/>
                <a:cs typeface="Times New Roman"/>
              </a:rPr>
              <a:t>Local Stormwater Systems</a:t>
            </a:r>
            <a:endParaRPr lang="en-US" sz="10836" dirty="0">
              <a:latin typeface="Calibri"/>
              <a:cs typeface="Times New Roman"/>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12/8/2022</a:t>
            </a:fld>
            <a:endParaRPr lang="en-US"/>
          </a:p>
        </p:txBody>
      </p:sp>
      <p:sp>
        <p:nvSpPr>
          <p:cNvPr id="9" name="Rectangle 1">
            <a:extLst>
              <a:ext uri="{FF2B5EF4-FFF2-40B4-BE49-F238E27FC236}">
                <a16:creationId xmlns:a16="http://schemas.microsoft.com/office/drawing/2014/main" id="{5116F802-F0BA-4A37-BE5B-0D518BB9597C}"/>
              </a:ext>
            </a:extLst>
          </p:cNvPr>
          <p:cNvSpPr>
            <a:spLocks noChangeArrowheads="1"/>
          </p:cNvSpPr>
          <p:nvPr/>
        </p:nvSpPr>
        <p:spPr bwMode="auto">
          <a:xfrm>
            <a:off x="431864" y="1279453"/>
            <a:ext cx="8108189" cy="1104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3855" tIns="61928" rIns="123855" bIns="6192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38555"/>
            <a:r>
              <a:rPr lang="en-US" altLang="en-US" sz="2438" b="1" dirty="0">
                <a:solidFill>
                  <a:srgbClr val="000000"/>
                </a:solidFill>
                <a:latin typeface="Calibri" panose="020F0502020204030204" pitchFamily="34" charset="0"/>
                <a:cs typeface="Calibri" panose="020F0502020204030204" pitchFamily="34" charset="0"/>
              </a:rPr>
              <a:t>What happens with the stormwater around your school?</a:t>
            </a:r>
          </a:p>
          <a:p>
            <a:pPr defTabSz="1238555"/>
            <a:endParaRPr lang="en-US" altLang="en-US" sz="1490" b="1" dirty="0">
              <a:solidFill>
                <a:srgbClr val="000000"/>
              </a:solidFill>
              <a:latin typeface="Calibri" panose="020F0502020204030204" pitchFamily="34" charset="0"/>
              <a:cs typeface="Calibri" panose="020F0502020204030204" pitchFamily="34" charset="0"/>
            </a:endParaRPr>
          </a:p>
          <a:p>
            <a:pPr defTabSz="1238555"/>
            <a:r>
              <a:rPr lang="en-US" sz="2438" b="1" dirty="0">
                <a:solidFill>
                  <a:srgbClr val="000000"/>
                </a:solidFill>
                <a:latin typeface="Calibri" panose="020F0502020204030204" pitchFamily="34" charset="0"/>
              </a:rPr>
              <a:t>Where does your stormwater runoff end up?</a:t>
            </a:r>
            <a:r>
              <a:rPr lang="en-US" sz="2438" dirty="0">
                <a:solidFill>
                  <a:srgbClr val="000000"/>
                </a:solidFill>
                <a:latin typeface="Calibri" panose="020F0502020204030204" pitchFamily="34" charset="0"/>
              </a:rPr>
              <a:t> </a:t>
            </a:r>
            <a:r>
              <a:rPr lang="en-US" altLang="en-US" sz="1490" dirty="0">
                <a:solidFill>
                  <a:srgbClr val="000000"/>
                </a:solidFill>
                <a:latin typeface="Calibri" panose="020F0502020204030204" pitchFamily="34" charset="0"/>
                <a:cs typeface="Calibri" panose="020F0502020204030204" pitchFamily="34" charset="0"/>
              </a:rPr>
              <a:t> </a:t>
            </a:r>
            <a:r>
              <a:rPr lang="en-US" altLang="en-US" sz="1084" dirty="0"/>
              <a:t> </a:t>
            </a:r>
            <a:endParaRPr lang="en-US" altLang="en-US" sz="2438" dirty="0"/>
          </a:p>
        </p:txBody>
      </p:sp>
      <p:sp>
        <p:nvSpPr>
          <p:cNvPr id="4" name="TextBox 3">
            <a:extLst>
              <a:ext uri="{FF2B5EF4-FFF2-40B4-BE49-F238E27FC236}">
                <a16:creationId xmlns:a16="http://schemas.microsoft.com/office/drawing/2014/main" id="{91EE45CE-32AD-8B93-BB9D-8708ED687EEC}"/>
              </a:ext>
            </a:extLst>
          </p:cNvPr>
          <p:cNvSpPr txBox="1"/>
          <p:nvPr/>
        </p:nvSpPr>
        <p:spPr>
          <a:xfrm>
            <a:off x="431864" y="2384146"/>
            <a:ext cx="10857988" cy="523220"/>
          </a:xfrm>
          <a:prstGeom prst="rect">
            <a:avLst/>
          </a:prstGeom>
          <a:noFill/>
        </p:spPr>
        <p:txBody>
          <a:bodyPr wrap="square">
            <a:spAutoFit/>
          </a:bodyPr>
          <a:lstStyle/>
          <a:p>
            <a:r>
              <a:rPr lang="en-US" sz="2800" dirty="0">
                <a:solidFill>
                  <a:srgbClr val="000000"/>
                </a:solidFill>
                <a:latin typeface="Calibri" panose="020F0502020204030204" pitchFamily="34" charset="0"/>
              </a:rPr>
              <a:t>The stormwater from your school ends up in Puyallup River.</a:t>
            </a:r>
            <a:r>
              <a:rPr lang="en-US" sz="2800" dirty="0">
                <a:solidFill>
                  <a:srgbClr val="000000"/>
                </a:solidFill>
                <a:highlight>
                  <a:srgbClr val="FFFF00"/>
                </a:highlight>
                <a:latin typeface="Calibri" panose="020F0502020204030204" pitchFamily="34" charset="0"/>
              </a:rPr>
              <a:t>  </a:t>
            </a:r>
          </a:p>
        </p:txBody>
      </p:sp>
      <p:sp>
        <p:nvSpPr>
          <p:cNvPr id="6" name="TextBox 5">
            <a:extLst>
              <a:ext uri="{FF2B5EF4-FFF2-40B4-BE49-F238E27FC236}">
                <a16:creationId xmlns:a16="http://schemas.microsoft.com/office/drawing/2014/main" id="{2E450A86-FC4F-83A7-2942-A6BA01EED41B}"/>
              </a:ext>
            </a:extLst>
          </p:cNvPr>
          <p:cNvSpPr txBox="1"/>
          <p:nvPr/>
        </p:nvSpPr>
        <p:spPr>
          <a:xfrm>
            <a:off x="557562" y="2907366"/>
            <a:ext cx="12015374" cy="3970318"/>
          </a:xfrm>
          <a:prstGeom prst="rect">
            <a:avLst/>
          </a:prstGeom>
          <a:noFill/>
        </p:spPr>
        <p:txBody>
          <a:bodyPr wrap="square">
            <a:spAutoFit/>
          </a:bodyPr>
          <a:lstStyle/>
          <a:p>
            <a:pPr marL="0" marR="0"/>
            <a:r>
              <a:rPr lang="en-US" dirty="0">
                <a:effectLst/>
                <a:ea typeface="Calibri" panose="020F0502020204030204" pitchFamily="34" charset="0"/>
                <a:cs typeface="Times New Roman" panose="02020603050405020304" pitchFamily="18" charset="0"/>
              </a:rPr>
              <a:t>Your </a:t>
            </a:r>
            <a:r>
              <a:rPr lang="en-US" dirty="0">
                <a:ea typeface="Calibri" panose="020F0502020204030204" pitchFamily="34" charset="0"/>
                <a:cs typeface="Times New Roman" panose="02020603050405020304" pitchFamily="18" charset="0"/>
              </a:rPr>
              <a:t>school is located in the </a:t>
            </a:r>
            <a:r>
              <a:rPr lang="en-US" dirty="0">
                <a:effectLst/>
                <a:ea typeface="Calibri" panose="020F0502020204030204" pitchFamily="34" charset="0"/>
                <a:cs typeface="Times New Roman" panose="02020603050405020304" pitchFamily="18" charset="0"/>
              </a:rPr>
              <a:t>Lower Puyallup Watershed.</a:t>
            </a:r>
          </a:p>
          <a:p>
            <a:pPr marL="0" marR="0"/>
            <a:endParaRPr lang="en-US" dirty="0">
              <a:effectLst/>
              <a:ea typeface="Calibri" panose="020F0502020204030204" pitchFamily="34" charset="0"/>
              <a:cs typeface="Times New Roman" panose="02020603050405020304" pitchFamily="18" charset="0"/>
            </a:endParaRPr>
          </a:p>
          <a:p>
            <a:r>
              <a:rPr lang="en-US" dirty="0"/>
              <a:t>Water travels north on East McKinley Ave., then east on E 40</a:t>
            </a:r>
            <a:r>
              <a:rPr lang="en-US" baseline="30000" dirty="0"/>
              <a:t>th</a:t>
            </a:r>
            <a:r>
              <a:rPr lang="en-US" dirty="0"/>
              <a:t> St, passes right by Blix Elementary (your stormwaters merge!. From there, stormwater discharges (flows) into First Creek, which flows north. Water reaches the Puyallup River and then Commencement Bay by going underground past the Emerald Queen Casino and under the freeway.</a:t>
            </a:r>
          </a:p>
          <a:p>
            <a:endParaRPr lang="en-US" dirty="0">
              <a:effectLst/>
              <a:ea typeface="Calibri" panose="020F0502020204030204" pitchFamily="34" charset="0"/>
              <a:cs typeface="Times New Roman" panose="02020603050405020304" pitchFamily="18" charset="0"/>
            </a:endParaRPr>
          </a:p>
          <a:p>
            <a:pPr marL="0" marR="0"/>
            <a:r>
              <a:rPr lang="en-US" dirty="0">
                <a:effectLst/>
                <a:ea typeface="Calibri" panose="020F0502020204030204" pitchFamily="34" charset="0"/>
                <a:cs typeface="Times New Roman" panose="02020603050405020304" pitchFamily="18" charset="0"/>
              </a:rPr>
              <a:t>The T-Street/Lower Puyallup is a </a:t>
            </a:r>
            <a:r>
              <a:rPr lang="en-US" dirty="0" err="1">
                <a:effectLst/>
                <a:ea typeface="Calibri" panose="020F0502020204030204" pitchFamily="34" charset="0"/>
                <a:cs typeface="Times New Roman" panose="02020603050405020304" pitchFamily="18" charset="0"/>
              </a:rPr>
              <a:t>subwatershed</a:t>
            </a:r>
            <a:r>
              <a:rPr lang="en-US" dirty="0">
                <a:effectLst/>
                <a:ea typeface="Calibri" panose="020F0502020204030204" pitchFamily="34" charset="0"/>
                <a:cs typeface="Times New Roman" panose="02020603050405020304" pitchFamily="18" charset="0"/>
              </a:rPr>
              <a:t> of the Puyallup watershed. Located in southeast Tacoma this </a:t>
            </a:r>
            <a:r>
              <a:rPr lang="en-US" dirty="0" err="1">
                <a:effectLst/>
                <a:ea typeface="Calibri" panose="020F0502020204030204" pitchFamily="34" charset="0"/>
                <a:cs typeface="Times New Roman" panose="02020603050405020304" pitchFamily="18" charset="0"/>
              </a:rPr>
              <a:t>subwatershed</a:t>
            </a:r>
            <a:r>
              <a:rPr lang="en-US" dirty="0">
                <a:effectLst/>
                <a:ea typeface="Calibri" panose="020F0502020204030204" pitchFamily="34" charset="0"/>
                <a:cs typeface="Times New Roman" panose="02020603050405020304" pitchFamily="18" charset="0"/>
              </a:rPr>
              <a:t> covers 2,971 acres. The southern part of the </a:t>
            </a:r>
            <a:r>
              <a:rPr lang="en-US" dirty="0" err="1">
                <a:effectLst/>
                <a:ea typeface="Calibri" panose="020F0502020204030204" pitchFamily="34" charset="0"/>
                <a:cs typeface="Times New Roman" panose="02020603050405020304" pitchFamily="18" charset="0"/>
              </a:rPr>
              <a:t>subwatershed</a:t>
            </a:r>
            <a:r>
              <a:rPr lang="en-US" dirty="0">
                <a:effectLst/>
                <a:ea typeface="Calibri" panose="020F0502020204030204" pitchFamily="34" charset="0"/>
                <a:cs typeface="Times New Roman" panose="02020603050405020304" pitchFamily="18" charset="0"/>
              </a:rPr>
              <a:t> is mostly residential with some undeveloped open space and a few small commercial areas, while the northern part of the </a:t>
            </a:r>
            <a:r>
              <a:rPr lang="en-US" dirty="0" err="1">
                <a:effectLst/>
                <a:ea typeface="Calibri" panose="020F0502020204030204" pitchFamily="34" charset="0"/>
                <a:cs typeface="Times New Roman" panose="02020603050405020304" pitchFamily="18" charset="0"/>
              </a:rPr>
              <a:t>subwatershed</a:t>
            </a:r>
            <a:r>
              <a:rPr lang="en-US" dirty="0">
                <a:effectLst/>
                <a:ea typeface="Calibri" panose="020F0502020204030204" pitchFamily="34" charset="0"/>
                <a:cs typeface="Times New Roman" panose="02020603050405020304" pitchFamily="18" charset="0"/>
              </a:rPr>
              <a:t> contains industrial and commercial areas.</a:t>
            </a:r>
          </a:p>
          <a:p>
            <a:pPr marL="0" marR="0"/>
            <a:endParaRPr lang="en-US" dirty="0">
              <a:effectLst/>
              <a:ea typeface="Calibri" panose="020F0502020204030204" pitchFamily="34" charset="0"/>
              <a:cs typeface="Times New Roman" panose="02020603050405020304" pitchFamily="18" charset="0"/>
            </a:endParaRPr>
          </a:p>
          <a:p>
            <a:pPr marL="0" marR="0"/>
            <a:r>
              <a:rPr lang="en-US" dirty="0">
                <a:effectLst/>
                <a:ea typeface="Calibri" panose="020F0502020204030204" pitchFamily="34" charset="0"/>
                <a:cs typeface="Times New Roman" panose="02020603050405020304" pitchFamily="18" charset="0"/>
              </a:rPr>
              <a:t>The Puyallup River, with its tributaries, serves as a major migration route for a variety of salmonid species. Four fish hatcheries are located in this system upstream from Tacoma. The lower Puyallup, where it meets Commencement Bay, is a salt-wedge estuary, with deeper marine water covered by a layer of fresh water. Learn more about Tacoma’s Salmon. </a:t>
            </a:r>
            <a:r>
              <a:rPr lang="en-US" dirty="0">
                <a:effectLst/>
                <a:ea typeface="Calibri" panose="020F0502020204030204" pitchFamily="34" charset="0"/>
                <a:cs typeface="Times New Roman" panose="02020603050405020304" pitchFamily="18" charset="0"/>
                <a:hlinkClick r:id="rId3"/>
              </a:rPr>
              <a:t>https://www.cityoftacoma.org/cms/One.aspx?portalId=169&amp;pageId=2860#T-Street/Lower%20Puyallup</a:t>
            </a:r>
            <a:r>
              <a:rPr lang="en-US" dirty="0">
                <a:effectLst/>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451481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0"/>
            <a:ext cx="12806680" cy="1295400"/>
          </a:xfrm>
        </p:spPr>
        <p:txBody>
          <a:bodyPr/>
          <a:lstStyle/>
          <a:p>
            <a:r>
              <a:rPr lang="en-US" sz="4267" dirty="0"/>
              <a:t>Sheridan Elementary </a:t>
            </a: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Follow the lines and arrows! </a:t>
            </a:r>
            <a:endParaRPr lang="en-US" dirty="0"/>
          </a:p>
        </p:txBody>
      </p:sp>
      <p:pic>
        <p:nvPicPr>
          <p:cNvPr id="4" name="Picture 3" descr="Graphical user interface, map&#10;&#10;Description automatically generated">
            <a:extLst>
              <a:ext uri="{FF2B5EF4-FFF2-40B4-BE49-F238E27FC236}">
                <a16:creationId xmlns:a16="http://schemas.microsoft.com/office/drawing/2014/main" id="{1F009A4B-D8F5-8399-BE4B-68FD0EE690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525" y="1573050"/>
            <a:ext cx="12215750" cy="5032740"/>
          </a:xfrm>
          <a:prstGeom prst="rect">
            <a:avLst/>
          </a:prstGeom>
        </p:spPr>
      </p:pic>
    </p:spTree>
    <p:extLst>
      <p:ext uri="{BB962C8B-B14F-4D97-AF65-F5344CB8AC3E}">
        <p14:creationId xmlns:p14="http://schemas.microsoft.com/office/powerpoint/2010/main" val="2742104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9F87C-C154-47B3-9990-6C59FE50C50A}"/>
              </a:ext>
            </a:extLst>
          </p:cNvPr>
          <p:cNvSpPr>
            <a:spLocks noGrp="1"/>
          </p:cNvSpPr>
          <p:nvPr>
            <p:ph idx="1"/>
          </p:nvPr>
        </p:nvSpPr>
        <p:spPr>
          <a:xfrm>
            <a:off x="365777" y="5946984"/>
            <a:ext cx="5943583" cy="1113943"/>
          </a:xfrm>
        </p:spPr>
        <p:txBody>
          <a:bodyPr>
            <a:normAutofit fontScale="85000" lnSpcReduction="10000"/>
          </a:bodyPr>
          <a:lstStyle/>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Now follow the </a:t>
            </a:r>
            <a:r>
              <a:rPr lang="en-US" dirty="0">
                <a:latin typeface="Calibri" panose="020F0502020204030204" pitchFamily="34" charset="0"/>
                <a:ea typeface="Calibri" panose="020F0502020204030204" pitchFamily="34" charset="0"/>
                <a:cs typeface="Times New Roman" panose="02020603050405020304" pitchFamily="18" charset="0"/>
              </a:rPr>
              <a:t>pink</a:t>
            </a:r>
            <a:r>
              <a:rPr lang="en-US" dirty="0">
                <a:effectLst/>
                <a:latin typeface="Calibri" panose="020F0502020204030204" pitchFamily="34" charset="0"/>
                <a:ea typeface="Calibri" panose="020F0502020204030204" pitchFamily="34" charset="0"/>
                <a:cs typeface="Times New Roman" panose="02020603050405020304" pitchFamily="18" charset="0"/>
              </a:rPr>
              <a:t> line away from your school (find your school by looking for the star) to see how it gets to the Salish Sea!</a:t>
            </a:r>
          </a:p>
        </p:txBody>
      </p:sp>
      <p:pic>
        <p:nvPicPr>
          <p:cNvPr id="5" name="Picture 4" descr="Map&#10;&#10;Description automatically generated">
            <a:extLst>
              <a:ext uri="{FF2B5EF4-FFF2-40B4-BE49-F238E27FC236}">
                <a16:creationId xmlns:a16="http://schemas.microsoft.com/office/drawing/2014/main" id="{4D518FCE-D911-CFA6-83A5-5CB0282A6B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610" y="325238"/>
            <a:ext cx="5943583" cy="6664723"/>
          </a:xfrm>
          <a:prstGeom prst="rect">
            <a:avLst/>
          </a:prstGeom>
        </p:spPr>
      </p:pic>
      <p:pic>
        <p:nvPicPr>
          <p:cNvPr id="12" name="Picture 11" descr="Map&#10;&#10;Description automatically generated">
            <a:extLst>
              <a:ext uri="{FF2B5EF4-FFF2-40B4-BE49-F238E27FC236}">
                <a16:creationId xmlns:a16="http://schemas.microsoft.com/office/drawing/2014/main" id="{51394962-6220-33C5-96FA-E9D6639B4F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77" y="450968"/>
            <a:ext cx="6066876" cy="4653143"/>
          </a:xfrm>
          <a:prstGeom prst="rect">
            <a:avLst/>
          </a:prstGeom>
        </p:spPr>
      </p:pic>
      <p:sp>
        <p:nvSpPr>
          <p:cNvPr id="13" name="5-Point Star 12">
            <a:extLst>
              <a:ext uri="{FF2B5EF4-FFF2-40B4-BE49-F238E27FC236}">
                <a16:creationId xmlns:a16="http://schemas.microsoft.com/office/drawing/2014/main" id="{94196CF1-540B-791F-C4E4-68C254C02621}"/>
              </a:ext>
            </a:extLst>
          </p:cNvPr>
          <p:cNvSpPr/>
          <p:nvPr/>
        </p:nvSpPr>
        <p:spPr>
          <a:xfrm>
            <a:off x="7680960" y="6629400"/>
            <a:ext cx="365760" cy="262890"/>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675ACA8-418F-0559-01D5-9F169BBBA9C5}"/>
              </a:ext>
            </a:extLst>
          </p:cNvPr>
          <p:cNvSpPr/>
          <p:nvPr/>
        </p:nvSpPr>
        <p:spPr>
          <a:xfrm>
            <a:off x="9864090" y="308610"/>
            <a:ext cx="1440180" cy="6972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A315E953-8248-D1A8-5A7F-6D6BA6468662}"/>
              </a:ext>
            </a:extLst>
          </p:cNvPr>
          <p:cNvCxnSpPr/>
          <p:nvPr/>
        </p:nvCxnSpPr>
        <p:spPr>
          <a:xfrm flipH="1">
            <a:off x="3691890" y="1005840"/>
            <a:ext cx="6183630" cy="124587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6D9024A-A581-70DC-B380-D4F8940B43B3}"/>
              </a:ext>
            </a:extLst>
          </p:cNvPr>
          <p:cNvCxnSpPr/>
          <p:nvPr/>
        </p:nvCxnSpPr>
        <p:spPr>
          <a:xfrm flipH="1">
            <a:off x="3703320" y="1005840"/>
            <a:ext cx="7600950" cy="12573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41098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12/8/2022</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3128765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D131BB-8766-487A-B10A-B2C51495A59F}">
  <ds:schemaRefs>
    <ds:schemaRef ds:uri="http://schemas.microsoft.com/sharepoint/v3/contenttype/forms"/>
  </ds:schemaRefs>
</ds:datastoreItem>
</file>

<file path=customXml/itemProps2.xml><?xml version="1.0" encoding="utf-8"?>
<ds:datastoreItem xmlns:ds="http://schemas.openxmlformats.org/officeDocument/2006/customXml" ds:itemID="{DB3678EA-B1B1-4771-8F43-97160D9DD230}">
  <ds:schemaRefs>
    <ds:schemaRef ds:uri="http://purl.org/dc/term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188c5fa1-f80e-45c6-a801-680064d87fe8"/>
    <ds:schemaRef ds:uri="72dab5ac-ebd7-4489-96fd-5e04b1b08638"/>
    <ds:schemaRef ds:uri="http://schemas.microsoft.com/office/2006/metadata/properties"/>
    <ds:schemaRef ds:uri="http://purl.org/dc/dcmitype/"/>
    <ds:schemaRef ds:uri="http://purl.org/dc/elements/1.1/"/>
  </ds:schemaRefs>
</ds:datastoreItem>
</file>

<file path=customXml/itemProps3.xml><?xml version="1.0" encoding="utf-8"?>
<ds:datastoreItem xmlns:ds="http://schemas.openxmlformats.org/officeDocument/2006/customXml" ds:itemID="{EA462347-29A2-4586-B7B3-B58863DCD7F7}">
  <ds:schemaRefs>
    <ds:schemaRef ds:uri="188c5fa1-f80e-45c6-a801-680064d87fe8"/>
    <ds:schemaRef ds:uri="72dab5ac-ebd7-4489-96fd-5e04b1b086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53</TotalTime>
  <Words>816</Words>
  <Application>Microsoft Office PowerPoint</Application>
  <PresentationFormat>Custom</PresentationFormat>
  <Paragraphs>69</Paragraphs>
  <Slides>10</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Calibri Light</vt:lpstr>
      <vt:lpstr>Symbol</vt:lpstr>
      <vt:lpstr>office theme</vt:lpstr>
      <vt:lpstr>1_Office Theme</vt:lpstr>
      <vt:lpstr>Community Waters School Guide:  Sheridan Elementary</vt:lpstr>
      <vt:lpstr>Stormwater in Our Schoolyard from Lesson 2</vt:lpstr>
      <vt:lpstr>Schoolyard stormwater points of interest</vt:lpstr>
      <vt:lpstr>Schoolyard stormwater points of interest</vt:lpstr>
      <vt:lpstr>Schoolyard stormwater points of interest</vt:lpstr>
      <vt:lpstr>Mapping Your Schoolyard – Sheridan Elementary Name: ____________ Date: _________</vt:lpstr>
      <vt:lpstr>Local Stormwater Systems</vt:lpstr>
      <vt:lpstr>Sheridan Elementary Where does your school’s stormwater go?  Follow the lines and arrows! </vt:lpstr>
      <vt:lpstr>PowerPoint Presentation</vt:lpstr>
      <vt:lpstr>How did we figure this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64</cp:revision>
  <dcterms:created xsi:type="dcterms:W3CDTF">2021-06-30T19:40:51Z</dcterms:created>
  <dcterms:modified xsi:type="dcterms:W3CDTF">2022-12-08T17:49:13Z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