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5"/>
  </p:notesMasterIdLst>
  <p:sldIdLst>
    <p:sldId id="256" r:id="rId6"/>
    <p:sldId id="257" r:id="rId7"/>
    <p:sldId id="263" r:id="rId8"/>
    <p:sldId id="278" r:id="rId9"/>
    <p:sldId id="258" r:id="rId10"/>
    <p:sldId id="259" r:id="rId11"/>
    <p:sldId id="273" r:id="rId12"/>
    <p:sldId id="274" r:id="rId13"/>
    <p:sldId id="284" r:id="rId14"/>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1D1900-B755-46A2-B9FC-49BFBA532206}" v="7" dt="2022-12-08T19:14:14.4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8"/>
    <p:restoredTop sz="94650"/>
  </p:normalViewPr>
  <p:slideViewPr>
    <p:cSldViewPr snapToGrid="0">
      <p:cViewPr varScale="1">
        <p:scale>
          <a:sx n="96" d="100"/>
          <a:sy n="96" d="100"/>
        </p:scale>
        <p:origin x="8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a Steiger" userId="84c8b75e-439a-494b-a32d-c4b3d6be4b87" providerId="ADAL" clId="{AB1D1900-B755-46A2-B9FC-49BFBA532206}"/>
    <pc:docChg chg="undo custSel addSld delSld modSld">
      <pc:chgData name="Celina Steiger" userId="84c8b75e-439a-494b-a32d-c4b3d6be4b87" providerId="ADAL" clId="{AB1D1900-B755-46A2-B9FC-49BFBA532206}" dt="2022-12-08T19:15:00.856" v="95" actId="1076"/>
      <pc:docMkLst>
        <pc:docMk/>
      </pc:docMkLst>
      <pc:sldChg chg="delSp mod">
        <pc:chgData name="Celina Steiger" userId="84c8b75e-439a-494b-a32d-c4b3d6be4b87" providerId="ADAL" clId="{AB1D1900-B755-46A2-B9FC-49BFBA532206}" dt="2022-12-08T18:17:44.850" v="0" actId="478"/>
        <pc:sldMkLst>
          <pc:docMk/>
          <pc:sldMk cId="109857222" sldId="256"/>
        </pc:sldMkLst>
        <pc:picChg chg="del">
          <ac:chgData name="Celina Steiger" userId="84c8b75e-439a-494b-a32d-c4b3d6be4b87" providerId="ADAL" clId="{AB1D1900-B755-46A2-B9FC-49BFBA532206}" dt="2022-12-08T18:17:44.850" v="0" actId="478"/>
          <ac:picMkLst>
            <pc:docMk/>
            <pc:sldMk cId="109857222" sldId="256"/>
            <ac:picMk id="4" creationId="{B7FA4345-C07A-4ABD-A2AB-439E2A4021EC}"/>
          </ac:picMkLst>
        </pc:picChg>
      </pc:sldChg>
      <pc:sldChg chg="addSp modSp mod">
        <pc:chgData name="Celina Steiger" userId="84c8b75e-439a-494b-a32d-c4b3d6be4b87" providerId="ADAL" clId="{AB1D1900-B755-46A2-B9FC-49BFBA532206}" dt="2022-12-08T19:15:00.856" v="95" actId="1076"/>
        <pc:sldMkLst>
          <pc:docMk/>
          <pc:sldMk cId="3810747870" sldId="257"/>
        </pc:sldMkLst>
        <pc:spChg chg="mod">
          <ac:chgData name="Celina Steiger" userId="84c8b75e-439a-494b-a32d-c4b3d6be4b87" providerId="ADAL" clId="{AB1D1900-B755-46A2-B9FC-49BFBA532206}" dt="2022-12-08T19:14:20.584" v="90" actId="1076"/>
          <ac:spMkLst>
            <pc:docMk/>
            <pc:sldMk cId="3810747870" sldId="257"/>
            <ac:spMk id="2" creationId="{25A8BC33-119E-4B52-B140-F25E7BC5EC1C}"/>
          </ac:spMkLst>
        </pc:spChg>
        <pc:spChg chg="add mod">
          <ac:chgData name="Celina Steiger" userId="84c8b75e-439a-494b-a32d-c4b3d6be4b87" providerId="ADAL" clId="{AB1D1900-B755-46A2-B9FC-49BFBA532206}" dt="2022-12-08T19:15:00.856" v="95" actId="1076"/>
          <ac:spMkLst>
            <pc:docMk/>
            <pc:sldMk cId="3810747870" sldId="257"/>
            <ac:spMk id="3" creationId="{78843004-5DEF-E7E2-E50B-651C33702BC8}"/>
          </ac:spMkLst>
        </pc:spChg>
        <pc:spChg chg="mod">
          <ac:chgData name="Celina Steiger" userId="84c8b75e-439a-494b-a32d-c4b3d6be4b87" providerId="ADAL" clId="{AB1D1900-B755-46A2-B9FC-49BFBA532206}" dt="2022-12-08T19:14:43.032" v="92" actId="1076"/>
          <ac:spMkLst>
            <pc:docMk/>
            <pc:sldMk cId="3810747870" sldId="257"/>
            <ac:spMk id="5" creationId="{7DD4B74A-C584-49A8-BF2D-714BD8186218}"/>
          </ac:spMkLst>
        </pc:spChg>
        <pc:spChg chg="mod">
          <ac:chgData name="Celina Steiger" userId="84c8b75e-439a-494b-a32d-c4b3d6be4b87" providerId="ADAL" clId="{AB1D1900-B755-46A2-B9FC-49BFBA532206}" dt="2022-12-08T19:14:43.032" v="92" actId="1076"/>
          <ac:spMkLst>
            <pc:docMk/>
            <pc:sldMk cId="3810747870" sldId="257"/>
            <ac:spMk id="6" creationId="{A0174344-4A05-4681-BDA9-FC0E94322386}"/>
          </ac:spMkLst>
        </pc:spChg>
        <pc:spChg chg="mod">
          <ac:chgData name="Celina Steiger" userId="84c8b75e-439a-494b-a32d-c4b3d6be4b87" providerId="ADAL" clId="{AB1D1900-B755-46A2-B9FC-49BFBA532206}" dt="2022-12-08T19:14:43.032" v="92" actId="1076"/>
          <ac:spMkLst>
            <pc:docMk/>
            <pc:sldMk cId="3810747870" sldId="257"/>
            <ac:spMk id="11" creationId="{BB810BE1-903C-48AB-A1AD-8376410367DD}"/>
          </ac:spMkLst>
        </pc:spChg>
        <pc:picChg chg="mod">
          <ac:chgData name="Celina Steiger" userId="84c8b75e-439a-494b-a32d-c4b3d6be4b87" providerId="ADAL" clId="{AB1D1900-B755-46A2-B9FC-49BFBA532206}" dt="2022-12-08T19:14:57.639" v="94" actId="1076"/>
          <ac:picMkLst>
            <pc:docMk/>
            <pc:sldMk cId="3810747870" sldId="257"/>
            <ac:picMk id="10" creationId="{1A83E381-3970-3C65-CDA1-952CF5AADCE4}"/>
          </ac:picMkLst>
        </pc:picChg>
      </pc:sldChg>
      <pc:sldChg chg="modSp mod">
        <pc:chgData name="Celina Steiger" userId="84c8b75e-439a-494b-a32d-c4b3d6be4b87" providerId="ADAL" clId="{AB1D1900-B755-46A2-B9FC-49BFBA532206}" dt="2022-12-08T18:35:57.148" v="88" actId="1076"/>
        <pc:sldMkLst>
          <pc:docMk/>
          <pc:sldMk cId="3815589825" sldId="258"/>
        </pc:sldMkLst>
        <pc:spChg chg="mod">
          <ac:chgData name="Celina Steiger" userId="84c8b75e-439a-494b-a32d-c4b3d6be4b87" providerId="ADAL" clId="{AB1D1900-B755-46A2-B9FC-49BFBA532206}" dt="2022-12-08T18:35:57.148" v="88" actId="1076"/>
          <ac:spMkLst>
            <pc:docMk/>
            <pc:sldMk cId="3815589825" sldId="258"/>
            <ac:spMk id="3" creationId="{EC6D14E2-AC34-9656-7B94-09688CEF7D6E}"/>
          </ac:spMkLst>
        </pc:spChg>
      </pc:sldChg>
      <pc:sldChg chg="addSp delSp modSp mod modNotesTx">
        <pc:chgData name="Celina Steiger" userId="84c8b75e-439a-494b-a32d-c4b3d6be4b87" providerId="ADAL" clId="{AB1D1900-B755-46A2-B9FC-49BFBA532206}" dt="2022-12-08T18:32:32.148" v="86" actId="14100"/>
        <pc:sldMkLst>
          <pc:docMk/>
          <pc:sldMk cId="1451481623" sldId="259"/>
        </pc:sldMkLst>
        <pc:spChg chg="mod">
          <ac:chgData name="Celina Steiger" userId="84c8b75e-439a-494b-a32d-c4b3d6be4b87" providerId="ADAL" clId="{AB1D1900-B755-46A2-B9FC-49BFBA532206}" dt="2022-12-08T18:30:05.531" v="35" actId="13926"/>
          <ac:spMkLst>
            <pc:docMk/>
            <pc:sldMk cId="1451481623" sldId="259"/>
            <ac:spMk id="4" creationId="{91EE45CE-32AD-8B93-BB9D-8708ED687EEC}"/>
          </ac:spMkLst>
        </pc:spChg>
        <pc:spChg chg="mod">
          <ac:chgData name="Celina Steiger" userId="84c8b75e-439a-494b-a32d-c4b3d6be4b87" providerId="ADAL" clId="{AB1D1900-B755-46A2-B9FC-49BFBA532206}" dt="2022-12-08T18:32:05.635" v="83" actId="1076"/>
          <ac:spMkLst>
            <pc:docMk/>
            <pc:sldMk cId="1451481623" sldId="259"/>
            <ac:spMk id="7" creationId="{698CD9E5-C901-3D74-B75A-3A493C57C6CA}"/>
          </ac:spMkLst>
        </pc:spChg>
        <pc:picChg chg="add mod ord">
          <ac:chgData name="Celina Steiger" userId="84c8b75e-439a-494b-a32d-c4b3d6be4b87" providerId="ADAL" clId="{AB1D1900-B755-46A2-B9FC-49BFBA532206}" dt="2022-12-08T18:30:18.252" v="38" actId="167"/>
          <ac:picMkLst>
            <pc:docMk/>
            <pc:sldMk cId="1451481623" sldId="259"/>
            <ac:picMk id="3" creationId="{E14640AE-D402-0074-60E7-5CA09F8245E7}"/>
          </ac:picMkLst>
        </pc:picChg>
        <pc:inkChg chg="add mod">
          <ac:chgData name="Celina Steiger" userId="84c8b75e-439a-494b-a32d-c4b3d6be4b87" providerId="ADAL" clId="{AB1D1900-B755-46A2-B9FC-49BFBA532206}" dt="2022-12-08T18:32:32.148" v="86" actId="14100"/>
          <ac:inkMkLst>
            <pc:docMk/>
            <pc:sldMk cId="1451481623" sldId="259"/>
            <ac:inkMk id="6" creationId="{8E59FEE0-1383-EDF6-E99F-EAC0DB29BE1F}"/>
          </ac:inkMkLst>
        </pc:inkChg>
        <pc:inkChg chg="add del">
          <ac:chgData name="Celina Steiger" userId="84c8b75e-439a-494b-a32d-c4b3d6be4b87" providerId="ADAL" clId="{AB1D1900-B755-46A2-B9FC-49BFBA532206}" dt="2022-12-08T18:30:41.430" v="41" actId="9405"/>
          <ac:inkMkLst>
            <pc:docMk/>
            <pc:sldMk cId="1451481623" sldId="259"/>
            <ac:inkMk id="10" creationId="{97EA8AD6-862C-17DE-EDCA-A0DDE8FC6A06}"/>
          </ac:inkMkLst>
        </pc:inkChg>
        <pc:inkChg chg="add del">
          <ac:chgData name="Celina Steiger" userId="84c8b75e-439a-494b-a32d-c4b3d6be4b87" providerId="ADAL" clId="{AB1D1900-B755-46A2-B9FC-49BFBA532206}" dt="2022-12-08T18:32:21.204" v="85" actId="9405"/>
          <ac:inkMkLst>
            <pc:docMk/>
            <pc:sldMk cId="1451481623" sldId="259"/>
            <ac:inkMk id="11" creationId="{377FAAE2-30ED-BB46-342D-9614D7810FE4}"/>
          </ac:inkMkLst>
        </pc:inkChg>
      </pc:sldChg>
      <pc:sldChg chg="del">
        <pc:chgData name="Celina Steiger" userId="84c8b75e-439a-494b-a32d-c4b3d6be4b87" providerId="ADAL" clId="{AB1D1900-B755-46A2-B9FC-49BFBA532206}" dt="2022-12-08T18:25:12.583" v="13" actId="47"/>
        <pc:sldMkLst>
          <pc:docMk/>
          <pc:sldMk cId="2960306972" sldId="260"/>
        </pc:sldMkLst>
      </pc:sldChg>
      <pc:sldChg chg="setBg">
        <pc:chgData name="Celina Steiger" userId="84c8b75e-439a-494b-a32d-c4b3d6be4b87" providerId="ADAL" clId="{AB1D1900-B755-46A2-B9FC-49BFBA532206}" dt="2022-12-08T18:22:02.112" v="1"/>
        <pc:sldMkLst>
          <pc:docMk/>
          <pc:sldMk cId="2742104049" sldId="273"/>
        </pc:sldMkLst>
      </pc:sldChg>
      <pc:sldChg chg="addSp modSp mod setBg">
        <pc:chgData name="Celina Steiger" userId="84c8b75e-439a-494b-a32d-c4b3d6be4b87" providerId="ADAL" clId="{AB1D1900-B755-46A2-B9FC-49BFBA532206}" dt="2022-12-08T18:23:01.629" v="11" actId="1037"/>
        <pc:sldMkLst>
          <pc:docMk/>
          <pc:sldMk cId="541098309" sldId="274"/>
        </pc:sldMkLst>
        <pc:spChg chg="add mod">
          <ac:chgData name="Celina Steiger" userId="84c8b75e-439a-494b-a32d-c4b3d6be4b87" providerId="ADAL" clId="{AB1D1900-B755-46A2-B9FC-49BFBA532206}" dt="2022-12-08T18:22:38.397" v="5" actId="1076"/>
          <ac:spMkLst>
            <pc:docMk/>
            <pc:sldMk cId="541098309" sldId="274"/>
            <ac:spMk id="2" creationId="{15832220-AEA1-8211-3D32-9103097B4F6D}"/>
          </ac:spMkLst>
        </pc:spChg>
        <pc:picChg chg="mod">
          <ac:chgData name="Celina Steiger" userId="84c8b75e-439a-494b-a32d-c4b3d6be4b87" providerId="ADAL" clId="{AB1D1900-B755-46A2-B9FC-49BFBA532206}" dt="2022-12-08T18:22:48.766" v="6" actId="1076"/>
          <ac:picMkLst>
            <pc:docMk/>
            <pc:sldMk cId="541098309" sldId="274"/>
            <ac:picMk id="5" creationId="{447FB03D-6FE0-8F43-5A9E-0A0CBFD85C03}"/>
          </ac:picMkLst>
        </pc:picChg>
        <pc:picChg chg="mod">
          <ac:chgData name="Celina Steiger" userId="84c8b75e-439a-494b-a32d-c4b3d6be4b87" providerId="ADAL" clId="{AB1D1900-B755-46A2-B9FC-49BFBA532206}" dt="2022-12-08T18:23:01.629" v="11" actId="1037"/>
          <ac:picMkLst>
            <pc:docMk/>
            <pc:sldMk cId="541098309" sldId="274"/>
            <ac:picMk id="12" creationId="{A6B8FF66-3F9A-328A-1F31-E7C0152A8F98}"/>
          </ac:picMkLst>
        </pc:picChg>
      </pc:sldChg>
      <pc:sldChg chg="add">
        <pc:chgData name="Celina Steiger" userId="84c8b75e-439a-494b-a32d-c4b3d6be4b87" providerId="ADAL" clId="{AB1D1900-B755-46A2-B9FC-49BFBA532206}" dt="2022-12-08T18:25:09.475" v="12"/>
        <pc:sldMkLst>
          <pc:docMk/>
          <pc:sldMk cId="312876581" sldId="28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8T18:30:35.079"/>
    </inkml:context>
    <inkml:brush xml:id="br0">
      <inkml:brushProperty name="width" value="0.05" units="cm"/>
      <inkml:brushProperty name="height" value="0.05" units="cm"/>
      <inkml:brushProperty name="color" value="#FFC114"/>
    </inkml:brush>
  </inkml:definitions>
  <inkml:trace contextRef="#ctx0" brushRef="#br0">0 4122 24575,'0'-4'0,"0"0"0,1 0 0,-1 0 0,1 0 0,0 0 0,0 1 0,0-1 0,1 0 0,-1 0 0,1 1 0,0-1 0,0 1 0,0 0 0,0-1 0,1 1 0,3-3 0,-1 1 0,1 0 0,0 0 0,1 0 0,-1 1 0,1 0 0,0 1 0,13-6 0,5 1 0,1 1 0,0 1 0,48-5 0,546-2 0,-394 16 0,364-24 0,-193 9 0,-71 5 0,711-10 0,-455 15 0,-562 2 0,53 1 0,-1-4 0,1-2 0,-1-4 0,98-25 0,-128 23 0,0 2 0,1 1 0,53-2 0,131 6 0,29-2 0,-192 0 0,0-2 0,0-3 0,-1-2 0,74-27 0,-114 32 0,-1-2 0,0 0 0,-1-1 0,0-2 0,-1 0 0,0-1 0,-1-1 0,0 0 0,-2-2 0,0 0 0,0-1 0,-2-1 0,0 0 0,19-33 0,44-105 0,21-36 0,-57 123 0,-13 23 0,-1 0 0,34-87 0,29-87 0,-51 131 0,-4-1 0,35-136 0,-65 186 0,-1-1 0,-2 1 0,-3-58 0,1-24 0,12-1 0,2-34 0,-15 155 0,0-94 0,17-116 0,-8 121 0,-8 69 0,1 0 0,0 0 0,2 0 0,1 1 0,1-1 0,0 1 0,2 1 0,12-26 0,-8 23 0,16-49 0,10-18 0,-29 71 0,0 1 0,-1-2 0,-2 1 0,0-1 0,-1 0 0,4-38 0,-7 43 0,-1 0 0,-1 0 0,0 0 0,-2 0 0,0 0 0,0 0 0,-2 1 0,1-1 0,-12-25 0,15 40 0,0 1 0,0-1 0,0 0 0,0 0 0,0 1 0,-1-1 0,1 1 0,0-1 0,0 0 0,-1 1 0,1-1 0,-1 1 0,1-1 0,0 0 0,-1 1 0,1-1 0,-1 1 0,1 0 0,-1-1 0,1 1 0,-1-1 0,0 1 0,1 0 0,-1-1 0,1 1 0,-1 0 0,0 0 0,1-1 0,-1 1 0,0 0 0,1 0 0,-1 0 0,0 0 0,-1 0 0,-13 17 0,-3 3 0,18-20 0,-1 0 0,1 0 0,-1 0 0,0 0 0,1 0 0,-1 0 0,1 0 0,-1 0 0,0-1 0,1 1 0,-1 0 0,1 0 0,-1-1 0,1 1 0,-1 0 0,1-1 0,-1 1 0,1 0 0,0-1 0,-1 1 0,1-1 0,-1 1 0,1-1 0,0 1 0,-1-1 0,1 1 0,0-1 0,0 1 0,-1-1 0,1 1 0,0-1 0,0 1 0,0-1 0,0 0 0,0 1 0,0-1 0,0 1 0,0-2 0,-3-26 0,4 2 0,1 0 0,2 0 0,0 0 0,11-33 0,39-101 0,-49 147 0,9-26 0,-13 37 0,-3 4 0,-9 23 0,-37 76 0,-15 33 0,49-104 0,-1 0 0,-32 48 0,35-67 0,9-24 0,10-26 0,3 10 0,1-1 0,1 2 0,1 0 0,1 0 0,21-28 0,-34 54 0,0 0 0,1 0 0,-1 0 0,1 0 0,0 0 0,0 0 0,0 0 0,0 0 0,0 1 0,0-1 0,0 1 0,0-1 0,1 1 0,-1 0 0,0 0 0,1 0 0,-1 0 0,3 0 0,-3 2 0,0-1 0,-1 1 0,1-1 0,-1 1 0,1 0 0,-1-1 0,1 1 0,-1 0 0,1 0 0,-1 0 0,0 0 0,0 0 0,0 1 0,1-1 0,-1 0 0,0 1 0,0-1 0,-1 0 0,1 1 0,0-1 0,0 1 0,-1-1 0,1 1 0,-1 0 0,1-1 0,-1 1 0,0-1 0,1 4 0,8 30-273,2-1 0,2 0 0,0-1 0,28 46 0,-30-63-6553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ityoftacoma.org/cms/One.aspx?portalId=169&amp;pageId=2860#Flett%20Creek"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2</a:t>
            </a:fld>
            <a:endParaRPr lang="en-US"/>
          </a:p>
        </p:txBody>
      </p:sp>
    </p:spTree>
    <p:extLst>
      <p:ext uri="{BB962C8B-B14F-4D97-AF65-F5344CB8AC3E}">
        <p14:creationId xmlns:p14="http://schemas.microsoft.com/office/powerpoint/2010/main" val="2619781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1" i="0" dirty="0">
                <a:solidFill>
                  <a:srgbClr val="000000"/>
                </a:solidFill>
                <a:effectLst/>
                <a:latin typeface="Calibri" panose="020F0502020204030204" pitchFamily="34" charset="0"/>
              </a:rPr>
              <a:t>Source: </a:t>
            </a:r>
            <a:r>
              <a:rPr lang="en-US" sz="2800" b="0" i="0" dirty="0">
                <a:solidFill>
                  <a:srgbClr val="222222"/>
                </a:solidFill>
                <a:effectLst/>
                <a:latin typeface="Source Sans Pro" panose="020B0503030403020204" pitchFamily="34" charset="0"/>
                <a:hlinkClick r:id="rId3"/>
              </a:rPr>
              <a:t>https://www.cityoftacoma.org/cms/One.aspx?portalId=169&amp;pageId=2860#Flett%20Creek</a:t>
            </a:r>
            <a:r>
              <a:rPr lang="en-US" sz="2800" b="0" i="0" dirty="0">
                <a:solidFill>
                  <a:srgbClr val="222222"/>
                </a:solidFill>
                <a:effectLst/>
                <a:latin typeface="Source Sans Pro" panose="020B0503030403020204" pitchFamily="34" charset="0"/>
              </a:rPr>
              <a:t> </a:t>
            </a:r>
            <a:endParaRPr lang="en-US" sz="1800" b="1" i="0" dirty="0">
              <a:solidFill>
                <a:srgbClr val="000000"/>
              </a:solidFill>
              <a:effectLst/>
              <a:latin typeface="Calibri" panose="020F0502020204030204" pitchFamily="34" charset="0"/>
            </a:endParaRPr>
          </a:p>
          <a:p>
            <a:r>
              <a:rPr lang="en-US" sz="1800" b="1" i="0" dirty="0">
                <a:solidFill>
                  <a:srgbClr val="000000"/>
                </a:solidFill>
                <a:effectLst/>
                <a:latin typeface="Calibri" panose="020F0502020204030204" pitchFamily="34" charset="0"/>
              </a:rPr>
              <a:t>Please Note:</a:t>
            </a:r>
            <a:r>
              <a:rPr lang="en-US" sz="1800" b="0" i="0" dirty="0">
                <a:solidFill>
                  <a:srgbClr val="000000"/>
                </a:solidFill>
                <a:effectLst/>
                <a:latin typeface="Calibri" panose="020F0502020204030204" pitchFamily="34" charset="0"/>
              </a:rPr>
              <a:t> </a:t>
            </a:r>
            <a:r>
              <a:rPr lang="en-US" sz="18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49435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12/8/2022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Mann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12/8/2022</a:t>
            </a:fld>
            <a:endParaRPr lang="en-US"/>
          </a:p>
        </p:txBody>
      </p:sp>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54025" y="230033"/>
            <a:ext cx="10913393" cy="861617"/>
          </a:xfrm>
        </p:spPr>
        <p:txBody>
          <a:bodyPr>
            <a:normAutofit/>
          </a:bodyPr>
          <a:lstStyle/>
          <a:p>
            <a:r>
              <a:rPr lang="en-US" altLang="en-US" sz="4200" dirty="0" bmk="_Hlk497297497">
                <a:latin typeface="Calibri"/>
                <a:ea typeface="Calibri"/>
                <a:cs typeface="Times New Roman"/>
              </a:rPr>
              <a:t>Stormwater in Our Schoolyard from Lesson 2</a:t>
            </a:r>
            <a:endParaRPr lang="en-US" sz="4200" dirty="0">
              <a:ea typeface="Calibri"/>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12/8/2022</a:t>
            </a:fld>
            <a:endParaRPr lang="en-US"/>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D</a:t>
            </a:r>
            <a:endParaRPr lang="en-US" altLang="en-US" sz="2601" dirty="0">
              <a:latin typeface="Arial" panose="020B0604020202020204" pitchFamily="34" charset="0"/>
            </a:endParaRPr>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10" name="Content Placeholder 9">
            <a:extLst>
              <a:ext uri="{FF2B5EF4-FFF2-40B4-BE49-F238E27FC236}">
                <a16:creationId xmlns:a16="http://schemas.microsoft.com/office/drawing/2014/main" id="{1A83E381-3970-3C65-CDA1-952CF5AADC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4849118" y="-521984"/>
            <a:ext cx="5701009" cy="9562085"/>
          </a:xfrm>
        </p:spPr>
      </p:pic>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5799196" y="4847090"/>
            <a:ext cx="405427" cy="46733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4349014" y="4091128"/>
            <a:ext cx="405424" cy="46308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0338331" y="3590571"/>
            <a:ext cx="405427" cy="446090"/>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1589" dirty="0"/>
          </a:p>
        </p:txBody>
      </p:sp>
      <p:sp>
        <p:nvSpPr>
          <p:cNvPr id="3" name="Content Placeholder 2">
            <a:extLst>
              <a:ext uri="{FF2B5EF4-FFF2-40B4-BE49-F238E27FC236}">
                <a16:creationId xmlns:a16="http://schemas.microsoft.com/office/drawing/2014/main" id="{78843004-5DEF-E7E2-E50B-651C33702BC8}"/>
              </a:ext>
            </a:extLst>
          </p:cNvPr>
          <p:cNvSpPr txBox="1">
            <a:spLocks/>
          </p:cNvSpPr>
          <p:nvPr/>
        </p:nvSpPr>
        <p:spPr>
          <a:xfrm>
            <a:off x="498191" y="1213002"/>
            <a:ext cx="2190750" cy="5756252"/>
          </a:xfrm>
          <a:prstGeom prst="rect">
            <a:avLst/>
          </a:prstGeom>
        </p:spPr>
        <p:txBody>
          <a:bodyPr vert="horz" lIns="91440" tIns="45720" rIns="91440" bIns="45720" rtlCol="0">
            <a:normAutofit/>
          </a:bodyPr>
          <a:lst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pPr marL="0" indent="0" eaLnBrk="0" fontAlgn="base" hangingPunct="0">
              <a:spcBef>
                <a:spcPct val="0"/>
              </a:spcBef>
              <a:spcAft>
                <a:spcPts val="600"/>
              </a:spcAft>
              <a:buFont typeface="Arial" panose="020B0604020202020204" pitchFamily="34" charset="0"/>
              <a:buNone/>
            </a:pPr>
            <a:r>
              <a:rPr lang="en-US" altLang="en-US" sz="2100" dirty="0">
                <a:latin typeface="Calibri" panose="020F0502020204030204" pitchFamily="34" charset="0"/>
                <a:ea typeface="Calibri" panose="020F0502020204030204" pitchFamily="34" charset="0"/>
                <a:cs typeface="Times New Roman" panose="02020603050405020304" pitchFamily="18" charset="0"/>
              </a:rPr>
              <a:t>This map and points of interest (photos and info) can be used to guide your </a:t>
            </a:r>
            <a:r>
              <a:rPr lang="en-US" altLang="en-US" sz="2100" dirty="0" err="1">
                <a:latin typeface="Calibri" panose="020F0502020204030204" pitchFamily="34" charset="0"/>
                <a:ea typeface="Calibri" panose="020F0502020204030204" pitchFamily="34" charset="0"/>
                <a:cs typeface="Times New Roman" panose="02020603050405020304" pitchFamily="18" charset="0"/>
              </a:rPr>
              <a:t>class’</a:t>
            </a:r>
            <a:r>
              <a:rPr lang="en-US" altLang="en-US" sz="2100" dirty="0">
                <a:latin typeface="Calibri" panose="020F0502020204030204" pitchFamily="34" charset="0"/>
                <a:ea typeface="Calibri" panose="020F0502020204030204" pitchFamily="34" charset="0"/>
                <a:cs typeface="Times New Roman" panose="02020603050405020304" pitchFamily="18" charset="0"/>
              </a:rPr>
              <a:t> exploration of the schoolyard. You will find the student worksheet for this lesson following the teacher guide version.  Please use the extra space on the pages to add your own notes and questions!</a:t>
            </a:r>
            <a:endParaRPr lang="en-US" altLang="en-US" sz="21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105410" y="145627"/>
            <a:ext cx="11953240" cy="814677"/>
          </a:xfrm>
        </p:spPr>
        <p:txBody>
          <a:bodyPr vert="horz" lIns="91440" tIns="45720" rIns="91440" bIns="45720" rtlCol="0" anchor="ctr">
            <a:normAutofit/>
          </a:bodyPr>
          <a:lstStyle/>
          <a:p>
            <a:pPr defTabSz="914400"/>
            <a:r>
              <a:rPr lang="en-US" sz="4200" dirty="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6" name="Picture 5" descr="A picture containing sky, road, outdoor&#10;&#10;Description automatically generated">
            <a:extLst>
              <a:ext uri="{FF2B5EF4-FFF2-40B4-BE49-F238E27FC236}">
                <a16:creationId xmlns:a16="http://schemas.microsoft.com/office/drawing/2014/main" id="{46F14354-AC9C-206E-6811-A9991D6FD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38" y="928638"/>
            <a:ext cx="4655078" cy="3491308"/>
          </a:xfrm>
          <a:prstGeom prst="rect">
            <a:avLst/>
          </a:prstGeom>
        </p:spPr>
      </p:pic>
      <p:pic>
        <p:nvPicPr>
          <p:cNvPr id="9" name="Picture 8" descr="A picture containing sky, outdoor, tarmac, day&#10;&#10;Description automatically generated">
            <a:extLst>
              <a:ext uri="{FF2B5EF4-FFF2-40B4-BE49-F238E27FC236}">
                <a16:creationId xmlns:a16="http://schemas.microsoft.com/office/drawing/2014/main" id="{BAC60F02-F8B6-06BD-2683-D7D5071F9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733" y="3694335"/>
            <a:ext cx="4558030" cy="3418523"/>
          </a:xfrm>
          <a:prstGeom prst="rect">
            <a:avLst/>
          </a:prstGeom>
        </p:spPr>
      </p:pic>
      <p:pic>
        <p:nvPicPr>
          <p:cNvPr id="11" name="Picture 10" descr="A picture containing grass, sky, outdoor&#10;&#10;Description automatically generated">
            <a:extLst>
              <a:ext uri="{FF2B5EF4-FFF2-40B4-BE49-F238E27FC236}">
                <a16:creationId xmlns:a16="http://schemas.microsoft.com/office/drawing/2014/main" id="{D5896D61-2357-3A24-D574-A55433E59C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9878" y="928639"/>
            <a:ext cx="5181600" cy="3886200"/>
          </a:xfrm>
          <a:prstGeom prst="rect">
            <a:avLst/>
          </a:prstGeom>
        </p:spPr>
      </p:pic>
      <p:sp>
        <p:nvSpPr>
          <p:cNvPr id="13" name="Flowchart: Off-page Connector 192">
            <a:extLst>
              <a:ext uri="{FF2B5EF4-FFF2-40B4-BE49-F238E27FC236}">
                <a16:creationId xmlns:a16="http://schemas.microsoft.com/office/drawing/2014/main" id="{6B1F864A-8610-E7B4-6069-650C6741F726}"/>
              </a:ext>
            </a:extLst>
          </p:cNvPr>
          <p:cNvSpPr>
            <a:spLocks noChangeArrowheads="1"/>
          </p:cNvSpPr>
          <p:nvPr/>
        </p:nvSpPr>
        <p:spPr bwMode="auto">
          <a:xfrm>
            <a:off x="3813021" y="753360"/>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5" name="Flowchart: Off-page Connector 192">
            <a:extLst>
              <a:ext uri="{FF2B5EF4-FFF2-40B4-BE49-F238E27FC236}">
                <a16:creationId xmlns:a16="http://schemas.microsoft.com/office/drawing/2014/main" id="{90069EB9-C78D-DE2D-FFFE-B9C3A1E51D93}"/>
              </a:ext>
            </a:extLst>
          </p:cNvPr>
          <p:cNvSpPr>
            <a:spLocks noChangeArrowheads="1"/>
          </p:cNvSpPr>
          <p:nvPr/>
        </p:nvSpPr>
        <p:spPr bwMode="auto">
          <a:xfrm>
            <a:off x="4222748" y="3385322"/>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A</a:t>
            </a:r>
            <a:endParaRPr lang="en-US" altLang="en-US" sz="2601" dirty="0">
              <a:latin typeface="Arial" panose="020B0604020202020204" pitchFamily="34" charset="0"/>
            </a:endParaRPr>
          </a:p>
        </p:txBody>
      </p:sp>
      <p:sp>
        <p:nvSpPr>
          <p:cNvPr id="16" name="Flowchart: Off-page Connector 192">
            <a:extLst>
              <a:ext uri="{FF2B5EF4-FFF2-40B4-BE49-F238E27FC236}">
                <a16:creationId xmlns:a16="http://schemas.microsoft.com/office/drawing/2014/main" id="{DB81E1C8-1E67-FBCA-B303-74AE8A104FD2}"/>
              </a:ext>
            </a:extLst>
          </p:cNvPr>
          <p:cNvSpPr>
            <a:spLocks noChangeArrowheads="1"/>
          </p:cNvSpPr>
          <p:nvPr/>
        </p:nvSpPr>
        <p:spPr bwMode="auto">
          <a:xfrm>
            <a:off x="10870203" y="67634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B</a:t>
            </a:r>
            <a:endParaRPr lang="en-US" altLang="en-US" sz="2601" dirty="0">
              <a:latin typeface="Arial" panose="020B0604020202020204" pitchFamily="34" charset="0"/>
            </a:endParaRPr>
          </a:p>
        </p:txBody>
      </p:sp>
      <p:sp>
        <p:nvSpPr>
          <p:cNvPr id="18" name="TextBox 17">
            <a:extLst>
              <a:ext uri="{FF2B5EF4-FFF2-40B4-BE49-F238E27FC236}">
                <a16:creationId xmlns:a16="http://schemas.microsoft.com/office/drawing/2014/main" id="{6A1A36A1-FA59-17DC-681E-01E06065B3FB}"/>
              </a:ext>
            </a:extLst>
          </p:cNvPr>
          <p:cNvSpPr txBox="1"/>
          <p:nvPr/>
        </p:nvSpPr>
        <p:spPr>
          <a:xfrm>
            <a:off x="4902744" y="828729"/>
            <a:ext cx="2423886" cy="2817951"/>
          </a:xfrm>
          <a:prstGeom prst="rect">
            <a:avLst/>
          </a:prstGeom>
          <a:noFill/>
        </p:spPr>
        <p:txBody>
          <a:bodyPr wrap="square">
            <a:spAutoFit/>
          </a:bodyPr>
          <a:lstStyle/>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 Playground surfaces – Note what directions water flows off these different surfaces.  Are they pervious or impervious?</a:t>
            </a: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Can you find where the water would collect or puddle or drain in a heavy rain?</a:t>
            </a:r>
          </a:p>
        </p:txBody>
      </p:sp>
      <p:sp>
        <p:nvSpPr>
          <p:cNvPr id="20" name="TextBox 19">
            <a:extLst>
              <a:ext uri="{FF2B5EF4-FFF2-40B4-BE49-F238E27FC236}">
                <a16:creationId xmlns:a16="http://schemas.microsoft.com/office/drawing/2014/main" id="{61661A79-FBFF-B260-4907-1AD7E063B03B}"/>
              </a:ext>
            </a:extLst>
          </p:cNvPr>
          <p:cNvSpPr txBox="1"/>
          <p:nvPr/>
        </p:nvSpPr>
        <p:spPr>
          <a:xfrm>
            <a:off x="6540160" y="5116509"/>
            <a:ext cx="6566534" cy="1663597"/>
          </a:xfrm>
          <a:prstGeom prst="rect">
            <a:avLst/>
          </a:prstGeom>
          <a:noFill/>
        </p:spPr>
        <p:txBody>
          <a:bodyPr wrap="square">
            <a:sp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 Field surfaces - How pervious is this soil? Test it with some water – If it doesn’t soak in quickly, is it mostly impervious because of being compacted?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puddles often form here at the bottom of the hill or other low places?</a:t>
            </a:r>
          </a:p>
        </p:txBody>
      </p: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15A3-95F1-6392-3323-8C94628162C9}"/>
              </a:ext>
            </a:extLst>
          </p:cNvPr>
          <p:cNvSpPr>
            <a:spLocks noGrp="1"/>
          </p:cNvSpPr>
          <p:nvPr>
            <p:ph type="title"/>
          </p:nvPr>
        </p:nvSpPr>
        <p:spPr>
          <a:xfrm>
            <a:off x="0" y="169334"/>
            <a:ext cx="11404600" cy="523570"/>
          </a:xfrm>
        </p:spPr>
        <p:txBody>
          <a:bodyPr vert="horz" lIns="91440" tIns="45720" rIns="91440" bIns="45720" rtlCol="0" anchor="ctr">
            <a:normAutofit fontScale="90000"/>
          </a:bodyPr>
          <a:lstStyle/>
          <a:p>
            <a:pPr defTabSz="914400"/>
            <a:r>
              <a:rPr lang="en-US" sz="4200"/>
              <a:t>Schoolyard stormwater points of interest</a:t>
            </a:r>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12/8/2022</a:t>
            </a:fld>
            <a:endParaRPr lang="en-US" sz="1200">
              <a:solidFill>
                <a:prstClr val="black">
                  <a:tint val="75000"/>
                </a:prstClr>
              </a:solidFill>
              <a:latin typeface="Calibri" panose="020F0502020204030204"/>
            </a:endParaRPr>
          </a:p>
        </p:txBody>
      </p:sp>
      <p:pic>
        <p:nvPicPr>
          <p:cNvPr id="6" name="Picture 5" descr="A picture containing outdoor&#10;&#10;Description automatically generated">
            <a:extLst>
              <a:ext uri="{FF2B5EF4-FFF2-40B4-BE49-F238E27FC236}">
                <a16:creationId xmlns:a16="http://schemas.microsoft.com/office/drawing/2014/main" id="{3198B1AE-483C-8D84-E79A-16CBAFF1C8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90" y="1030816"/>
            <a:ext cx="4311968" cy="5749290"/>
          </a:xfrm>
          <a:prstGeom prst="rect">
            <a:avLst/>
          </a:prstGeom>
        </p:spPr>
      </p:pic>
      <p:pic>
        <p:nvPicPr>
          <p:cNvPr id="9" name="Picture 8" descr="A picture containing outdoor, green&#10;&#10;Description automatically generated">
            <a:extLst>
              <a:ext uri="{FF2B5EF4-FFF2-40B4-BE49-F238E27FC236}">
                <a16:creationId xmlns:a16="http://schemas.microsoft.com/office/drawing/2014/main" id="{8D2C2FED-EF26-C0C7-2824-09D0336A0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7935" y="960450"/>
            <a:ext cx="4436110" cy="5914813"/>
          </a:xfrm>
          <a:prstGeom prst="rect">
            <a:avLst/>
          </a:prstGeom>
        </p:spPr>
      </p:pic>
      <p:sp>
        <p:nvSpPr>
          <p:cNvPr id="10" name="Flowchart: Off-page Connector 192">
            <a:extLst>
              <a:ext uri="{FF2B5EF4-FFF2-40B4-BE49-F238E27FC236}">
                <a16:creationId xmlns:a16="http://schemas.microsoft.com/office/drawing/2014/main" id="{C1115A2C-1C09-AAB8-9294-309F055B8C05}"/>
              </a:ext>
            </a:extLst>
          </p:cNvPr>
          <p:cNvSpPr>
            <a:spLocks noChangeArrowheads="1"/>
          </p:cNvSpPr>
          <p:nvPr/>
        </p:nvSpPr>
        <p:spPr bwMode="auto">
          <a:xfrm>
            <a:off x="3274058" y="708153"/>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dirty="0">
                <a:solidFill>
                  <a:srgbClr val="000000"/>
                </a:solidFill>
                <a:latin typeface="Calibri" panose="020F0502020204030204" pitchFamily="34" charset="0"/>
                <a:cs typeface="Times New Roman" panose="02020603050405020304" pitchFamily="18" charset="0"/>
              </a:rPr>
              <a:t>C</a:t>
            </a:r>
            <a:endParaRPr lang="en-US" altLang="en-US" sz="2601" dirty="0">
              <a:latin typeface="Arial" panose="020B0604020202020204" pitchFamily="34" charset="0"/>
            </a:endParaRPr>
          </a:p>
        </p:txBody>
      </p:sp>
      <p:sp>
        <p:nvSpPr>
          <p:cNvPr id="13" name="TextBox 12">
            <a:extLst>
              <a:ext uri="{FF2B5EF4-FFF2-40B4-BE49-F238E27FC236}">
                <a16:creationId xmlns:a16="http://schemas.microsoft.com/office/drawing/2014/main" id="{8881A91C-C68C-FD91-4ECD-6083265B10EE}"/>
              </a:ext>
            </a:extLst>
          </p:cNvPr>
          <p:cNvSpPr txBox="1"/>
          <p:nvPr/>
        </p:nvSpPr>
        <p:spPr>
          <a:xfrm>
            <a:off x="4894351" y="812306"/>
            <a:ext cx="3311733" cy="5909310"/>
          </a:xfrm>
          <a:prstGeom prst="rect">
            <a:avLst/>
          </a:prstGeom>
          <a:noFill/>
        </p:spPr>
        <p:txBody>
          <a:bodyPr wrap="square">
            <a:spAutoFit/>
          </a:bodyPr>
          <a:lstStyle/>
          <a:p>
            <a:pPr algn="l" rtl="0" fontAlgn="base"/>
            <a:r>
              <a:rPr lang="en-US" b="0" i="0" u="none" strike="noStrike" dirty="0">
                <a:solidFill>
                  <a:srgbClr val="000000"/>
                </a:solidFill>
                <a:effectLst/>
                <a:latin typeface="Calibri" panose="020F0502020204030204" pitchFamily="34" charset="0"/>
              </a:rPr>
              <a:t>D. Retaining wall, outflow, swale and drain – This area is a good example of engineering with water in mind! </a:t>
            </a:r>
            <a:r>
              <a:rPr lang="en-US" b="0" i="0" dirty="0">
                <a:solidFill>
                  <a:srgbClr val="000000"/>
                </a:solidFill>
                <a:effectLst/>
                <a:latin typeface="Calibri" panose="020F0502020204030204" pitchFamily="34" charset="0"/>
              </a:rPr>
              <a:t>​</a:t>
            </a:r>
          </a:p>
          <a:p>
            <a:pPr algn="l" rtl="0" fontAlgn="base"/>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There is a pipe at the base of the retaining wall that presumably lets out water in heavy rains, into this low area next to the building. This ditch or “swale” seems like it was designed for catching stormwater. There is a </a:t>
            </a:r>
            <a:r>
              <a:rPr lang="en-US" b="0" i="0" u="none" strike="noStrike" dirty="0" err="1">
                <a:solidFill>
                  <a:srgbClr val="000000"/>
                </a:solidFill>
                <a:effectLst/>
                <a:latin typeface="Calibri" panose="020F0502020204030204" pitchFamily="34" charset="0"/>
              </a:rPr>
              <a:t>stormdrain</a:t>
            </a:r>
            <a:r>
              <a:rPr lang="en-US" b="0" i="0" u="none" strike="noStrike" dirty="0">
                <a:solidFill>
                  <a:srgbClr val="000000"/>
                </a:solidFill>
                <a:effectLst/>
                <a:latin typeface="Calibri" panose="020F0502020204030204" pitchFamily="34" charset="0"/>
              </a:rPr>
              <a:t> at one end, but there may be others.</a:t>
            </a:r>
            <a:r>
              <a:rPr lang="en-US" b="0" i="0" dirty="0">
                <a:solidFill>
                  <a:srgbClr val="000000"/>
                </a:solidFill>
                <a:effectLst/>
                <a:latin typeface="Calibri" panose="020F0502020204030204" pitchFamily="34" charset="0"/>
              </a:rPr>
              <a:t>​</a:t>
            </a:r>
          </a:p>
          <a:p>
            <a:pPr algn="l" rtl="0" fontAlgn="base"/>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How does this area interact with heavy rain? Are there other areas that might help water soak into the ground instead of going into drains? How is this area used? What do students notice here?</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1" b="1" dirty="0">
                <a:latin typeface="Calibri" panose="020F0502020204030204" pitchFamily="34" charset="0"/>
                <a:ea typeface="Calibri" panose="020F0502020204030204" pitchFamily="34" charset="0"/>
                <a:cs typeface="Times New Roman" panose="02020603050405020304" pitchFamily="18" charset="0"/>
              </a:rPr>
              <a:t>Mapping Your Schoolyard – Mann Elementary	Name: ____________ Date: _________</a:t>
            </a:r>
            <a:endParaRPr lang="en-US" dirty="0"/>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12/8/2022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10347458" y="1137677"/>
            <a:ext cx="2304831" cy="5229643"/>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370086" y="1416415"/>
            <a:ext cx="1047988" cy="4114800"/>
          </a:xfrm>
          <a:prstGeom prst="rect">
            <a:avLst/>
          </a:prstGeom>
        </p:spPr>
      </p:pic>
      <p:pic>
        <p:nvPicPr>
          <p:cNvPr id="8" name="Picture 7">
            <a:extLst>
              <a:ext uri="{FF2B5EF4-FFF2-40B4-BE49-F238E27FC236}">
                <a16:creationId xmlns:a16="http://schemas.microsoft.com/office/drawing/2014/main" id="{D9553D96-3408-EFB8-5D4E-B8AFB2344F18}"/>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5400000">
            <a:off x="3336987" y="-500265"/>
            <a:ext cx="5229642" cy="8771477"/>
          </a:xfrm>
          <a:prstGeom prst="rect">
            <a:avLst/>
          </a:prstGeom>
        </p:spPr>
      </p:pic>
    </p:spTree>
    <p:extLst>
      <p:ext uri="{BB962C8B-B14F-4D97-AF65-F5344CB8AC3E}">
        <p14:creationId xmlns:p14="http://schemas.microsoft.com/office/powerpoint/2010/main" val="381558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map&#10;&#10;Description automatically generated">
            <a:extLst>
              <a:ext uri="{FF2B5EF4-FFF2-40B4-BE49-F238E27FC236}">
                <a16:creationId xmlns:a16="http://schemas.microsoft.com/office/drawing/2014/main" id="{E14640AE-D402-0074-60E7-5CA09F824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960" y="658871"/>
            <a:ext cx="5406707" cy="2498110"/>
          </a:xfrm>
          <a:prstGeom prst="rect">
            <a:avLst/>
          </a:prstGeom>
        </p:spPr>
      </p:pic>
      <p:sp>
        <p:nvSpPr>
          <p:cNvPr id="2" name="Title 1">
            <a:extLst>
              <a:ext uri="{FF2B5EF4-FFF2-40B4-BE49-F238E27FC236}">
                <a16:creationId xmlns:a16="http://schemas.microsoft.com/office/drawing/2014/main" id="{8981A5D4-A5DB-4AAE-8271-5594F6BEEFBD}"/>
              </a:ext>
            </a:extLst>
          </p:cNvPr>
          <p:cNvSpPr>
            <a:spLocks noGrp="1"/>
          </p:cNvSpPr>
          <p:nvPr>
            <p:ph type="title"/>
          </p:nvPr>
        </p:nvSpPr>
        <p:spPr>
          <a:xfrm>
            <a:off x="431864" y="326109"/>
            <a:ext cx="11216640" cy="953344"/>
          </a:xfrm>
        </p:spPr>
        <p:txBody>
          <a:bodyPr>
            <a:normAutofit/>
          </a:bodyPr>
          <a:lstStyle/>
          <a:p>
            <a:r>
              <a:rPr lang="en-US" sz="5418" dirty="0">
                <a:latin typeface="Calibri"/>
                <a:ea typeface="Calibri" panose="020F0502020204030204" pitchFamily="34" charset="0"/>
                <a:cs typeface="Times New Roman"/>
              </a:rPr>
              <a:t>Local Stormwater Systems</a:t>
            </a:r>
            <a:endParaRPr lang="en-US" sz="10836" dirty="0">
              <a:latin typeface="Calibri"/>
              <a:cs typeface="Times New Roman"/>
            </a:endParaRPr>
          </a:p>
        </p:txBody>
      </p:sp>
      <p:sp>
        <p:nvSpPr>
          <p:cNvPr id="8" name="Date Placeholder 7">
            <a:extLst>
              <a:ext uri="{FF2B5EF4-FFF2-40B4-BE49-F238E27FC236}">
                <a16:creationId xmlns:a16="http://schemas.microsoft.com/office/drawing/2014/main" id="{A4CA686D-AE8A-4514-B30A-86E5C03AE8BD}"/>
              </a:ext>
            </a:extLst>
          </p:cNvPr>
          <p:cNvSpPr>
            <a:spLocks noGrp="1"/>
          </p:cNvSpPr>
          <p:nvPr>
            <p:ph type="dt" sz="half" idx="10"/>
          </p:nvPr>
        </p:nvSpPr>
        <p:spPr/>
        <p:txBody>
          <a:bodyPr/>
          <a:lstStyle/>
          <a:p>
            <a:fld id="{84E2D1B4-7688-42FC-8B48-110223710177}" type="datetime1">
              <a:rPr lang="en-US" smtClean="0"/>
              <a:t>12/8/2022</a:t>
            </a:fld>
            <a:endParaRPr lang="en-US"/>
          </a:p>
        </p:txBody>
      </p:sp>
      <p:sp>
        <p:nvSpPr>
          <p:cNvPr id="9" name="Rectangle 1">
            <a:extLst>
              <a:ext uri="{FF2B5EF4-FFF2-40B4-BE49-F238E27FC236}">
                <a16:creationId xmlns:a16="http://schemas.microsoft.com/office/drawing/2014/main" id="{5116F802-F0BA-4A37-BE5B-0D518BB9597C}"/>
              </a:ext>
            </a:extLst>
          </p:cNvPr>
          <p:cNvSpPr>
            <a:spLocks noChangeArrowheads="1"/>
          </p:cNvSpPr>
          <p:nvPr/>
        </p:nvSpPr>
        <p:spPr bwMode="auto">
          <a:xfrm>
            <a:off x="431864" y="1279453"/>
            <a:ext cx="8108189" cy="110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3855" tIns="61928" rIns="123855" bIns="6192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38555"/>
            <a:r>
              <a:rPr lang="en-US" altLang="en-US" sz="2438" b="1" dirty="0">
                <a:solidFill>
                  <a:srgbClr val="000000"/>
                </a:solidFill>
                <a:latin typeface="Calibri" panose="020F0502020204030204" pitchFamily="34" charset="0"/>
                <a:cs typeface="Calibri" panose="020F0502020204030204" pitchFamily="34" charset="0"/>
              </a:rPr>
              <a:t>What happens with the stormwater around your school?</a:t>
            </a:r>
          </a:p>
          <a:p>
            <a:pPr defTabSz="1238555"/>
            <a:endParaRPr lang="en-US" altLang="en-US" sz="1490" b="1" dirty="0">
              <a:solidFill>
                <a:srgbClr val="000000"/>
              </a:solidFill>
              <a:latin typeface="Calibri" panose="020F0502020204030204" pitchFamily="34" charset="0"/>
              <a:cs typeface="Calibri" panose="020F0502020204030204" pitchFamily="34" charset="0"/>
            </a:endParaRPr>
          </a:p>
          <a:p>
            <a:pPr defTabSz="1238555"/>
            <a:r>
              <a:rPr lang="en-US" sz="2438" b="1" dirty="0">
                <a:solidFill>
                  <a:srgbClr val="000000"/>
                </a:solidFill>
                <a:latin typeface="Calibri" panose="020F0502020204030204" pitchFamily="34" charset="0"/>
              </a:rPr>
              <a:t>Where does your stormwater runoff end up?</a:t>
            </a:r>
            <a:r>
              <a:rPr lang="en-US" sz="2438" dirty="0">
                <a:solidFill>
                  <a:srgbClr val="000000"/>
                </a:solidFill>
                <a:latin typeface="Calibri" panose="020F0502020204030204" pitchFamily="34" charset="0"/>
              </a:rPr>
              <a:t> </a:t>
            </a:r>
            <a:r>
              <a:rPr lang="en-US" altLang="en-US" sz="1490" dirty="0">
                <a:solidFill>
                  <a:srgbClr val="000000"/>
                </a:solidFill>
                <a:latin typeface="Calibri" panose="020F0502020204030204" pitchFamily="34" charset="0"/>
                <a:cs typeface="Calibri" panose="020F0502020204030204" pitchFamily="34" charset="0"/>
              </a:rPr>
              <a:t> </a:t>
            </a:r>
            <a:r>
              <a:rPr lang="en-US" altLang="en-US" sz="1084" dirty="0"/>
              <a:t> </a:t>
            </a:r>
            <a:endParaRPr lang="en-US" altLang="en-US" sz="2438" dirty="0"/>
          </a:p>
        </p:txBody>
      </p:sp>
      <p:sp>
        <p:nvSpPr>
          <p:cNvPr id="4" name="TextBox 3">
            <a:extLst>
              <a:ext uri="{FF2B5EF4-FFF2-40B4-BE49-F238E27FC236}">
                <a16:creationId xmlns:a16="http://schemas.microsoft.com/office/drawing/2014/main" id="{91EE45CE-32AD-8B93-BB9D-8708ED687EEC}"/>
              </a:ext>
            </a:extLst>
          </p:cNvPr>
          <p:cNvSpPr txBox="1"/>
          <p:nvPr/>
        </p:nvSpPr>
        <p:spPr>
          <a:xfrm>
            <a:off x="431864" y="2384146"/>
            <a:ext cx="7291898" cy="1015663"/>
          </a:xfrm>
          <a:prstGeom prst="rect">
            <a:avLst/>
          </a:prstGeom>
          <a:noFill/>
        </p:spPr>
        <p:txBody>
          <a:bodyPr wrap="square">
            <a:spAutoFit/>
          </a:bodyPr>
          <a:lstStyle/>
          <a:p>
            <a:r>
              <a:rPr lang="en-US" sz="2000" dirty="0">
                <a:solidFill>
                  <a:srgbClr val="000000"/>
                </a:solidFill>
                <a:latin typeface="Calibri" panose="020F0502020204030204" pitchFamily="34" charset="0"/>
              </a:rPr>
              <a:t>The stormwater from your school ends up in </a:t>
            </a:r>
            <a:r>
              <a:rPr lang="en-US" sz="2000" dirty="0" err="1">
                <a:solidFill>
                  <a:srgbClr val="000000"/>
                </a:solidFill>
                <a:latin typeface="Calibri" panose="020F0502020204030204" pitchFamily="34" charset="0"/>
              </a:rPr>
              <a:t>Flett</a:t>
            </a:r>
            <a:r>
              <a:rPr lang="en-US" sz="2000" dirty="0">
                <a:solidFill>
                  <a:srgbClr val="000000"/>
                </a:solidFill>
                <a:latin typeface="Calibri" panose="020F0502020204030204" pitchFamily="34" charset="0"/>
              </a:rPr>
              <a:t> Creek and Chambers Creek. </a:t>
            </a:r>
            <a:r>
              <a:rPr lang="en-US" sz="2000" b="0" i="0" dirty="0">
                <a:solidFill>
                  <a:srgbClr val="222222"/>
                </a:solidFill>
                <a:effectLst/>
                <a:latin typeface="Source Sans Pro" panose="020B0503030403020204" pitchFamily="34" charset="0"/>
              </a:rPr>
              <a:t>Your school is in the </a:t>
            </a:r>
            <a:r>
              <a:rPr lang="en-US" sz="2000" b="0" i="0" dirty="0" err="1">
                <a:solidFill>
                  <a:srgbClr val="222222"/>
                </a:solidFill>
                <a:effectLst/>
                <a:latin typeface="Source Sans Pro" panose="020B0503030403020204" pitchFamily="34" charset="0"/>
              </a:rPr>
              <a:t>Flett</a:t>
            </a:r>
            <a:r>
              <a:rPr lang="en-US" sz="2000" b="0" i="0" dirty="0">
                <a:solidFill>
                  <a:srgbClr val="222222"/>
                </a:solidFill>
                <a:effectLst/>
                <a:latin typeface="Source Sans Pro" panose="020B0503030403020204" pitchFamily="34" charset="0"/>
              </a:rPr>
              <a:t> Creek Watershed.</a:t>
            </a:r>
          </a:p>
          <a:p>
            <a:endParaRPr lang="en-US" sz="2000" dirty="0">
              <a:solidFill>
                <a:srgbClr val="000000"/>
              </a:solidFill>
              <a:highlight>
                <a:srgbClr val="FFFF00"/>
              </a:highlight>
              <a:latin typeface="Calibri" panose="020F0502020204030204" pitchFamily="34" charset="0"/>
            </a:endParaRPr>
          </a:p>
        </p:txBody>
      </p:sp>
      <p:sp>
        <p:nvSpPr>
          <p:cNvPr id="5" name="TextBox 4">
            <a:extLst>
              <a:ext uri="{FF2B5EF4-FFF2-40B4-BE49-F238E27FC236}">
                <a16:creationId xmlns:a16="http://schemas.microsoft.com/office/drawing/2014/main" id="{9E67EC2C-81B1-3F4E-04B2-9D0F6672637D}"/>
              </a:ext>
            </a:extLst>
          </p:cNvPr>
          <p:cNvSpPr txBox="1"/>
          <p:nvPr/>
        </p:nvSpPr>
        <p:spPr>
          <a:xfrm>
            <a:off x="571500" y="331470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98CD9E5-C901-3D74-B75A-3A493C57C6CA}"/>
              </a:ext>
            </a:extLst>
          </p:cNvPr>
          <p:cNvSpPr txBox="1"/>
          <p:nvPr/>
        </p:nvSpPr>
        <p:spPr>
          <a:xfrm>
            <a:off x="431864" y="3033079"/>
            <a:ext cx="12392596" cy="3693319"/>
          </a:xfrm>
          <a:prstGeom prst="rect">
            <a:avLst/>
          </a:prstGeom>
          <a:noFill/>
        </p:spPr>
        <p:txBody>
          <a:bodyPr wrap="square">
            <a:spAutoFit/>
          </a:bodyPr>
          <a:lstStyle/>
          <a:p>
            <a:pPr algn="l"/>
            <a:endParaRPr lang="en-US" b="0" i="0" dirty="0">
              <a:solidFill>
                <a:srgbClr val="222222"/>
              </a:solidFill>
              <a:effectLst/>
              <a:latin typeface="Source Sans Pro" panose="020B0503030403020204" pitchFamily="34" charset="0"/>
            </a:endParaRPr>
          </a:p>
          <a:p>
            <a:pPr algn="l"/>
            <a:r>
              <a:rPr lang="en-US" dirty="0">
                <a:solidFill>
                  <a:srgbClr val="222222"/>
                </a:solidFill>
                <a:latin typeface="Source Sans Pro" panose="020B0503030403020204" pitchFamily="34" charset="0"/>
              </a:rPr>
              <a:t>Stormwater begins flowing south on S M St. and then flows south and discharges at Wapato Lake. It then travels west under I-5 and discharges into Wards Lake and then again at Gravel Pit. Stormwater then travels west, discharges into </a:t>
            </a:r>
            <a:r>
              <a:rPr lang="en-US" dirty="0" err="1">
                <a:solidFill>
                  <a:srgbClr val="222222"/>
                </a:solidFill>
                <a:latin typeface="Source Sans Pro" panose="020B0503030403020204" pitchFamily="34" charset="0"/>
              </a:rPr>
              <a:t>Flett</a:t>
            </a:r>
            <a:r>
              <a:rPr lang="en-US" dirty="0">
                <a:solidFill>
                  <a:srgbClr val="222222"/>
                </a:solidFill>
                <a:latin typeface="Source Sans Pro" panose="020B0503030403020204" pitchFamily="34" charset="0"/>
              </a:rPr>
              <a:t> Pond and continues into </a:t>
            </a:r>
            <a:r>
              <a:rPr lang="en-US" dirty="0" err="1">
                <a:solidFill>
                  <a:srgbClr val="222222"/>
                </a:solidFill>
                <a:latin typeface="Source Sans Pro" panose="020B0503030403020204" pitchFamily="34" charset="0"/>
              </a:rPr>
              <a:t>Flett</a:t>
            </a:r>
            <a:r>
              <a:rPr lang="en-US" dirty="0">
                <a:solidFill>
                  <a:srgbClr val="222222"/>
                </a:solidFill>
                <a:latin typeface="Source Sans Pro" panose="020B0503030403020204" pitchFamily="34" charset="0"/>
              </a:rPr>
              <a:t> Creek and Chambers Creek. Finally, the stormwater exits into </a:t>
            </a:r>
            <a:r>
              <a:rPr lang="en-US" b="1" dirty="0">
                <a:solidFill>
                  <a:srgbClr val="222222"/>
                </a:solidFill>
                <a:latin typeface="Source Sans Pro" panose="020B0503030403020204" pitchFamily="34" charset="0"/>
              </a:rPr>
              <a:t>Chambers Bay and</a:t>
            </a:r>
            <a:r>
              <a:rPr lang="en-US" dirty="0">
                <a:solidFill>
                  <a:srgbClr val="222222"/>
                </a:solidFill>
                <a:latin typeface="Source Sans Pro" panose="020B0503030403020204" pitchFamily="34" charset="0"/>
              </a:rPr>
              <a:t> </a:t>
            </a:r>
            <a:r>
              <a:rPr lang="en-US" b="1" dirty="0">
                <a:solidFill>
                  <a:srgbClr val="222222"/>
                </a:solidFill>
                <a:latin typeface="Source Sans Pro" panose="020B0503030403020204" pitchFamily="34" charset="0"/>
              </a:rPr>
              <a:t>Puget Sound</a:t>
            </a:r>
            <a:r>
              <a:rPr lang="en-US" dirty="0">
                <a:solidFill>
                  <a:srgbClr val="222222"/>
                </a:solidFill>
                <a:latin typeface="Source Sans Pro" panose="020B0503030403020204" pitchFamily="34" charset="0"/>
              </a:rPr>
              <a:t>.</a:t>
            </a:r>
            <a:endParaRPr lang="en-US" b="0" i="0" dirty="0">
              <a:solidFill>
                <a:srgbClr val="222222"/>
              </a:solidFill>
              <a:effectLst/>
              <a:latin typeface="Source Sans Pro" panose="020B0503030403020204" pitchFamily="34" charset="0"/>
            </a:endParaRPr>
          </a:p>
          <a:p>
            <a:pPr algn="l"/>
            <a:endParaRPr lang="en-US" b="0" i="0" dirty="0">
              <a:solidFill>
                <a:srgbClr val="222222"/>
              </a:solidFill>
              <a:effectLst/>
              <a:latin typeface="Source Sans Pro" panose="020B0503030403020204" pitchFamily="34" charset="0"/>
            </a:endParaRPr>
          </a:p>
          <a:p>
            <a:pPr algn="l"/>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covers 7,153 acres and is the second largest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in Tacoma and is mostly residential with light commercial and industrial areas.</a:t>
            </a:r>
          </a:p>
          <a:p>
            <a:pPr algn="l"/>
            <a:r>
              <a:rPr lang="en-US" b="0" i="0" dirty="0">
                <a:solidFill>
                  <a:srgbClr val="222222"/>
                </a:solidFill>
                <a:effectLst/>
                <a:latin typeface="Source Sans Pro" panose="020B0503030403020204" pitchFamily="34" charset="0"/>
              </a:rPr>
              <a:t> </a:t>
            </a:r>
          </a:p>
          <a:p>
            <a:pPr algn="l"/>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a:t>
            </a:r>
            <a:r>
              <a:rPr lang="en-US" b="0" i="0" dirty="0" err="1">
                <a:solidFill>
                  <a:srgbClr val="222222"/>
                </a:solidFill>
                <a:effectLst/>
                <a:latin typeface="Source Sans Pro" panose="020B0503030403020204" pitchFamily="34" charset="0"/>
              </a:rPr>
              <a:t>subwatershed</a:t>
            </a:r>
            <a:r>
              <a:rPr lang="en-US" b="0" i="0" dirty="0">
                <a:solidFill>
                  <a:srgbClr val="222222"/>
                </a:solidFill>
                <a:effectLst/>
                <a:latin typeface="Source Sans Pro" panose="020B0503030403020204" pitchFamily="34" charset="0"/>
              </a:rPr>
              <a:t> flows into Snake Lake and Wapato Lake. The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surface water drains through a series of holding basins, including Hosmer, Ward’s Lake, a gravel holding basin just north of Ward’s Lake and the four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holding basins in the west. At the last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holding basin a pump station sends the water to the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Dairy wetlands, where it flows into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Downstream, </a:t>
            </a:r>
            <a:r>
              <a:rPr lang="en-US" b="0" i="0" dirty="0" err="1">
                <a:solidFill>
                  <a:srgbClr val="222222"/>
                </a:solidFill>
                <a:effectLst/>
                <a:latin typeface="Source Sans Pro" panose="020B0503030403020204" pitchFamily="34" charset="0"/>
              </a:rPr>
              <a:t>Flett</a:t>
            </a:r>
            <a:r>
              <a:rPr lang="en-US" b="0" i="0" dirty="0">
                <a:solidFill>
                  <a:srgbClr val="222222"/>
                </a:solidFill>
                <a:effectLst/>
                <a:latin typeface="Source Sans Pro" panose="020B0503030403020204" pitchFamily="34" charset="0"/>
              </a:rPr>
              <a:t> Creek flows into Chambers Creek, a salmonid-bearing stream, which discharges into Chambers Bay then to the Narrows. </a:t>
            </a:r>
          </a:p>
        </p:txBody>
      </p:sp>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8E59FEE0-1383-EDF6-E99F-EAC0DB29BE1F}"/>
                  </a:ext>
                </a:extLst>
              </p14:cNvPr>
              <p14:cNvContentPartPr/>
              <p14:nvPr/>
            </p14:nvContentPartPr>
            <p14:xfrm>
              <a:off x="9406647" y="1974140"/>
              <a:ext cx="2445779" cy="1483978"/>
            </p14:xfrm>
          </p:contentPart>
        </mc:Choice>
        <mc:Fallback>
          <p:pic>
            <p:nvPicPr>
              <p:cNvPr id="6" name="Ink 5">
                <a:extLst>
                  <a:ext uri="{FF2B5EF4-FFF2-40B4-BE49-F238E27FC236}">
                    <a16:creationId xmlns:a16="http://schemas.microsoft.com/office/drawing/2014/main" id="{8E59FEE0-1383-EDF6-E99F-EAC0DB29BE1F}"/>
                  </a:ext>
                </a:extLst>
              </p:cNvPr>
              <p:cNvPicPr/>
              <p:nvPr/>
            </p:nvPicPr>
            <p:blipFill>
              <a:blip r:embed="rId5"/>
              <a:stretch>
                <a:fillRect/>
              </a:stretch>
            </p:blipFill>
            <p:spPr>
              <a:xfrm>
                <a:off x="9397647" y="1965500"/>
                <a:ext cx="2463419" cy="1501619"/>
              </a:xfrm>
              <a:prstGeom prst="rect">
                <a:avLst/>
              </a:prstGeom>
            </p:spPr>
          </p:pic>
        </mc:Fallback>
      </mc:AlternateContent>
    </p:spTree>
    <p:extLst>
      <p:ext uri="{BB962C8B-B14F-4D97-AF65-F5344CB8AC3E}">
        <p14:creationId xmlns:p14="http://schemas.microsoft.com/office/powerpoint/2010/main" val="1451481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67" dirty="0"/>
              <a:t>Mann Elementary </a:t>
            </a: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lines and arrows! </a:t>
            </a:r>
            <a:endParaRPr lang="en-US" dirty="0"/>
          </a:p>
        </p:txBody>
      </p:sp>
      <p:pic>
        <p:nvPicPr>
          <p:cNvPr id="4" name="Picture 3" descr="Diagram&#10;&#10;Description automatically generated">
            <a:extLst>
              <a:ext uri="{FF2B5EF4-FFF2-40B4-BE49-F238E27FC236}">
                <a16:creationId xmlns:a16="http://schemas.microsoft.com/office/drawing/2014/main" id="{D630A5C5-1397-C0D2-733F-256C819F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087" y="1409700"/>
            <a:ext cx="12384625" cy="5631180"/>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151435" y="5928147"/>
            <a:ext cx="7062453" cy="1113943"/>
          </a:xfrm>
        </p:spPr>
        <p:txBody>
          <a:bodyPr>
            <a:normAutofit fontScale="92500" lnSpcReduction="20000"/>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Now follow the </a:t>
            </a:r>
            <a:r>
              <a:rPr lang="en-US" dirty="0">
                <a:latin typeface="Calibri" panose="020F0502020204030204" pitchFamily="34" charset="0"/>
                <a:ea typeface="Calibri" panose="020F0502020204030204" pitchFamily="34" charset="0"/>
                <a:cs typeface="Times New Roman" panose="02020603050405020304" pitchFamily="18" charset="0"/>
              </a:rPr>
              <a:t>pink</a:t>
            </a:r>
            <a:r>
              <a:rPr lang="en-US" dirty="0">
                <a:effectLst/>
                <a:latin typeface="Calibri" panose="020F0502020204030204" pitchFamily="34" charset="0"/>
                <a:ea typeface="Calibri" panose="020F0502020204030204" pitchFamily="34" charset="0"/>
                <a:cs typeface="Times New Roman" panose="02020603050405020304" pitchFamily="18" charset="0"/>
              </a:rPr>
              <a:t> line away from your school (find your school by looking for the star) to see how it gets to the Salish Sea!</a:t>
            </a:r>
          </a:p>
        </p:txBody>
      </p:sp>
      <p:pic>
        <p:nvPicPr>
          <p:cNvPr id="12" name="Picture 11" descr="Graphical user interface, map&#10;&#10;Description automatically generated">
            <a:extLst>
              <a:ext uri="{FF2B5EF4-FFF2-40B4-BE49-F238E27FC236}">
                <a16:creationId xmlns:a16="http://schemas.microsoft.com/office/drawing/2014/main" id="{A6B8FF66-3F9A-328A-1F31-E7C0152A8F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25" y="214745"/>
            <a:ext cx="10904257" cy="5038192"/>
          </a:xfrm>
          <a:prstGeom prst="rect">
            <a:avLst/>
          </a:prstGeom>
        </p:spPr>
      </p:pic>
      <p:pic>
        <p:nvPicPr>
          <p:cNvPr id="5" name="Picture 4" descr="An aerial view of a city&#10;&#10;Description automatically generated with medium confidence">
            <a:extLst>
              <a:ext uri="{FF2B5EF4-FFF2-40B4-BE49-F238E27FC236}">
                <a16:creationId xmlns:a16="http://schemas.microsoft.com/office/drawing/2014/main" id="{447FB03D-6FE0-8F43-5A9E-0A0CBFD85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6705" y="4164669"/>
            <a:ext cx="4198095" cy="3031277"/>
          </a:xfrm>
          <a:prstGeom prst="rect">
            <a:avLst/>
          </a:prstGeom>
        </p:spPr>
      </p:pic>
      <p:sp>
        <p:nvSpPr>
          <p:cNvPr id="13" name="5-Point Star 12">
            <a:extLst>
              <a:ext uri="{FF2B5EF4-FFF2-40B4-BE49-F238E27FC236}">
                <a16:creationId xmlns:a16="http://schemas.microsoft.com/office/drawing/2014/main" id="{1A8A1DA9-9CFD-D677-38A0-AAF3A14C3289}"/>
              </a:ext>
            </a:extLst>
          </p:cNvPr>
          <p:cNvSpPr/>
          <p:nvPr/>
        </p:nvSpPr>
        <p:spPr>
          <a:xfrm>
            <a:off x="8103870" y="1737360"/>
            <a:ext cx="182880" cy="171450"/>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1983C9-79DC-42C0-811C-539B066D00B5}"/>
              </a:ext>
            </a:extLst>
          </p:cNvPr>
          <p:cNvSpPr/>
          <p:nvPr/>
        </p:nvSpPr>
        <p:spPr>
          <a:xfrm>
            <a:off x="0" y="2686050"/>
            <a:ext cx="948690" cy="1200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155BC49-B384-3324-58D2-A014583A4E6C}"/>
              </a:ext>
            </a:extLst>
          </p:cNvPr>
          <p:cNvCxnSpPr/>
          <p:nvPr/>
        </p:nvCxnSpPr>
        <p:spPr>
          <a:xfrm>
            <a:off x="960120" y="3874770"/>
            <a:ext cx="9555480" cy="169164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A8F4424-38D3-7E20-647C-3531DDD3D800}"/>
              </a:ext>
            </a:extLst>
          </p:cNvPr>
          <p:cNvCxnSpPr/>
          <p:nvPr/>
        </p:nvCxnSpPr>
        <p:spPr>
          <a:xfrm>
            <a:off x="0" y="3886200"/>
            <a:ext cx="10504170" cy="1691640"/>
          </a:xfrm>
          <a:prstGeom prst="line">
            <a:avLst/>
          </a:prstGeom>
        </p:spPr>
        <p:style>
          <a:lnRef idx="1">
            <a:schemeClr val="dk1"/>
          </a:lnRef>
          <a:fillRef idx="0">
            <a:schemeClr val="dk1"/>
          </a:fillRef>
          <a:effectRef idx="0">
            <a:schemeClr val="dk1"/>
          </a:effectRef>
          <a:fontRef idx="minor">
            <a:schemeClr val="tx1"/>
          </a:fontRef>
        </p:style>
      </p:cxnSp>
      <p:sp>
        <p:nvSpPr>
          <p:cNvPr id="2" name="5-Point Star 21">
            <a:extLst>
              <a:ext uri="{FF2B5EF4-FFF2-40B4-BE49-F238E27FC236}">
                <a16:creationId xmlns:a16="http://schemas.microsoft.com/office/drawing/2014/main" id="{15832220-AEA1-8211-3D32-9103097B4F6D}"/>
              </a:ext>
            </a:extLst>
          </p:cNvPr>
          <p:cNvSpPr/>
          <p:nvPr/>
        </p:nvSpPr>
        <p:spPr>
          <a:xfrm>
            <a:off x="9475496" y="1878814"/>
            <a:ext cx="391449" cy="378823"/>
          </a:xfrm>
          <a:prstGeom prst="star5">
            <a:avLst>
              <a:gd name="adj" fmla="val 18208"/>
              <a:gd name="hf" fmla="val 105146"/>
              <a:gd name="vf" fmla="val 1105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1098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12/8/2022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DB3678EA-B1B1-4771-8F43-97160D9DD230}">
  <ds:schemaRefs>
    <ds:schemaRef ds:uri="http://www.w3.org/XML/1998/namespace"/>
    <ds:schemaRef ds:uri="http://schemas.microsoft.com/office/infopath/2007/PartnerControls"/>
    <ds:schemaRef ds:uri="http://purl.org/dc/dcmitype/"/>
    <ds:schemaRef ds:uri="http://purl.org/dc/terms/"/>
    <ds:schemaRef ds:uri="http://purl.org/dc/elements/1.1/"/>
    <ds:schemaRef ds:uri="http://schemas.microsoft.com/office/2006/documentManagement/types"/>
    <ds:schemaRef ds:uri="http://schemas.openxmlformats.org/package/2006/metadata/core-properties"/>
    <ds:schemaRef ds:uri="72dab5ac-ebd7-4489-96fd-5e04b1b08638"/>
    <ds:schemaRef ds:uri="188c5fa1-f80e-45c6-a801-680064d87fe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910</Words>
  <Application>Microsoft Office PowerPoint</Application>
  <PresentationFormat>Custom</PresentationFormat>
  <Paragraphs>65</Paragraphs>
  <Slides>9</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Calibri</vt:lpstr>
      <vt:lpstr>Calibri Light</vt:lpstr>
      <vt:lpstr>Segoe UI</vt:lpstr>
      <vt:lpstr>Source Sans Pro</vt:lpstr>
      <vt:lpstr>Symbol</vt:lpstr>
      <vt:lpstr>office theme</vt:lpstr>
      <vt:lpstr>1_Office Theme</vt:lpstr>
      <vt:lpstr>Community Waters School Guide:  Mann Elementary</vt:lpstr>
      <vt:lpstr>Stormwater in Our Schoolyard from Lesson 2</vt:lpstr>
      <vt:lpstr>Schoolyard stormwater points of interest</vt:lpstr>
      <vt:lpstr>Schoolyard stormwater points of interest</vt:lpstr>
      <vt:lpstr>Mapping Your Schoolyard – Mann Elementary Name: ____________ Date: _________</vt:lpstr>
      <vt:lpstr>Local Stormwater Systems</vt:lpstr>
      <vt:lpstr>Mann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65</cp:revision>
  <dcterms:created xsi:type="dcterms:W3CDTF">2021-06-30T19:40:51Z</dcterms:created>
  <dcterms:modified xsi:type="dcterms:W3CDTF">2022-12-08T19:15:01Z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