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696" r:id="rId5"/>
  </p:sldMasterIdLst>
  <p:notesMasterIdLst>
    <p:notesMasterId r:id="rId16"/>
  </p:notesMasterIdLst>
  <p:sldIdLst>
    <p:sldId id="256" r:id="rId6"/>
    <p:sldId id="257" r:id="rId7"/>
    <p:sldId id="263" r:id="rId8"/>
    <p:sldId id="278" r:id="rId9"/>
    <p:sldId id="281" r:id="rId10"/>
    <p:sldId id="258" r:id="rId11"/>
    <p:sldId id="259" r:id="rId12"/>
    <p:sldId id="273" r:id="rId13"/>
    <p:sldId id="274" r:id="rId14"/>
    <p:sldId id="283" r:id="rId15"/>
  </p:sldIdLst>
  <p:sldSz cx="13004800" cy="7315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elina Steiger" initials="CS" lastIdx="1" clrIdx="0">
    <p:extLst>
      <p:ext uri="{19B8F6BF-5375-455C-9EA6-DF929625EA0E}">
        <p15:presenceInfo xmlns:p15="http://schemas.microsoft.com/office/powerpoint/2012/main" userId="S::celinas@islandwood.org::84c8b75e-439a-494b-a32d-c4b3d6be4b8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7BA43D-0B15-41B1-B62C-FD73B6FC4612}" v="4" dt="2022-11-22T00:20:26.1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46"/>
    <p:restoredTop sz="94669"/>
  </p:normalViewPr>
  <p:slideViewPr>
    <p:cSldViewPr snapToGrid="0">
      <p:cViewPr varScale="1">
        <p:scale>
          <a:sx n="98" d="100"/>
          <a:sy n="98" d="100"/>
        </p:scale>
        <p:origin x="27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lina Steiger" userId="84c8b75e-439a-494b-a32d-c4b3d6be4b87" providerId="ADAL" clId="{5B7BA43D-0B15-41B1-B62C-FD73B6FC4612}"/>
    <pc:docChg chg="custSel addSld delSld modSld">
      <pc:chgData name="Celina Steiger" userId="84c8b75e-439a-494b-a32d-c4b3d6be4b87" providerId="ADAL" clId="{5B7BA43D-0B15-41B1-B62C-FD73B6FC4612}" dt="2022-11-22T00:20:38.379" v="39" actId="20577"/>
      <pc:docMkLst>
        <pc:docMk/>
      </pc:docMkLst>
      <pc:sldChg chg="addSp modSp">
        <pc:chgData name="Celina Steiger" userId="84c8b75e-439a-494b-a32d-c4b3d6be4b87" providerId="ADAL" clId="{5B7BA43D-0B15-41B1-B62C-FD73B6FC4612}" dt="2022-11-21T23:58:05.740" v="0"/>
        <pc:sldMkLst>
          <pc:docMk/>
          <pc:sldMk cId="3810747870" sldId="257"/>
        </pc:sldMkLst>
        <pc:spChg chg="add mod">
          <ac:chgData name="Celina Steiger" userId="84c8b75e-439a-494b-a32d-c4b3d6be4b87" providerId="ADAL" clId="{5B7BA43D-0B15-41B1-B62C-FD73B6FC4612}" dt="2022-11-21T23:58:05.740" v="0"/>
          <ac:spMkLst>
            <pc:docMk/>
            <pc:sldMk cId="3810747870" sldId="257"/>
            <ac:spMk id="3" creationId="{80AD7316-61A0-EFE6-7B02-2083D8FC24B3}"/>
          </ac:spMkLst>
        </pc:spChg>
      </pc:sldChg>
      <pc:sldChg chg="modSp mod">
        <pc:chgData name="Celina Steiger" userId="84c8b75e-439a-494b-a32d-c4b3d6be4b87" providerId="ADAL" clId="{5B7BA43D-0B15-41B1-B62C-FD73B6FC4612}" dt="2022-11-22T00:20:38.379" v="39" actId="20577"/>
        <pc:sldMkLst>
          <pc:docMk/>
          <pc:sldMk cId="3815589825" sldId="258"/>
        </pc:sldMkLst>
        <pc:spChg chg="mod">
          <ac:chgData name="Celina Steiger" userId="84c8b75e-439a-494b-a32d-c4b3d6be4b87" providerId="ADAL" clId="{5B7BA43D-0B15-41B1-B62C-FD73B6FC4612}" dt="2022-11-22T00:20:38.379" v="39" actId="20577"/>
          <ac:spMkLst>
            <pc:docMk/>
            <pc:sldMk cId="3815589825" sldId="258"/>
            <ac:spMk id="2" creationId="{70A3009F-97E1-455D-BA45-6FC163CAB79C}"/>
          </ac:spMkLst>
        </pc:spChg>
      </pc:sldChg>
      <pc:sldChg chg="del">
        <pc:chgData name="Celina Steiger" userId="84c8b75e-439a-494b-a32d-c4b3d6be4b87" providerId="ADAL" clId="{5B7BA43D-0B15-41B1-B62C-FD73B6FC4612}" dt="2022-11-22T00:20:16.001" v="25" actId="47"/>
        <pc:sldMkLst>
          <pc:docMk/>
          <pc:sldMk cId="2960306972" sldId="260"/>
        </pc:sldMkLst>
      </pc:sldChg>
      <pc:sldChg chg="modSp mod setBg">
        <pc:chgData name="Celina Steiger" userId="84c8b75e-439a-494b-a32d-c4b3d6be4b87" providerId="ADAL" clId="{5B7BA43D-0B15-41B1-B62C-FD73B6FC4612}" dt="2022-11-22T00:19:19.589" v="19" actId="20577"/>
        <pc:sldMkLst>
          <pc:docMk/>
          <pc:sldMk cId="2742104049" sldId="273"/>
        </pc:sldMkLst>
        <pc:spChg chg="mod">
          <ac:chgData name="Celina Steiger" userId="84c8b75e-439a-494b-a32d-c4b3d6be4b87" providerId="ADAL" clId="{5B7BA43D-0B15-41B1-B62C-FD73B6FC4612}" dt="2022-11-22T00:19:19.589" v="19" actId="20577"/>
          <ac:spMkLst>
            <pc:docMk/>
            <pc:sldMk cId="2742104049" sldId="273"/>
            <ac:spMk id="2" creationId="{13E68A14-D079-4676-A0EC-99F56A741FF1}"/>
          </ac:spMkLst>
        </pc:spChg>
        <pc:picChg chg="mod modCrop">
          <ac:chgData name="Celina Steiger" userId="84c8b75e-439a-494b-a32d-c4b3d6be4b87" providerId="ADAL" clId="{5B7BA43D-0B15-41B1-B62C-FD73B6FC4612}" dt="2022-11-22T00:17:25.294" v="5" actId="14100"/>
          <ac:picMkLst>
            <pc:docMk/>
            <pc:sldMk cId="2742104049" sldId="273"/>
            <ac:picMk id="4" creationId="{1FABF6BB-BE73-8AF1-C00E-D72BA6B4AA07}"/>
          </ac:picMkLst>
        </pc:picChg>
      </pc:sldChg>
      <pc:sldChg chg="modSp mod setBg">
        <pc:chgData name="Celina Steiger" userId="84c8b75e-439a-494b-a32d-c4b3d6be4b87" providerId="ADAL" clId="{5B7BA43D-0B15-41B1-B62C-FD73B6FC4612}" dt="2022-11-22T00:20:05.805" v="24" actId="14100"/>
        <pc:sldMkLst>
          <pc:docMk/>
          <pc:sldMk cId="541098309" sldId="274"/>
        </pc:sldMkLst>
        <pc:cxnChg chg="mod">
          <ac:chgData name="Celina Steiger" userId="84c8b75e-439a-494b-a32d-c4b3d6be4b87" providerId="ADAL" clId="{5B7BA43D-0B15-41B1-B62C-FD73B6FC4612}" dt="2022-11-22T00:20:05.805" v="24" actId="14100"/>
          <ac:cxnSpMkLst>
            <pc:docMk/>
            <pc:sldMk cId="541098309" sldId="274"/>
            <ac:cxnSpMk id="16" creationId="{F8487B25-BFFF-95B8-79EE-DDB3317B83EF}"/>
          </ac:cxnSpMkLst>
        </pc:cxnChg>
        <pc:cxnChg chg="mod">
          <ac:chgData name="Celina Steiger" userId="84c8b75e-439a-494b-a32d-c4b3d6be4b87" providerId="ADAL" clId="{5B7BA43D-0B15-41B1-B62C-FD73B6FC4612}" dt="2022-11-22T00:19:48.997" v="21" actId="14100"/>
          <ac:cxnSpMkLst>
            <pc:docMk/>
            <pc:sldMk cId="541098309" sldId="274"/>
            <ac:cxnSpMk id="18" creationId="{A0299A48-E33C-81C5-1DC2-7D67F27C2880}"/>
          </ac:cxnSpMkLst>
        </pc:cxnChg>
      </pc:sldChg>
      <pc:sldChg chg="add">
        <pc:chgData name="Celina Steiger" userId="84c8b75e-439a-494b-a32d-c4b3d6be4b87" providerId="ADAL" clId="{5B7BA43D-0B15-41B1-B62C-FD73B6FC4612}" dt="2022-11-22T00:20:26.127" v="26"/>
        <pc:sldMkLst>
          <pc:docMk/>
          <pc:sldMk cId="312876581" sldId="28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16D13C-9502-425E-A3AA-C1C8D990794D}" type="datetimeFigureOut">
              <a:rPr lang="en-US" smtClean="0"/>
              <a:t>11/21/2022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F584F7-7948-4C7C-90DF-229A94EFD54E}" type="slidenum">
              <a:rPr lang="en-US" smtClean="0"/>
              <a:t>‹#›</a:t>
            </a:fld>
            <a:endParaRPr lang="en-US"/>
          </a:p>
        </p:txBody>
      </p:sp>
    </p:spTree>
    <p:extLst>
      <p:ext uri="{BB962C8B-B14F-4D97-AF65-F5344CB8AC3E}">
        <p14:creationId xmlns:p14="http://schemas.microsoft.com/office/powerpoint/2010/main" val="3128677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highlight>
                  <a:srgbClr val="FFFF00"/>
                </a:highlight>
              </a:rPr>
              <a:t>PRINT THIS PAGE for the STUDENT WORKSHEET</a:t>
            </a:r>
          </a:p>
        </p:txBody>
      </p:sp>
      <p:sp>
        <p:nvSpPr>
          <p:cNvPr id="4" name="Slide Number Placeholder 3"/>
          <p:cNvSpPr>
            <a:spLocks noGrp="1"/>
          </p:cNvSpPr>
          <p:nvPr>
            <p:ph type="sldNum" sz="quarter" idx="5"/>
          </p:nvPr>
        </p:nvSpPr>
        <p:spPr/>
        <p:txBody>
          <a:bodyPr/>
          <a:lstStyle/>
          <a:p>
            <a:fld id="{89F584F7-7948-4C7C-90DF-229A94EFD54E}" type="slidenum">
              <a:rPr lang="en-US" smtClean="0"/>
              <a:t>6</a:t>
            </a:fld>
            <a:endParaRPr lang="en-US"/>
          </a:p>
        </p:txBody>
      </p:sp>
    </p:spTree>
    <p:extLst>
      <p:ext uri="{BB962C8B-B14F-4D97-AF65-F5344CB8AC3E}">
        <p14:creationId xmlns:p14="http://schemas.microsoft.com/office/powerpoint/2010/main" val="342108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800" b="1" i="0">
                <a:solidFill>
                  <a:srgbClr val="000000"/>
                </a:solidFill>
                <a:effectLst/>
                <a:latin typeface="Calibri" panose="020F0502020204030204" pitchFamily="34" charset="0"/>
              </a:rPr>
              <a:t>Please Note:</a:t>
            </a:r>
            <a:r>
              <a:rPr lang="en-US" sz="1800" b="0" i="0">
                <a:solidFill>
                  <a:srgbClr val="000000"/>
                </a:solidFill>
                <a:effectLst/>
                <a:latin typeface="Calibri" panose="020F0502020204030204" pitchFamily="34" charset="0"/>
              </a:rPr>
              <a:t> </a:t>
            </a:r>
            <a:r>
              <a:rPr lang="en-US" sz="1800" b="0" i="1">
                <a:solidFill>
                  <a:srgbClr val="000000"/>
                </a:solidFill>
                <a:effectLst/>
                <a:latin typeface="Calibri" panose="020F0502020204030204" pitchFamily="34" charset="0"/>
              </a:rPr>
              <a:t>The pipes information provided here is our best estimate of the stormwater flow in your community based on the information we have currently. If you encounter more information in the course of your investigation, please let us know so we can update future versions of this document. </a:t>
            </a:r>
            <a:r>
              <a:rPr lang="en-US" sz="1800" b="0" i="0">
                <a:solidFill>
                  <a:srgbClr val="000000"/>
                </a:solidFill>
                <a:effectLst/>
                <a:latin typeface="Calibri" panose="020F0502020204030204" pitchFamily="34" charset="0"/>
              </a:rPr>
              <a:t> </a:t>
            </a:r>
            <a:endParaRPr lang="en-US"/>
          </a:p>
        </p:txBody>
      </p:sp>
      <p:sp>
        <p:nvSpPr>
          <p:cNvPr id="4" name="Slide Number Placeholder 3"/>
          <p:cNvSpPr>
            <a:spLocks noGrp="1"/>
          </p:cNvSpPr>
          <p:nvPr>
            <p:ph type="sldNum" sz="quarter" idx="5"/>
          </p:nvPr>
        </p:nvSpPr>
        <p:spPr/>
        <p:txBody>
          <a:bodyPr/>
          <a:lstStyle/>
          <a:p>
            <a:fld id="{89F584F7-7948-4C7C-90DF-229A94EFD54E}" type="slidenum">
              <a:rPr lang="en-US" smtClean="0"/>
              <a:t>7</a:t>
            </a:fld>
            <a:endParaRPr lang="en-US"/>
          </a:p>
        </p:txBody>
      </p:sp>
    </p:spTree>
    <p:extLst>
      <p:ext uri="{BB962C8B-B14F-4D97-AF65-F5344CB8AC3E}">
        <p14:creationId xmlns:p14="http://schemas.microsoft.com/office/powerpoint/2010/main" val="4943507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p>
        </p:txBody>
      </p:sp>
      <p:sp>
        <p:nvSpPr>
          <p:cNvPr id="4" name="Date Placeholder 3"/>
          <p:cNvSpPr>
            <a:spLocks noGrp="1"/>
          </p:cNvSpPr>
          <p:nvPr>
            <p:ph type="dt" sz="half" idx="10"/>
          </p:nvPr>
        </p:nvSpPr>
        <p:spPr/>
        <p:txBody>
          <a:bodyPr/>
          <a:lstStyle/>
          <a:p>
            <a:fld id="{F8B94650-CBDB-4554-8B7E-CE84C614496D}" type="datetime1">
              <a:rPr lang="en-US" smtClean="0"/>
              <a:t>11/21/2022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093915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B1C71B-0144-43ED-8930-10C10E26CBD9}" type="datetime1">
              <a:rPr lang="en-US" smtClean="0"/>
              <a:t>11/21/2022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71346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462F4B-3451-40EE-9B62-4B83FEA9510B}" type="datetime1">
              <a:rPr lang="en-US" smtClean="0"/>
              <a:t>11/21/2022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02512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40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836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15A87F7-0A2F-4C6A-8287-DECDD5555A88}" type="datetime1">
              <a:rPr lang="en-US" smtClean="0"/>
              <a:t>11/21/2022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24769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658EB4C-F370-477D-A2C6-4D3094819037}" type="datetime1">
              <a:rPr lang="en-US" smtClean="0"/>
              <a:t>11/21/2022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30288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30A457A-8B86-4A24-872E-61A1231D3997}" type="datetime1">
              <a:rPr lang="en-US" smtClean="0"/>
              <a:t>11/21/2022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11637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105E92-33DF-4D0B-9671-8C1BECE3B886}" type="datetime1">
              <a:rPr lang="en-US" smtClean="0"/>
              <a:t>11/21/2022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908045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FEF2D706-7B2D-4E78-9876-3453102322FB}" type="datetime1">
              <a:rPr lang="en-US" smtClean="0"/>
              <a:t>11/21/2022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9666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Picture Placeholder 2"/>
          <p:cNvSpPr>
            <a:spLocks noGrp="1" noChangeAspect="1"/>
          </p:cNvSpPr>
          <p:nvPr>
            <p:ph type="pic" idx="1"/>
          </p:nvPr>
        </p:nvSpPr>
        <p:spPr>
          <a:xfrm>
            <a:off x="5528734" y="1053254"/>
            <a:ext cx="6583680" cy="5198533"/>
          </a:xfrm>
        </p:spPr>
        <p:txBody>
          <a:bodyPr anchor="t"/>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r>
              <a:rPr lang="en-US"/>
              <a:t>Click icon to add picture</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0CBB2DEA-1DE1-467B-AF38-626C094B3718}" type="datetime1">
              <a:rPr lang="en-US" smtClean="0"/>
              <a:t>11/21/2022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68861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643BCC-5F76-4E6F-810C-D3C592847A0C}" type="datetime1">
              <a:rPr lang="en-US" smtClean="0"/>
              <a:t>11/21/2022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09409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72FEED-308F-482F-B7F5-5A0A38399E42}" type="datetime1">
              <a:rPr lang="en-US" smtClean="0"/>
              <a:t>11/21/2022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211203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p>
        </p:txBody>
      </p:sp>
      <p:sp>
        <p:nvSpPr>
          <p:cNvPr id="4" name="Date Placeholder 3"/>
          <p:cNvSpPr>
            <a:spLocks noGrp="1"/>
          </p:cNvSpPr>
          <p:nvPr>
            <p:ph type="dt" sz="half" idx="10"/>
          </p:nvPr>
        </p:nvSpPr>
        <p:spPr/>
        <p:txBody>
          <a:bodyPr/>
          <a:lstStyle/>
          <a:p>
            <a:fld id="{363162D0-0E4C-495C-982A-E563221B4E4E}" type="datetimeFigureOut">
              <a:rPr lang="en-US" smtClean="0"/>
              <a:t>11/21/2022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4488606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15489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63162D0-0E4C-495C-982A-E563221B4E4E}" type="datetimeFigureOut">
              <a:rPr lang="en-US" smtClean="0"/>
              <a:t>11/21/2022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13809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40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836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63162D0-0E4C-495C-982A-E563221B4E4E}" type="datetimeFigureOut">
              <a:rPr lang="en-US" smtClean="0"/>
              <a:t>11/21/2022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4150534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63162D0-0E4C-495C-982A-E563221B4E4E}" type="datetimeFigureOut">
              <a:rPr lang="en-US" smtClean="0"/>
              <a:t>11/21/2022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7017018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63162D0-0E4C-495C-982A-E563221B4E4E}" type="datetimeFigureOut">
              <a:rPr lang="en-US" smtClean="0"/>
              <a:t>11/21/2022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737638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3162D0-0E4C-495C-982A-E563221B4E4E}" type="datetimeFigureOut">
              <a:rPr lang="en-US" smtClean="0"/>
              <a:t>11/21/2022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571264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11/21/2022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451739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Picture Placeholder 2"/>
          <p:cNvSpPr>
            <a:spLocks noGrp="1"/>
          </p:cNvSpPr>
          <p:nvPr>
            <p:ph type="pic" idx="1"/>
          </p:nvPr>
        </p:nvSpPr>
        <p:spPr>
          <a:xfrm>
            <a:off x="5528734" y="1053254"/>
            <a:ext cx="6583680" cy="5198533"/>
          </a:xfrm>
        </p:spPr>
        <p:txBody>
          <a:bodyPr/>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endParaRPr lang="en-US"/>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11/21/2022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69558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12010138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47180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17AF8177-673D-4D69-8098-A4A341A232B7}" type="datetime1">
              <a:rPr lang="en-US" smtClean="0"/>
              <a:t>11/21/2022</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384360776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363162D0-0E4C-495C-982A-E563221B4E4E}" type="datetimeFigureOut">
              <a:rPr lang="en-US" smtClean="0"/>
              <a:t>11/21/2022</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82E1B230-E5CC-43A1-964B-331710801FB9}" type="slidenum">
              <a:rPr lang="en-US" smtClean="0"/>
              <a:t>‹#›</a:t>
            </a:fld>
            <a:endParaRPr lang="en-US"/>
          </a:p>
        </p:txBody>
      </p:sp>
    </p:spTree>
    <p:extLst>
      <p:ext uri="{BB962C8B-B14F-4D97-AF65-F5344CB8AC3E}">
        <p14:creationId xmlns:p14="http://schemas.microsoft.com/office/powerpoint/2010/main" val="260318104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communitywaters@IslandWood.org" TargetMode="Externa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2.pn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hyperlink" Target="https://www.cityoftacoma.org/cms/One.aspx?portalId=169&amp;pageId=2860#T-Street/Lower%20Puyallup"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tacoma.maps.arcgis.com/home/webmap/viewer.html?layers=23e9a402b47d46058193362cb6c27a9e" TargetMode="External"/><Relationship Id="rId1" Type="http://schemas.openxmlformats.org/officeDocument/2006/relationships/slideLayout" Target="../slideLayouts/slideLayout13.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6256" y="143945"/>
            <a:ext cx="12652288" cy="1924916"/>
          </a:xfrm>
        </p:spPr>
        <p:txBody>
          <a:bodyPr>
            <a:normAutofit/>
          </a:bodyPr>
          <a:lstStyle/>
          <a:p>
            <a:r>
              <a:rPr lang="en-US" dirty="0">
                <a:cs typeface="Calibri Light"/>
              </a:rPr>
              <a:t>Community Waters School Guide: </a:t>
            </a:r>
            <a:br>
              <a:rPr lang="en-US" dirty="0">
                <a:cs typeface="Calibri Light"/>
              </a:rPr>
            </a:br>
            <a:r>
              <a:rPr lang="en-US" dirty="0">
                <a:cs typeface="Calibri Light"/>
              </a:rPr>
              <a:t>Roosevelt Elementary School </a:t>
            </a:r>
            <a:endParaRPr lang="en-US" dirty="0"/>
          </a:p>
        </p:txBody>
      </p:sp>
      <p:sp>
        <p:nvSpPr>
          <p:cNvPr id="3" name="Subtitle 2"/>
          <p:cNvSpPr>
            <a:spLocks noGrp="1"/>
          </p:cNvSpPr>
          <p:nvPr>
            <p:ph type="subTitle" idx="1"/>
          </p:nvPr>
        </p:nvSpPr>
        <p:spPr>
          <a:xfrm>
            <a:off x="857345" y="2237459"/>
            <a:ext cx="11026058" cy="4597804"/>
          </a:xfrm>
        </p:spPr>
        <p:txBody>
          <a:bodyPr>
            <a:normAutofit/>
          </a:bodyPr>
          <a:lstStyle/>
          <a:p>
            <a:pPr>
              <a:spcBef>
                <a:spcPts val="0"/>
              </a:spcBef>
            </a:pPr>
            <a:r>
              <a:rPr lang="en-US" sz="2601">
                <a:solidFill>
                  <a:srgbClr val="ED7D31"/>
                </a:solidFill>
                <a:latin typeface="Calibri" panose="020F0502020204030204" pitchFamily="34" charset="0"/>
                <a:ea typeface="Times New Roman" panose="02020603050405020304" pitchFamily="18" charset="0"/>
                <a:cs typeface="Times New Roman" panose="02020603050405020304" pitchFamily="18" charset="0"/>
              </a:rPr>
              <a:t>How to Use This Guide</a:t>
            </a:r>
            <a:endParaRPr lang="en-US" sz="2601">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This School Guide supports the Community Waters Science Unit Teacher Manual with information, maps, and images </a:t>
            </a:r>
            <a:r>
              <a:rPr lang="en-US" sz="2601" u="sng">
                <a:latin typeface="Calibri" panose="020F0502020204030204" pitchFamily="34" charset="0"/>
                <a:ea typeface="Calibri" panose="020F0502020204030204" pitchFamily="34" charset="0"/>
                <a:cs typeface="Times New Roman" panose="02020603050405020304" pitchFamily="18" charset="0"/>
              </a:rPr>
              <a:t>specific to your school and neighborhood</a:t>
            </a:r>
            <a:r>
              <a:rPr lang="en-US" sz="2601">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It is written for teachers - its goal is to provide a better understanding of what is happening with stormwater in and around your school. </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All content within may change, and can be adapted as desired.</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If you have any questions about these maps, accompanying lessons, or stormwater around your school, contact IslandWood staff at </a:t>
            </a:r>
            <a:r>
              <a:rPr lang="en-US" sz="2601" u="sng">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communitywaters@IslandWood.org</a:t>
            </a:r>
            <a:r>
              <a:rPr lang="en-US" sz="2601" u="sng">
                <a:solidFill>
                  <a:srgbClr val="0563C1"/>
                </a:solidFill>
                <a:latin typeface="Calibri" panose="020F0502020204030204" pitchFamily="34" charset="0"/>
                <a:ea typeface="Calibri" panose="020F0502020204030204" pitchFamily="34" charset="0"/>
                <a:cs typeface="Times New Roman" panose="02020603050405020304" pitchFamily="18" charset="0"/>
              </a:rPr>
              <a:t>.</a:t>
            </a:r>
            <a:endParaRPr lang="en-US" sz="2601">
              <a:latin typeface="Calibri" panose="020F0502020204030204" pitchFamily="34" charset="0"/>
              <a:ea typeface="Calibri" panose="020F0502020204030204" pitchFamily="34" charset="0"/>
              <a:cs typeface="Times New Roman" panose="02020603050405020304" pitchFamily="18" charset="0"/>
            </a:endParaRPr>
          </a:p>
        </p:txBody>
      </p:sp>
      <p:sp>
        <p:nvSpPr>
          <p:cNvPr id="5" name="Date Placeholder 4">
            <a:extLst>
              <a:ext uri="{FF2B5EF4-FFF2-40B4-BE49-F238E27FC236}">
                <a16:creationId xmlns:a16="http://schemas.microsoft.com/office/drawing/2014/main" id="{75F50C95-3DEE-483F-8586-C362A23E1487}"/>
              </a:ext>
            </a:extLst>
          </p:cNvPr>
          <p:cNvSpPr>
            <a:spLocks noGrp="1"/>
          </p:cNvSpPr>
          <p:nvPr>
            <p:ph type="dt" sz="half" idx="10"/>
          </p:nvPr>
        </p:nvSpPr>
        <p:spPr>
          <a:xfrm>
            <a:off x="0" y="6925733"/>
            <a:ext cx="2926080" cy="389467"/>
          </a:xfrm>
        </p:spPr>
        <p:txBody>
          <a:bodyPr/>
          <a:lstStyle/>
          <a:p>
            <a:fld id="{7CD03049-5930-475D-AB04-60AED5E974AF}" type="datetime1">
              <a:rPr lang="en-US" smtClean="0"/>
              <a:t>11/21/2022</a:t>
            </a:fld>
            <a:endParaRPr lang="en-US"/>
          </a:p>
        </p:txBody>
      </p:sp>
      <p:pic>
        <p:nvPicPr>
          <p:cNvPr id="4" name="Picture 3">
            <a:extLst>
              <a:ext uri="{FF2B5EF4-FFF2-40B4-BE49-F238E27FC236}">
                <a16:creationId xmlns:a16="http://schemas.microsoft.com/office/drawing/2014/main" id="{B7FA4345-C07A-4ABD-A2AB-439E2A4021EC}"/>
              </a:ext>
            </a:extLst>
          </p:cNvPr>
          <p:cNvPicPr/>
          <p:nvPr/>
        </p:nvPicPr>
        <p:blipFill>
          <a:blip r:embed="rId3">
            <a:extLst>
              <a:ext uri="{28A0092B-C50C-407E-A947-70E740481C1C}">
                <a14:useLocalDpi xmlns:a14="http://schemas.microsoft.com/office/drawing/2010/main" val="0"/>
              </a:ext>
            </a:extLst>
          </a:blip>
          <a:stretch>
            <a:fillRect/>
          </a:stretch>
        </p:blipFill>
        <p:spPr>
          <a:xfrm>
            <a:off x="9926769" y="7457663"/>
            <a:ext cx="3078032" cy="1154147"/>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04F18741-D1FD-E73D-2051-268C94A7342B}"/>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938262" y="6411610"/>
            <a:ext cx="1890282" cy="708856"/>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4DF55BE-B4AB-4BA1-BDE1-E9F7FB3F11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3001548"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A8BC33-119E-4B52-B140-F25E7BC5EC1C}"/>
              </a:ext>
            </a:extLst>
          </p:cNvPr>
          <p:cNvSpPr>
            <a:spLocks noGrp="1"/>
          </p:cNvSpPr>
          <p:nvPr>
            <p:ph type="title"/>
          </p:nvPr>
        </p:nvSpPr>
        <p:spPr>
          <a:xfrm>
            <a:off x="94129" y="45016"/>
            <a:ext cx="10913393" cy="861617"/>
          </a:xfrm>
        </p:spPr>
        <p:txBody>
          <a:bodyPr>
            <a:normAutofit/>
          </a:bodyPr>
          <a:lstStyle/>
          <a:p>
            <a:r>
              <a:rPr lang="en-US" altLang="en-US" sz="4200" dirty="0" bmk="_Hlk497297497">
                <a:latin typeface="Calibri"/>
                <a:ea typeface="Calibri"/>
                <a:cs typeface="Times New Roman"/>
              </a:rPr>
              <a:t>Stormwater in Our Schoolyard from Lesson 2</a:t>
            </a:r>
            <a:endParaRPr lang="en-US" sz="4200" dirty="0">
              <a:ea typeface="Calibri"/>
            </a:endParaRPr>
          </a:p>
        </p:txBody>
      </p:sp>
      <p:sp>
        <p:nvSpPr>
          <p:cNvPr id="18" name="Date Placeholder 17">
            <a:extLst>
              <a:ext uri="{FF2B5EF4-FFF2-40B4-BE49-F238E27FC236}">
                <a16:creationId xmlns:a16="http://schemas.microsoft.com/office/drawing/2014/main" id="{06E2D745-4A0E-4304-8960-4A69F05FF784}"/>
              </a:ext>
            </a:extLst>
          </p:cNvPr>
          <p:cNvSpPr>
            <a:spLocks noGrp="1"/>
          </p:cNvSpPr>
          <p:nvPr>
            <p:ph type="dt" sz="half" idx="10"/>
          </p:nvPr>
        </p:nvSpPr>
        <p:spPr>
          <a:xfrm>
            <a:off x="894080" y="6780106"/>
            <a:ext cx="2926080" cy="389467"/>
          </a:xfrm>
        </p:spPr>
        <p:txBody>
          <a:bodyPr>
            <a:normAutofit/>
          </a:bodyPr>
          <a:lstStyle/>
          <a:p>
            <a:pPr>
              <a:spcAft>
                <a:spcPts val="600"/>
              </a:spcAft>
            </a:pPr>
            <a:fld id="{81F4AF88-83A5-4B59-BE0B-0BF5E6E5AA9A}" type="datetime1">
              <a:rPr lang="en-US"/>
              <a:pPr>
                <a:spcAft>
                  <a:spcPts val="600"/>
                </a:spcAft>
              </a:pPr>
              <a:t>11/21/2022</a:t>
            </a:fld>
            <a:endParaRPr lang="en-US"/>
          </a:p>
        </p:txBody>
      </p:sp>
      <p:sp>
        <p:nvSpPr>
          <p:cNvPr id="12" name="Rectangle 9">
            <a:extLst>
              <a:ext uri="{FF2B5EF4-FFF2-40B4-BE49-F238E27FC236}">
                <a16:creationId xmlns:a16="http://schemas.microsoft.com/office/drawing/2014/main" id="{709E0A3A-8CCA-41F1-9CCB-08613E9D1663}"/>
              </a:ext>
            </a:extLst>
          </p:cNvPr>
          <p:cNvSpPr>
            <a:spLocks noChangeArrowheads="1"/>
          </p:cNvSpPr>
          <p:nvPr/>
        </p:nvSpPr>
        <p:spPr bwMode="auto">
          <a:xfrm>
            <a:off x="-2084895" y="-1012962"/>
            <a:ext cx="266869" cy="533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2112" tIns="66056" rIns="132112" bIns="66056" numCol="1" anchor="ctr" anchorCtr="0" compatLnSpc="1">
            <a:prstTxWarp prst="textNoShape">
              <a:avLst/>
            </a:prstTxWarp>
            <a:spAutoFit/>
          </a:bodyPr>
          <a:lstStyle/>
          <a:p>
            <a:endParaRPr lang="en-US" sz="2601"/>
          </a:p>
        </p:txBody>
      </p:sp>
      <p:sp>
        <p:nvSpPr>
          <p:cNvPr id="13" name="Rectangle 11">
            <a:extLst>
              <a:ext uri="{FF2B5EF4-FFF2-40B4-BE49-F238E27FC236}">
                <a16:creationId xmlns:a16="http://schemas.microsoft.com/office/drawing/2014/main" id="{814E4DB8-7CA3-4454-BD4F-FAF8ADC34433}"/>
              </a:ext>
            </a:extLst>
          </p:cNvPr>
          <p:cNvSpPr>
            <a:spLocks noChangeArrowheads="1"/>
          </p:cNvSpPr>
          <p:nvPr/>
        </p:nvSpPr>
        <p:spPr bwMode="auto">
          <a:xfrm>
            <a:off x="-2084896" y="-682682"/>
            <a:ext cx="17614967" cy="533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2112" tIns="66056" rIns="132112" bIns="66056" numCol="1" anchor="ctr" anchorCtr="0" compatLnSpc="1">
            <a:prstTxWarp prst="textNoShape">
              <a:avLst/>
            </a:prstTxWarp>
            <a:spAutoFit/>
          </a:bodyPr>
          <a:lstStyle/>
          <a:p>
            <a:endParaRPr lang="en-US" sz="2601"/>
          </a:p>
        </p:txBody>
      </p:sp>
      <p:sp>
        <p:nvSpPr>
          <p:cNvPr id="14" name="Rectangle 13">
            <a:extLst>
              <a:ext uri="{FF2B5EF4-FFF2-40B4-BE49-F238E27FC236}">
                <a16:creationId xmlns:a16="http://schemas.microsoft.com/office/drawing/2014/main" id="{55938B26-84A3-4C85-8314-6B1F362CB54E}"/>
              </a:ext>
            </a:extLst>
          </p:cNvPr>
          <p:cNvSpPr>
            <a:spLocks noChangeArrowheads="1"/>
          </p:cNvSpPr>
          <p:nvPr/>
        </p:nvSpPr>
        <p:spPr bwMode="auto">
          <a:xfrm>
            <a:off x="-2084895" y="-876740"/>
            <a:ext cx="266869" cy="921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2112" tIns="66056" rIns="132112" bIns="66056" numCol="1" anchor="ctr" anchorCtr="0" compatLnSpc="1">
            <a:prstTxWarp prst="textNoShape">
              <a:avLst/>
            </a:prstTxWarp>
            <a:spAutoFit/>
          </a:bodyPr>
          <a:lstStyle/>
          <a:p>
            <a:pPr defTabSz="1321166" eaLnBrk="0" fontAlgn="base" hangingPunct="0">
              <a:spcBef>
                <a:spcPct val="0"/>
              </a:spcBef>
              <a:spcAft>
                <a:spcPts val="600"/>
              </a:spcAft>
            </a:pPr>
            <a:endParaRPr lang="en-US" altLang="en-US" sz="2022" bmk="_Hlk497297497">
              <a:latin typeface="Calibri" panose="020F0502020204030204" pitchFamily="34" charset="0"/>
              <a:ea typeface="Calibri" panose="020F0502020204030204" pitchFamily="34" charset="0"/>
              <a:cs typeface="Times New Roman" panose="02020603050405020304" pitchFamily="18" charset="0"/>
            </a:endParaRPr>
          </a:p>
          <a:p>
            <a:pPr defTabSz="1321166" eaLnBrk="0" fontAlgn="base" hangingPunct="0">
              <a:spcBef>
                <a:spcPct val="0"/>
              </a:spcBef>
              <a:spcAft>
                <a:spcPts val="600"/>
              </a:spcAft>
            </a:pPr>
            <a:endParaRPr lang="en-US" altLang="en-US" sz="2601">
              <a:latin typeface="Arial" panose="020B0604020202020204" pitchFamily="34" charset="0"/>
            </a:endParaRPr>
          </a:p>
        </p:txBody>
      </p:sp>
      <p:pic>
        <p:nvPicPr>
          <p:cNvPr id="10" name="Content Placeholder 9" descr="Map&#10;&#10;Description automatically generated">
            <a:extLst>
              <a:ext uri="{FF2B5EF4-FFF2-40B4-BE49-F238E27FC236}">
                <a16:creationId xmlns:a16="http://schemas.microsoft.com/office/drawing/2014/main" id="{40435A91-78C0-2C91-2418-6ABE93FF037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60072" y="906633"/>
            <a:ext cx="6881401" cy="6317838"/>
          </a:xfrm>
        </p:spPr>
      </p:pic>
      <p:sp>
        <p:nvSpPr>
          <p:cNvPr id="6" name="Flowchart: Off-page Connector 192">
            <a:extLst>
              <a:ext uri="{FF2B5EF4-FFF2-40B4-BE49-F238E27FC236}">
                <a16:creationId xmlns:a16="http://schemas.microsoft.com/office/drawing/2014/main" id="{A0174344-4A05-4681-BDA9-FC0E94322386}"/>
              </a:ext>
            </a:extLst>
          </p:cNvPr>
          <p:cNvSpPr>
            <a:spLocks noChangeArrowheads="1"/>
          </p:cNvSpPr>
          <p:nvPr/>
        </p:nvSpPr>
        <p:spPr bwMode="auto">
          <a:xfrm>
            <a:off x="7033190" y="4937653"/>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A</a:t>
            </a:r>
            <a:endParaRPr lang="en-US" altLang="en-US" sz="2601" dirty="0">
              <a:latin typeface="Arial" panose="020B0604020202020204" pitchFamily="34" charset="0"/>
            </a:endParaRPr>
          </a:p>
        </p:txBody>
      </p:sp>
      <p:sp>
        <p:nvSpPr>
          <p:cNvPr id="5" name="Flowchart: Off-page Connector 31">
            <a:extLst>
              <a:ext uri="{FF2B5EF4-FFF2-40B4-BE49-F238E27FC236}">
                <a16:creationId xmlns:a16="http://schemas.microsoft.com/office/drawing/2014/main" id="{7DD4B74A-C584-49A8-BF2D-714BD8186218}"/>
              </a:ext>
            </a:extLst>
          </p:cNvPr>
          <p:cNvSpPr>
            <a:spLocks noChangeArrowheads="1"/>
          </p:cNvSpPr>
          <p:nvPr/>
        </p:nvSpPr>
        <p:spPr bwMode="auto">
          <a:xfrm>
            <a:off x="6448985" y="3487499"/>
            <a:ext cx="419730" cy="500009"/>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B</a:t>
            </a:r>
            <a:endParaRPr lang="en-US" altLang="en-US" sz="2601" dirty="0">
              <a:latin typeface="Arial" panose="020B0604020202020204" pitchFamily="34" charset="0"/>
            </a:endParaRPr>
          </a:p>
        </p:txBody>
      </p:sp>
      <p:sp>
        <p:nvSpPr>
          <p:cNvPr id="11" name="Flowchart: Off-page Connector 299">
            <a:extLst>
              <a:ext uri="{FF2B5EF4-FFF2-40B4-BE49-F238E27FC236}">
                <a16:creationId xmlns:a16="http://schemas.microsoft.com/office/drawing/2014/main" id="{BB810BE1-903C-48AB-A1AD-8376410367DD}"/>
              </a:ext>
            </a:extLst>
          </p:cNvPr>
          <p:cNvSpPr>
            <a:spLocks noChangeArrowheads="1"/>
          </p:cNvSpPr>
          <p:nvPr/>
        </p:nvSpPr>
        <p:spPr bwMode="auto">
          <a:xfrm>
            <a:off x="5279311" y="4065552"/>
            <a:ext cx="419733" cy="481659"/>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C</a:t>
            </a:r>
            <a:endParaRPr lang="en-US" altLang="en-US" sz="1589" dirty="0"/>
          </a:p>
        </p:txBody>
      </p:sp>
      <p:sp>
        <p:nvSpPr>
          <p:cNvPr id="8" name="Flowchart: Off-page Connector 199">
            <a:extLst>
              <a:ext uri="{FF2B5EF4-FFF2-40B4-BE49-F238E27FC236}">
                <a16:creationId xmlns:a16="http://schemas.microsoft.com/office/drawing/2014/main" id="{8188D6CC-5357-4FDD-8C3D-566DD6A22F87}"/>
              </a:ext>
            </a:extLst>
          </p:cNvPr>
          <p:cNvSpPr>
            <a:spLocks noChangeArrowheads="1"/>
          </p:cNvSpPr>
          <p:nvPr/>
        </p:nvSpPr>
        <p:spPr bwMode="auto">
          <a:xfrm>
            <a:off x="4836766" y="4937653"/>
            <a:ext cx="419730" cy="559642"/>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D</a:t>
            </a:r>
            <a:endParaRPr lang="en-US" altLang="en-US" sz="2601" dirty="0">
              <a:latin typeface="Arial" panose="020B0604020202020204" pitchFamily="34" charset="0"/>
            </a:endParaRPr>
          </a:p>
        </p:txBody>
      </p:sp>
      <p:sp>
        <p:nvSpPr>
          <p:cNvPr id="3" name="TextBox 2">
            <a:extLst>
              <a:ext uri="{FF2B5EF4-FFF2-40B4-BE49-F238E27FC236}">
                <a16:creationId xmlns:a16="http://schemas.microsoft.com/office/drawing/2014/main" id="{80AD7316-61A0-EFE6-7B02-2083D8FC24B3}"/>
              </a:ext>
            </a:extLst>
          </p:cNvPr>
          <p:cNvSpPr txBox="1"/>
          <p:nvPr/>
        </p:nvSpPr>
        <p:spPr>
          <a:xfrm>
            <a:off x="10086548" y="1536971"/>
            <a:ext cx="2286000" cy="4801314"/>
          </a:xfrm>
          <a:prstGeom prst="rect">
            <a:avLst/>
          </a:prstGeom>
          <a:noFill/>
        </p:spPr>
        <p:txBody>
          <a:bodyPr wrap="square">
            <a:spAutoFit/>
          </a:bodyPr>
          <a:lstStyle/>
          <a:p>
            <a:pPr marL="0" indent="0" eaLnBrk="0" fontAlgn="base" hangingPunct="0">
              <a:lnSpc>
                <a:spcPct val="100000"/>
              </a:lnSpc>
              <a:spcBef>
                <a:spcPct val="0"/>
              </a:spcBef>
              <a:spcAft>
                <a:spcPct val="0"/>
              </a:spcAft>
              <a:buNone/>
            </a:pPr>
            <a:r>
              <a:rPr lang="en-US" altLang="en-US" sz="1800" dirty="0">
                <a:latin typeface="Calibri" panose="020F0502020204030204" pitchFamily="34" charset="0"/>
                <a:ea typeface="Calibri" panose="020F0502020204030204" pitchFamily="34" charset="0"/>
                <a:cs typeface="Times New Roman" panose="02020603050405020304" pitchFamily="18" charset="0"/>
              </a:rPr>
              <a:t>This map and points of interest (photos and info on next slides) can be used to guide your </a:t>
            </a:r>
            <a:r>
              <a:rPr lang="en-US" altLang="en-US" sz="1800" dirty="0" err="1">
                <a:latin typeface="Calibri" panose="020F0502020204030204" pitchFamily="34" charset="0"/>
                <a:ea typeface="Calibri" panose="020F0502020204030204" pitchFamily="34" charset="0"/>
                <a:cs typeface="Times New Roman" panose="02020603050405020304" pitchFamily="18" charset="0"/>
              </a:rPr>
              <a:t>class’</a:t>
            </a:r>
            <a:r>
              <a:rPr lang="en-US" altLang="en-US" sz="1800" dirty="0">
                <a:latin typeface="Calibri" panose="020F0502020204030204" pitchFamily="34" charset="0"/>
                <a:ea typeface="Calibri" panose="020F0502020204030204" pitchFamily="34" charset="0"/>
                <a:cs typeface="Times New Roman" panose="02020603050405020304" pitchFamily="18" charset="0"/>
              </a:rPr>
              <a:t> exploration of the schoolyard. You will find the student worksheet for this lesson following the teacher guide version and as a separate PDF file.  Please use the extra space on the pages to add your own notes and questions!</a:t>
            </a:r>
          </a:p>
        </p:txBody>
      </p:sp>
    </p:spTree>
    <p:extLst>
      <p:ext uri="{BB962C8B-B14F-4D97-AF65-F5344CB8AC3E}">
        <p14:creationId xmlns:p14="http://schemas.microsoft.com/office/powerpoint/2010/main" val="3810747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2" y="0"/>
            <a:ext cx="13001549"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882947" cy="73152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DC15A3-95F1-6392-3323-8C94628162C9}"/>
              </a:ext>
            </a:extLst>
          </p:cNvPr>
          <p:cNvSpPr>
            <a:spLocks noGrp="1"/>
          </p:cNvSpPr>
          <p:nvPr>
            <p:ph type="title"/>
          </p:nvPr>
        </p:nvSpPr>
        <p:spPr>
          <a:xfrm>
            <a:off x="55880" y="85168"/>
            <a:ext cx="10942320" cy="1058334"/>
          </a:xfrm>
        </p:spPr>
        <p:txBody>
          <a:bodyPr vert="horz" lIns="91440" tIns="45720" rIns="91440" bIns="45720" rtlCol="0" anchor="ctr">
            <a:normAutofit/>
          </a:bodyPr>
          <a:lstStyle/>
          <a:p>
            <a:pPr defTabSz="914400"/>
            <a:r>
              <a:rPr lang="en-US" sz="4200" dirty="0"/>
              <a:t>Schoolyard stormwater points of interest</a:t>
            </a:r>
          </a:p>
        </p:txBody>
      </p:sp>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a:xfrm>
            <a:off x="894080" y="6780106"/>
            <a:ext cx="2926080" cy="389467"/>
          </a:xfrm>
        </p:spPr>
        <p:txBody>
          <a:bodyPr vert="horz" lIns="91440" tIns="45720" rIns="91440" bIns="45720" rtlCol="0" anchor="ctr">
            <a:normAutofit/>
          </a:bodyPr>
          <a:lstStyle/>
          <a:p>
            <a:pPr defTabSz="914400">
              <a:spcAft>
                <a:spcPts val="600"/>
              </a:spcAft>
              <a:defRPr/>
            </a:pPr>
            <a:fld id="{F6B1C71B-0144-43ED-8930-10C10E26CBD9}" type="datetime1">
              <a:rPr lang="en-US" sz="1200" smtClean="0">
                <a:solidFill>
                  <a:prstClr val="black">
                    <a:tint val="75000"/>
                  </a:prstClr>
                </a:solidFill>
                <a:latin typeface="Calibri" panose="020F0502020204030204"/>
              </a:rPr>
              <a:pPr defTabSz="914400">
                <a:spcAft>
                  <a:spcPts val="600"/>
                </a:spcAft>
                <a:defRPr/>
              </a:pPr>
              <a:t>11/21/2022</a:t>
            </a:fld>
            <a:endParaRPr lang="en-US" sz="1200">
              <a:solidFill>
                <a:prstClr val="black">
                  <a:tint val="75000"/>
                </a:prstClr>
              </a:solidFill>
              <a:latin typeface="Calibri" panose="020F0502020204030204"/>
            </a:endParaRPr>
          </a:p>
        </p:txBody>
      </p:sp>
      <p:pic>
        <p:nvPicPr>
          <p:cNvPr id="6" name="Picture 5" descr="A picture containing sky, ground, outdoor, sandy&#10;&#10;Description automatically generated">
            <a:extLst>
              <a:ext uri="{FF2B5EF4-FFF2-40B4-BE49-F238E27FC236}">
                <a16:creationId xmlns:a16="http://schemas.microsoft.com/office/drawing/2014/main" id="{4F8CE2B1-239C-A445-361A-8D3135E625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1106" y="996592"/>
            <a:ext cx="5340350" cy="4005263"/>
          </a:xfrm>
          <a:prstGeom prst="rect">
            <a:avLst/>
          </a:prstGeom>
        </p:spPr>
      </p:pic>
      <p:pic>
        <p:nvPicPr>
          <p:cNvPr id="9" name="Picture 8" descr="A picture containing outdoor, sky, road, building&#10;&#10;Description automatically generated">
            <a:extLst>
              <a:ext uri="{FF2B5EF4-FFF2-40B4-BE49-F238E27FC236}">
                <a16:creationId xmlns:a16="http://schemas.microsoft.com/office/drawing/2014/main" id="{D9ADA076-85FE-3E20-5F5D-E81DFA0CA9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134" y="3409949"/>
            <a:ext cx="2775256" cy="3700341"/>
          </a:xfrm>
          <a:prstGeom prst="rect">
            <a:avLst/>
          </a:prstGeom>
        </p:spPr>
      </p:pic>
      <p:sp>
        <p:nvSpPr>
          <p:cNvPr id="10" name="Flowchart: Off-page Connector 192">
            <a:extLst>
              <a:ext uri="{FF2B5EF4-FFF2-40B4-BE49-F238E27FC236}">
                <a16:creationId xmlns:a16="http://schemas.microsoft.com/office/drawing/2014/main" id="{A65A95E5-FDFE-7550-ABB6-736B4FE4B00A}"/>
              </a:ext>
            </a:extLst>
          </p:cNvPr>
          <p:cNvSpPr>
            <a:spLocks noChangeArrowheads="1"/>
          </p:cNvSpPr>
          <p:nvPr/>
        </p:nvSpPr>
        <p:spPr bwMode="auto">
          <a:xfrm>
            <a:off x="1388040" y="844306"/>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A</a:t>
            </a:r>
            <a:endParaRPr lang="en-US" altLang="en-US" sz="2601" dirty="0">
              <a:latin typeface="Arial" panose="020B0604020202020204" pitchFamily="34" charset="0"/>
            </a:endParaRPr>
          </a:p>
        </p:txBody>
      </p:sp>
      <p:sp>
        <p:nvSpPr>
          <p:cNvPr id="11" name="Flowchart: Off-page Connector 192">
            <a:extLst>
              <a:ext uri="{FF2B5EF4-FFF2-40B4-BE49-F238E27FC236}">
                <a16:creationId xmlns:a16="http://schemas.microsoft.com/office/drawing/2014/main" id="{50F3D6D1-BAFC-CEFA-8574-93FCB7B367CA}"/>
              </a:ext>
            </a:extLst>
          </p:cNvPr>
          <p:cNvSpPr>
            <a:spLocks noChangeArrowheads="1"/>
          </p:cNvSpPr>
          <p:nvPr/>
        </p:nvSpPr>
        <p:spPr bwMode="auto">
          <a:xfrm>
            <a:off x="474347" y="3098368"/>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A</a:t>
            </a:r>
            <a:endParaRPr lang="en-US" altLang="en-US" sz="2601" dirty="0">
              <a:latin typeface="Arial" panose="020B0604020202020204" pitchFamily="34" charset="0"/>
            </a:endParaRPr>
          </a:p>
        </p:txBody>
      </p:sp>
      <p:pic>
        <p:nvPicPr>
          <p:cNvPr id="15" name="Picture 14" descr="A picture containing grass, sky, outdoor, house&#10;&#10;Description automatically generated">
            <a:extLst>
              <a:ext uri="{FF2B5EF4-FFF2-40B4-BE49-F238E27FC236}">
                <a16:creationId xmlns:a16="http://schemas.microsoft.com/office/drawing/2014/main" id="{C90E87E2-2868-0E2D-AD22-F19FCF5B35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44164" y="2980702"/>
            <a:ext cx="5340351" cy="4005263"/>
          </a:xfrm>
          <a:prstGeom prst="rect">
            <a:avLst/>
          </a:prstGeom>
        </p:spPr>
      </p:pic>
      <p:sp>
        <p:nvSpPr>
          <p:cNvPr id="16" name="Flowchart: Off-page Connector 192">
            <a:extLst>
              <a:ext uri="{FF2B5EF4-FFF2-40B4-BE49-F238E27FC236}">
                <a16:creationId xmlns:a16="http://schemas.microsoft.com/office/drawing/2014/main" id="{7DFEEDEA-8D37-204F-24EF-82EBE2C3A27B}"/>
              </a:ext>
            </a:extLst>
          </p:cNvPr>
          <p:cNvSpPr>
            <a:spLocks noChangeArrowheads="1"/>
          </p:cNvSpPr>
          <p:nvPr/>
        </p:nvSpPr>
        <p:spPr bwMode="auto">
          <a:xfrm>
            <a:off x="11220600" y="2593773"/>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B</a:t>
            </a:r>
            <a:endParaRPr lang="en-US" altLang="en-US" sz="2601" dirty="0">
              <a:latin typeface="Arial" panose="020B0604020202020204" pitchFamily="34" charset="0"/>
            </a:endParaRPr>
          </a:p>
        </p:txBody>
      </p:sp>
      <p:sp>
        <p:nvSpPr>
          <p:cNvPr id="18" name="TextBox 17">
            <a:extLst>
              <a:ext uri="{FF2B5EF4-FFF2-40B4-BE49-F238E27FC236}">
                <a16:creationId xmlns:a16="http://schemas.microsoft.com/office/drawing/2014/main" id="{68E987B7-B4A9-609E-EE2C-5B4C27940AEF}"/>
              </a:ext>
            </a:extLst>
          </p:cNvPr>
          <p:cNvSpPr txBox="1"/>
          <p:nvPr/>
        </p:nvSpPr>
        <p:spPr>
          <a:xfrm>
            <a:off x="6670994" y="1096603"/>
            <a:ext cx="6247596" cy="1663597"/>
          </a:xfrm>
          <a:prstGeom prst="rect">
            <a:avLst/>
          </a:prstGeom>
          <a:noFill/>
        </p:spPr>
        <p:txBody>
          <a:bodyPr wrap="square">
            <a:sp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B. Field surfaces - How pervious is this soil? Test it with some water – If it doesn’t soak in quickly, is it mostly impervious because of being compacted?</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Do puddles often form here at the bottom of the hill or other low places?</a:t>
            </a:r>
          </a:p>
        </p:txBody>
      </p:sp>
      <p:sp>
        <p:nvSpPr>
          <p:cNvPr id="20" name="TextBox 19">
            <a:extLst>
              <a:ext uri="{FF2B5EF4-FFF2-40B4-BE49-F238E27FC236}">
                <a16:creationId xmlns:a16="http://schemas.microsoft.com/office/drawing/2014/main" id="{D8888B6F-D4FE-E61D-3EFE-C6FD99280DB8}"/>
              </a:ext>
            </a:extLst>
          </p:cNvPr>
          <p:cNvSpPr txBox="1"/>
          <p:nvPr/>
        </p:nvSpPr>
        <p:spPr>
          <a:xfrm>
            <a:off x="3023120" y="5118478"/>
            <a:ext cx="4126314" cy="1959960"/>
          </a:xfrm>
          <a:prstGeom prst="rect">
            <a:avLst/>
          </a:prstGeom>
          <a:noFill/>
        </p:spPr>
        <p:txBody>
          <a:bodyPr wrap="square">
            <a:sp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 Playground surfaces – Note what directions water flows off these different surfaces.  Are they pervious or impervious?</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Can you find where the water would collect or puddle or drain in a heavy rain?</a:t>
            </a:r>
          </a:p>
        </p:txBody>
      </p:sp>
    </p:spTree>
    <p:extLst>
      <p:ext uri="{BB962C8B-B14F-4D97-AF65-F5344CB8AC3E}">
        <p14:creationId xmlns:p14="http://schemas.microsoft.com/office/powerpoint/2010/main" val="3309941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2" y="0"/>
            <a:ext cx="13001549"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882947" cy="73152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DC15A3-95F1-6392-3323-8C94628162C9}"/>
              </a:ext>
            </a:extLst>
          </p:cNvPr>
          <p:cNvSpPr>
            <a:spLocks noGrp="1"/>
          </p:cNvSpPr>
          <p:nvPr>
            <p:ph type="title"/>
          </p:nvPr>
        </p:nvSpPr>
        <p:spPr>
          <a:xfrm>
            <a:off x="62230" y="145627"/>
            <a:ext cx="9900920" cy="1071034"/>
          </a:xfrm>
        </p:spPr>
        <p:txBody>
          <a:bodyPr vert="horz" lIns="91440" tIns="45720" rIns="91440" bIns="45720" rtlCol="0" anchor="ctr">
            <a:normAutofit/>
          </a:bodyPr>
          <a:lstStyle/>
          <a:p>
            <a:pPr defTabSz="914400"/>
            <a:r>
              <a:rPr lang="en-US" sz="4200" dirty="0"/>
              <a:t>Schoolyard stormwater points of interest</a:t>
            </a:r>
          </a:p>
        </p:txBody>
      </p:sp>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a:xfrm>
            <a:off x="894080" y="6780106"/>
            <a:ext cx="2926080" cy="389467"/>
          </a:xfrm>
        </p:spPr>
        <p:txBody>
          <a:bodyPr vert="horz" lIns="91440" tIns="45720" rIns="91440" bIns="45720" rtlCol="0" anchor="ctr">
            <a:normAutofit/>
          </a:bodyPr>
          <a:lstStyle/>
          <a:p>
            <a:pPr defTabSz="914400">
              <a:spcAft>
                <a:spcPts val="600"/>
              </a:spcAft>
              <a:defRPr/>
            </a:pPr>
            <a:fld id="{F6B1C71B-0144-43ED-8930-10C10E26CBD9}" type="datetime1">
              <a:rPr lang="en-US" sz="1200" smtClean="0">
                <a:solidFill>
                  <a:prstClr val="black">
                    <a:tint val="75000"/>
                  </a:prstClr>
                </a:solidFill>
                <a:latin typeface="Calibri" panose="020F0502020204030204"/>
              </a:rPr>
              <a:pPr defTabSz="914400">
                <a:spcAft>
                  <a:spcPts val="600"/>
                </a:spcAft>
                <a:defRPr/>
              </a:pPr>
              <a:t>11/21/2022</a:t>
            </a:fld>
            <a:endParaRPr lang="en-US" sz="1200">
              <a:solidFill>
                <a:prstClr val="black">
                  <a:tint val="75000"/>
                </a:prstClr>
              </a:solidFill>
              <a:latin typeface="Calibri" panose="020F0502020204030204"/>
            </a:endParaRPr>
          </a:p>
        </p:txBody>
      </p:sp>
      <p:pic>
        <p:nvPicPr>
          <p:cNvPr id="9" name="Picture 8" descr="A picture containing tree, outdoor, garden, plant&#10;&#10;Description automatically generated">
            <a:extLst>
              <a:ext uri="{FF2B5EF4-FFF2-40B4-BE49-F238E27FC236}">
                <a16:creationId xmlns:a16="http://schemas.microsoft.com/office/drawing/2014/main" id="{CC84A93E-2A3E-43E5-672B-2D9C30F9BC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85437" y="2241972"/>
            <a:ext cx="3549650" cy="4732867"/>
          </a:xfrm>
          <a:prstGeom prst="rect">
            <a:avLst/>
          </a:prstGeom>
        </p:spPr>
      </p:pic>
      <p:pic>
        <p:nvPicPr>
          <p:cNvPr id="11" name="Picture 10" descr="A picture containing ground, outdoor, grate, stone&#10;&#10;Description automatically generated">
            <a:extLst>
              <a:ext uri="{FF2B5EF4-FFF2-40B4-BE49-F238E27FC236}">
                <a16:creationId xmlns:a16="http://schemas.microsoft.com/office/drawing/2014/main" id="{8E8FCC9B-43C9-90F3-5F94-D42FD69BD4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901" y="1005416"/>
            <a:ext cx="3422650" cy="4563533"/>
          </a:xfrm>
          <a:prstGeom prst="rect">
            <a:avLst/>
          </a:prstGeom>
        </p:spPr>
      </p:pic>
      <p:sp>
        <p:nvSpPr>
          <p:cNvPr id="16" name="Flowchart: Off-page Connector 299">
            <a:extLst>
              <a:ext uri="{FF2B5EF4-FFF2-40B4-BE49-F238E27FC236}">
                <a16:creationId xmlns:a16="http://schemas.microsoft.com/office/drawing/2014/main" id="{5BC2BF49-60EF-5D64-21B8-6FBFD94A291A}"/>
              </a:ext>
            </a:extLst>
          </p:cNvPr>
          <p:cNvSpPr>
            <a:spLocks noChangeArrowheads="1"/>
          </p:cNvSpPr>
          <p:nvPr/>
        </p:nvSpPr>
        <p:spPr bwMode="auto">
          <a:xfrm>
            <a:off x="2542461" y="859789"/>
            <a:ext cx="419733" cy="481659"/>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C</a:t>
            </a:r>
            <a:endParaRPr lang="en-US" altLang="en-US" sz="1589" dirty="0"/>
          </a:p>
        </p:txBody>
      </p:sp>
      <p:sp>
        <p:nvSpPr>
          <p:cNvPr id="17" name="Flowchart: Off-page Connector 299">
            <a:extLst>
              <a:ext uri="{FF2B5EF4-FFF2-40B4-BE49-F238E27FC236}">
                <a16:creationId xmlns:a16="http://schemas.microsoft.com/office/drawing/2014/main" id="{B779F864-B9DB-6C72-A0C9-C0C715F9B367}"/>
              </a:ext>
            </a:extLst>
          </p:cNvPr>
          <p:cNvSpPr>
            <a:spLocks noChangeArrowheads="1"/>
          </p:cNvSpPr>
          <p:nvPr/>
        </p:nvSpPr>
        <p:spPr bwMode="auto">
          <a:xfrm>
            <a:off x="5216225" y="2001142"/>
            <a:ext cx="419733" cy="481659"/>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C</a:t>
            </a:r>
            <a:endParaRPr lang="en-US" altLang="en-US" sz="1589" dirty="0"/>
          </a:p>
        </p:txBody>
      </p:sp>
      <p:sp>
        <p:nvSpPr>
          <p:cNvPr id="20" name="TextBox 19">
            <a:extLst>
              <a:ext uri="{FF2B5EF4-FFF2-40B4-BE49-F238E27FC236}">
                <a16:creationId xmlns:a16="http://schemas.microsoft.com/office/drawing/2014/main" id="{9E312E4D-4CC5-A1D7-EFFD-AA70389E5765}"/>
              </a:ext>
            </a:extLst>
          </p:cNvPr>
          <p:cNvSpPr txBox="1"/>
          <p:nvPr/>
        </p:nvSpPr>
        <p:spPr>
          <a:xfrm>
            <a:off x="6978649" y="2973983"/>
            <a:ext cx="5742015" cy="1367234"/>
          </a:xfrm>
          <a:prstGeom prst="rect">
            <a:avLst/>
          </a:prstGeom>
          <a:noFill/>
        </p:spPr>
        <p:txBody>
          <a:bodyPr wrap="square">
            <a:sp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 Storm Drains – Note how this drain is surrounded by grass.  Why might this drain have been put here?  What might happen to stormwater here?</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Where else can you find storm drains?</a:t>
            </a:r>
          </a:p>
        </p:txBody>
      </p:sp>
    </p:spTree>
    <p:extLst>
      <p:ext uri="{BB962C8B-B14F-4D97-AF65-F5344CB8AC3E}">
        <p14:creationId xmlns:p14="http://schemas.microsoft.com/office/powerpoint/2010/main" val="613284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2" y="0"/>
            <a:ext cx="13001549"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882947" cy="73152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DC15A3-95F1-6392-3323-8C94628162C9}"/>
              </a:ext>
            </a:extLst>
          </p:cNvPr>
          <p:cNvSpPr>
            <a:spLocks noGrp="1"/>
          </p:cNvSpPr>
          <p:nvPr>
            <p:ph type="title"/>
          </p:nvPr>
        </p:nvSpPr>
        <p:spPr>
          <a:xfrm>
            <a:off x="74930" y="97367"/>
            <a:ext cx="9989820" cy="1198034"/>
          </a:xfrm>
        </p:spPr>
        <p:txBody>
          <a:bodyPr vert="horz" lIns="91440" tIns="45720" rIns="91440" bIns="45720" rtlCol="0" anchor="ctr">
            <a:normAutofit/>
          </a:bodyPr>
          <a:lstStyle/>
          <a:p>
            <a:pPr defTabSz="914400"/>
            <a:r>
              <a:rPr lang="en-US" sz="4200" dirty="0"/>
              <a:t>Schoolyard stormwater points of interest</a:t>
            </a:r>
          </a:p>
        </p:txBody>
      </p:sp>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a:xfrm>
            <a:off x="894080" y="6780106"/>
            <a:ext cx="2926080" cy="389467"/>
          </a:xfrm>
        </p:spPr>
        <p:txBody>
          <a:bodyPr vert="horz" lIns="91440" tIns="45720" rIns="91440" bIns="45720" rtlCol="0" anchor="ctr">
            <a:normAutofit/>
          </a:bodyPr>
          <a:lstStyle/>
          <a:p>
            <a:pPr defTabSz="914400">
              <a:spcAft>
                <a:spcPts val="600"/>
              </a:spcAft>
              <a:defRPr/>
            </a:pPr>
            <a:fld id="{F6B1C71B-0144-43ED-8930-10C10E26CBD9}" type="datetime1">
              <a:rPr lang="en-US" sz="1200" smtClean="0">
                <a:solidFill>
                  <a:prstClr val="black">
                    <a:tint val="75000"/>
                  </a:prstClr>
                </a:solidFill>
                <a:latin typeface="Calibri" panose="020F0502020204030204"/>
              </a:rPr>
              <a:pPr defTabSz="914400">
                <a:spcAft>
                  <a:spcPts val="600"/>
                </a:spcAft>
                <a:defRPr/>
              </a:pPr>
              <a:t>11/21/2022</a:t>
            </a:fld>
            <a:endParaRPr lang="en-US" sz="1200">
              <a:solidFill>
                <a:prstClr val="black">
                  <a:tint val="75000"/>
                </a:prstClr>
              </a:solidFill>
              <a:latin typeface="Calibri" panose="020F0502020204030204"/>
            </a:endParaRPr>
          </a:p>
        </p:txBody>
      </p:sp>
      <p:pic>
        <p:nvPicPr>
          <p:cNvPr id="5" name="Picture 4" descr="A picture containing grass, outdoor, tree, sky&#10;&#10;Description automatically generated">
            <a:extLst>
              <a:ext uri="{FF2B5EF4-FFF2-40B4-BE49-F238E27FC236}">
                <a16:creationId xmlns:a16="http://schemas.microsoft.com/office/drawing/2014/main" id="{71CCC691-6955-EB2C-2668-0148974A05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1115" y="1392768"/>
            <a:ext cx="7183117" cy="5387338"/>
          </a:xfrm>
          <a:prstGeom prst="rect">
            <a:avLst/>
          </a:prstGeom>
        </p:spPr>
      </p:pic>
      <p:sp>
        <p:nvSpPr>
          <p:cNvPr id="6" name="Flowchart: Off-page Connector 299">
            <a:extLst>
              <a:ext uri="{FF2B5EF4-FFF2-40B4-BE49-F238E27FC236}">
                <a16:creationId xmlns:a16="http://schemas.microsoft.com/office/drawing/2014/main" id="{DD7820F8-8369-9BD7-4B62-34D50C87E644}"/>
              </a:ext>
            </a:extLst>
          </p:cNvPr>
          <p:cNvSpPr>
            <a:spLocks noChangeArrowheads="1"/>
          </p:cNvSpPr>
          <p:nvPr/>
        </p:nvSpPr>
        <p:spPr bwMode="auto">
          <a:xfrm>
            <a:off x="10210960" y="1150972"/>
            <a:ext cx="465827" cy="483591"/>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D</a:t>
            </a:r>
            <a:endParaRPr lang="en-US" altLang="en-US" sz="1589" dirty="0"/>
          </a:p>
        </p:txBody>
      </p:sp>
      <p:sp>
        <p:nvSpPr>
          <p:cNvPr id="9" name="TextBox 8">
            <a:extLst>
              <a:ext uri="{FF2B5EF4-FFF2-40B4-BE49-F238E27FC236}">
                <a16:creationId xmlns:a16="http://schemas.microsoft.com/office/drawing/2014/main" id="{EB683BF3-63F4-8B30-25C5-388A659CE34A}"/>
              </a:ext>
            </a:extLst>
          </p:cNvPr>
          <p:cNvSpPr txBox="1"/>
          <p:nvPr/>
        </p:nvSpPr>
        <p:spPr>
          <a:xfrm>
            <a:off x="818198" y="2478142"/>
            <a:ext cx="4064952" cy="2358915"/>
          </a:xfrm>
          <a:prstGeom prst="rect">
            <a:avLst/>
          </a:prstGeom>
          <a:noFill/>
        </p:spPr>
        <p:txBody>
          <a:bodyPr wrap="square">
            <a:sp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 Garden beds -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How does this area interact with heavy rain?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Are there other areas that might help water soak into the ground instead of going into drains? How is this area used? What do students notice here?</a:t>
            </a:r>
          </a:p>
        </p:txBody>
      </p:sp>
    </p:spTree>
    <p:extLst>
      <p:ext uri="{BB962C8B-B14F-4D97-AF65-F5344CB8AC3E}">
        <p14:creationId xmlns:p14="http://schemas.microsoft.com/office/powerpoint/2010/main" val="3223057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3009F-97E1-455D-BA45-6FC163CAB79C}"/>
              </a:ext>
            </a:extLst>
          </p:cNvPr>
          <p:cNvSpPr>
            <a:spLocks noGrp="1"/>
          </p:cNvSpPr>
          <p:nvPr>
            <p:ph type="title"/>
          </p:nvPr>
        </p:nvSpPr>
        <p:spPr>
          <a:xfrm>
            <a:off x="189781" y="0"/>
            <a:ext cx="12462508" cy="990841"/>
          </a:xfrm>
        </p:spPr>
        <p:txBody>
          <a:bodyPr/>
          <a:lstStyle/>
          <a:p>
            <a:r>
              <a:rPr lang="en-US" sz="2601" b="1" dirty="0">
                <a:latin typeface="Calibri" panose="020F0502020204030204" pitchFamily="34" charset="0"/>
                <a:ea typeface="Calibri" panose="020F0502020204030204" pitchFamily="34" charset="0"/>
                <a:cs typeface="Times New Roman" panose="02020603050405020304" pitchFamily="18" charset="0"/>
              </a:rPr>
              <a:t>Mapping Your Schoolyard – Roosevelt 		Name: ____________ Date: _________</a:t>
            </a:r>
            <a:endParaRPr lang="en-US" dirty="0"/>
          </a:p>
        </p:txBody>
      </p:sp>
      <p:sp>
        <p:nvSpPr>
          <p:cNvPr id="17" name="Date Placeholder 16">
            <a:extLst>
              <a:ext uri="{FF2B5EF4-FFF2-40B4-BE49-F238E27FC236}">
                <a16:creationId xmlns:a16="http://schemas.microsoft.com/office/drawing/2014/main" id="{B46B4EEE-1849-4E26-87B5-BE9CD8CFB6A3}"/>
              </a:ext>
            </a:extLst>
          </p:cNvPr>
          <p:cNvSpPr>
            <a:spLocks noGrp="1"/>
          </p:cNvSpPr>
          <p:nvPr>
            <p:ph type="dt" sz="half" idx="10"/>
          </p:nvPr>
        </p:nvSpPr>
        <p:spPr/>
        <p:txBody>
          <a:bodyPr/>
          <a:lstStyle/>
          <a:p>
            <a:fld id="{5D9CB862-FDF8-4B21-A4C2-9BA067C4A87D}" type="datetime1">
              <a:rPr lang="en-US" smtClean="0"/>
              <a:t>11/21/2022</a:t>
            </a:fld>
            <a:endParaRPr lang="en-US"/>
          </a:p>
        </p:txBody>
      </p:sp>
      <p:pic>
        <p:nvPicPr>
          <p:cNvPr id="16" name="Picture 15">
            <a:extLst>
              <a:ext uri="{FF2B5EF4-FFF2-40B4-BE49-F238E27FC236}">
                <a16:creationId xmlns:a16="http://schemas.microsoft.com/office/drawing/2014/main" id="{FB7EABBD-D03C-4DFA-9797-4EB2167E3E9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636247" y="8098665"/>
            <a:ext cx="1862129" cy="316519"/>
          </a:xfrm>
          <a:prstGeom prst="rect">
            <a:avLst/>
          </a:prstGeom>
          <a:noFill/>
          <a:ln>
            <a:noFill/>
          </a:ln>
        </p:spPr>
      </p:pic>
      <p:sp>
        <p:nvSpPr>
          <p:cNvPr id="3" name="Text Box 2">
            <a:extLst>
              <a:ext uri="{FF2B5EF4-FFF2-40B4-BE49-F238E27FC236}">
                <a16:creationId xmlns:a16="http://schemas.microsoft.com/office/drawing/2014/main" id="{EC6D14E2-AC34-9656-7B94-09688CEF7D6E}"/>
              </a:ext>
            </a:extLst>
          </p:cNvPr>
          <p:cNvSpPr txBox="1">
            <a:spLocks noChangeArrowheads="1"/>
          </p:cNvSpPr>
          <p:nvPr/>
        </p:nvSpPr>
        <p:spPr bwMode="auto">
          <a:xfrm>
            <a:off x="9967465" y="1024633"/>
            <a:ext cx="2304831" cy="5271551"/>
          </a:xfrm>
          <a:prstGeom prst="rect">
            <a:avLst/>
          </a:prstGeom>
          <a:solidFill>
            <a:srgbClr val="FFFFFF"/>
          </a:solidFill>
          <a:ln w="9525">
            <a:noFill/>
            <a:miter lim="800000"/>
            <a:headEnd/>
            <a:tailEnd/>
          </a:ln>
        </p:spPr>
        <p:txBody>
          <a:bodyPr rot="0" vert="horz" wrap="square" lIns="123855" tIns="61928" rIns="123855" bIns="61928"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07000"/>
              </a:lnSpc>
            </a:pPr>
            <a:r>
              <a:rPr lang="en-US" sz="1896" b="1" dirty="0">
                <a:latin typeface="Calibri" panose="020F0502020204030204" pitchFamily="34" charset="0"/>
                <a:ea typeface="Calibri" panose="020F0502020204030204" pitchFamily="34" charset="0"/>
                <a:cs typeface="Times New Roman" panose="02020603050405020304" pitchFamily="18" charset="0"/>
              </a:rPr>
              <a:t>Include on your map:</a:t>
            </a:r>
            <a:endParaRPr lang="en-US" sz="1490" dirty="0">
              <a:latin typeface="Calibri" panose="020F0502020204030204" pitchFamily="34" charset="0"/>
              <a:ea typeface="Calibri" panose="020F0502020204030204" pitchFamily="34" charset="0"/>
              <a:cs typeface="Times New Roman" panose="02020603050405020304" pitchFamily="18" charset="0"/>
            </a:endParaRP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Symbols from the Key including flow of water, erosion, and storm drains. </a:t>
            </a:r>
            <a:endParaRPr lang="en-US" sz="1450" dirty="0">
              <a:latin typeface="Calibri" panose="020F0502020204030204" pitchFamily="34" charset="0"/>
              <a:ea typeface="Calibri" panose="020F0502020204030204" pitchFamily="34" charset="0"/>
              <a:cs typeface="Times New Roman" panose="02020603050405020304" pitchFamily="18" charset="0"/>
            </a:endParaRP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Show where you see any evidence of possible </a:t>
            </a:r>
            <a:r>
              <a:rPr lang="en-US" sz="1450" b="1" dirty="0">
                <a:latin typeface="Calibri"/>
                <a:ea typeface="Calibri"/>
                <a:cs typeface="Times New Roman"/>
              </a:rPr>
              <a:t>stormwater problems </a:t>
            </a:r>
            <a:r>
              <a:rPr lang="en-US" sz="1450" dirty="0">
                <a:latin typeface="Calibri"/>
                <a:ea typeface="Calibri"/>
                <a:cs typeface="Times New Roman"/>
              </a:rPr>
              <a:t>(this could be places where there's lots of erosion or big puddles, or oil from cars, </a:t>
            </a:r>
            <a:r>
              <a:rPr lang="en-US" sz="1450" dirty="0" err="1">
                <a:latin typeface="Calibri"/>
                <a:ea typeface="Calibri"/>
                <a:cs typeface="Times New Roman"/>
              </a:rPr>
              <a:t>etc</a:t>
            </a:r>
            <a:r>
              <a:rPr lang="en-US" sz="1450" dirty="0">
                <a:latin typeface="Calibri"/>
                <a:ea typeface="Calibri"/>
                <a:cs typeface="Times New Roman"/>
              </a:rPr>
              <a:t>).</a:t>
            </a: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Add larger plants and bushes if they are there.</a:t>
            </a:r>
          </a:p>
        </p:txBody>
      </p:sp>
      <p:pic>
        <p:nvPicPr>
          <p:cNvPr id="5" name="Picture 5" descr="A picture containing diagram&#10;&#10;Description automatically generated">
            <a:extLst>
              <a:ext uri="{FF2B5EF4-FFF2-40B4-BE49-F238E27FC236}">
                <a16:creationId xmlns:a16="http://schemas.microsoft.com/office/drawing/2014/main" id="{C9F64B41-F59E-36B3-F68B-D5AE9A698AAB}"/>
              </a:ext>
            </a:extLst>
          </p:cNvPr>
          <p:cNvPicPr>
            <a:picLocks noChangeAspect="1"/>
          </p:cNvPicPr>
          <p:nvPr/>
        </p:nvPicPr>
        <p:blipFill>
          <a:blip r:embed="rId4"/>
          <a:stretch>
            <a:fillRect/>
          </a:stretch>
        </p:blipFill>
        <p:spPr>
          <a:xfrm>
            <a:off x="894080" y="1828074"/>
            <a:ext cx="1047988" cy="4114800"/>
          </a:xfrm>
          <a:prstGeom prst="rect">
            <a:avLst/>
          </a:prstGeom>
        </p:spPr>
      </p:pic>
      <p:pic>
        <p:nvPicPr>
          <p:cNvPr id="4" name="Picture 3">
            <a:extLst>
              <a:ext uri="{FF2B5EF4-FFF2-40B4-BE49-F238E27FC236}">
                <a16:creationId xmlns:a16="http://schemas.microsoft.com/office/drawing/2014/main" id="{61EA4E6F-5562-24FF-7D35-456B92CEA7EA}"/>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saturation sat="0"/>
                    </a14:imgEffect>
                    <a14:imgEffect>
                      <a14:brightnessContrast bright="40000"/>
                    </a14:imgEffect>
                  </a14:imgLayer>
                </a14:imgProps>
              </a:ext>
              <a:ext uri="{28A0092B-C50C-407E-A947-70E740481C1C}">
                <a14:useLocalDpi xmlns:a14="http://schemas.microsoft.com/office/drawing/2010/main" val="0"/>
              </a:ext>
            </a:extLst>
          </a:blip>
          <a:stretch>
            <a:fillRect/>
          </a:stretch>
        </p:blipFill>
        <p:spPr>
          <a:xfrm>
            <a:off x="3105575" y="990841"/>
            <a:ext cx="6433536" cy="6100862"/>
          </a:xfrm>
          <a:prstGeom prst="rect">
            <a:avLst/>
          </a:prstGeom>
        </p:spPr>
      </p:pic>
    </p:spTree>
    <p:extLst>
      <p:ext uri="{BB962C8B-B14F-4D97-AF65-F5344CB8AC3E}">
        <p14:creationId xmlns:p14="http://schemas.microsoft.com/office/powerpoint/2010/main" val="3815589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1A5D4-A5DB-4AAE-8271-5594F6BEEFBD}"/>
              </a:ext>
            </a:extLst>
          </p:cNvPr>
          <p:cNvSpPr>
            <a:spLocks noGrp="1"/>
          </p:cNvSpPr>
          <p:nvPr>
            <p:ph type="title"/>
          </p:nvPr>
        </p:nvSpPr>
        <p:spPr>
          <a:xfrm>
            <a:off x="431864" y="326109"/>
            <a:ext cx="11216640" cy="953344"/>
          </a:xfrm>
        </p:spPr>
        <p:txBody>
          <a:bodyPr>
            <a:normAutofit/>
          </a:bodyPr>
          <a:lstStyle/>
          <a:p>
            <a:r>
              <a:rPr lang="en-US" sz="5418">
                <a:latin typeface="Calibri"/>
                <a:ea typeface="Calibri" panose="020F0502020204030204" pitchFamily="34" charset="0"/>
                <a:cs typeface="Times New Roman"/>
              </a:rPr>
              <a:t>Local Stormwater Systems</a:t>
            </a:r>
            <a:endParaRPr lang="en-US" sz="10836">
              <a:latin typeface="Calibri"/>
              <a:cs typeface="Times New Roman"/>
            </a:endParaRPr>
          </a:p>
        </p:txBody>
      </p:sp>
      <p:sp>
        <p:nvSpPr>
          <p:cNvPr id="8" name="Date Placeholder 7">
            <a:extLst>
              <a:ext uri="{FF2B5EF4-FFF2-40B4-BE49-F238E27FC236}">
                <a16:creationId xmlns:a16="http://schemas.microsoft.com/office/drawing/2014/main" id="{A4CA686D-AE8A-4514-B30A-86E5C03AE8BD}"/>
              </a:ext>
            </a:extLst>
          </p:cNvPr>
          <p:cNvSpPr>
            <a:spLocks noGrp="1"/>
          </p:cNvSpPr>
          <p:nvPr>
            <p:ph type="dt" sz="half" idx="10"/>
          </p:nvPr>
        </p:nvSpPr>
        <p:spPr/>
        <p:txBody>
          <a:bodyPr/>
          <a:lstStyle/>
          <a:p>
            <a:fld id="{84E2D1B4-7688-42FC-8B48-110223710177}" type="datetime1">
              <a:rPr lang="en-US" smtClean="0"/>
              <a:t>11/21/2022</a:t>
            </a:fld>
            <a:endParaRPr lang="en-US"/>
          </a:p>
        </p:txBody>
      </p:sp>
      <p:sp>
        <p:nvSpPr>
          <p:cNvPr id="9" name="Rectangle 1">
            <a:extLst>
              <a:ext uri="{FF2B5EF4-FFF2-40B4-BE49-F238E27FC236}">
                <a16:creationId xmlns:a16="http://schemas.microsoft.com/office/drawing/2014/main" id="{5116F802-F0BA-4A37-BE5B-0D518BB9597C}"/>
              </a:ext>
            </a:extLst>
          </p:cNvPr>
          <p:cNvSpPr>
            <a:spLocks noChangeArrowheads="1"/>
          </p:cNvSpPr>
          <p:nvPr/>
        </p:nvSpPr>
        <p:spPr bwMode="auto">
          <a:xfrm>
            <a:off x="431864" y="1279453"/>
            <a:ext cx="8108189" cy="1104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3855" tIns="61928" rIns="123855" bIns="6192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1238555"/>
            <a:r>
              <a:rPr lang="en-US" altLang="en-US" sz="2438" b="1">
                <a:solidFill>
                  <a:srgbClr val="000000"/>
                </a:solidFill>
                <a:latin typeface="Calibri" panose="020F0502020204030204" pitchFamily="34" charset="0"/>
                <a:cs typeface="Calibri" panose="020F0502020204030204" pitchFamily="34" charset="0"/>
              </a:rPr>
              <a:t>What happens with the stormwater around your school?</a:t>
            </a:r>
          </a:p>
          <a:p>
            <a:pPr defTabSz="1238555"/>
            <a:endParaRPr lang="en-US" altLang="en-US" sz="1490" b="1">
              <a:solidFill>
                <a:srgbClr val="000000"/>
              </a:solidFill>
              <a:latin typeface="Calibri" panose="020F0502020204030204" pitchFamily="34" charset="0"/>
              <a:cs typeface="Calibri" panose="020F0502020204030204" pitchFamily="34" charset="0"/>
            </a:endParaRPr>
          </a:p>
          <a:p>
            <a:pPr defTabSz="1238555"/>
            <a:r>
              <a:rPr lang="en-US" sz="2438" b="1">
                <a:solidFill>
                  <a:srgbClr val="000000"/>
                </a:solidFill>
                <a:latin typeface="Calibri" panose="020F0502020204030204" pitchFamily="34" charset="0"/>
              </a:rPr>
              <a:t>Where does your stormwater runoff end up?</a:t>
            </a:r>
            <a:r>
              <a:rPr lang="en-US" sz="2438">
                <a:solidFill>
                  <a:srgbClr val="000000"/>
                </a:solidFill>
                <a:latin typeface="Calibri" panose="020F0502020204030204" pitchFamily="34" charset="0"/>
              </a:rPr>
              <a:t> </a:t>
            </a:r>
            <a:r>
              <a:rPr lang="en-US" altLang="en-US" sz="1490">
                <a:solidFill>
                  <a:srgbClr val="000000"/>
                </a:solidFill>
                <a:latin typeface="Calibri" panose="020F0502020204030204" pitchFamily="34" charset="0"/>
                <a:cs typeface="Calibri" panose="020F0502020204030204" pitchFamily="34" charset="0"/>
              </a:rPr>
              <a:t> </a:t>
            </a:r>
            <a:r>
              <a:rPr lang="en-US" altLang="en-US" sz="1084"/>
              <a:t> </a:t>
            </a:r>
            <a:endParaRPr lang="en-US" altLang="en-US" sz="2438"/>
          </a:p>
        </p:txBody>
      </p:sp>
      <p:sp>
        <p:nvSpPr>
          <p:cNvPr id="4" name="TextBox 3">
            <a:extLst>
              <a:ext uri="{FF2B5EF4-FFF2-40B4-BE49-F238E27FC236}">
                <a16:creationId xmlns:a16="http://schemas.microsoft.com/office/drawing/2014/main" id="{91EE45CE-32AD-8B93-BB9D-8708ED687EEC}"/>
              </a:ext>
            </a:extLst>
          </p:cNvPr>
          <p:cNvSpPr txBox="1"/>
          <p:nvPr/>
        </p:nvSpPr>
        <p:spPr>
          <a:xfrm>
            <a:off x="431864" y="2384146"/>
            <a:ext cx="10857988" cy="523220"/>
          </a:xfrm>
          <a:prstGeom prst="rect">
            <a:avLst/>
          </a:prstGeom>
          <a:noFill/>
        </p:spPr>
        <p:txBody>
          <a:bodyPr wrap="square">
            <a:spAutoFit/>
          </a:bodyPr>
          <a:lstStyle/>
          <a:p>
            <a:r>
              <a:rPr lang="en-US" sz="2800" dirty="0">
                <a:solidFill>
                  <a:srgbClr val="000000"/>
                </a:solidFill>
                <a:latin typeface="Calibri" panose="020F0502020204030204" pitchFamily="34" charset="0"/>
              </a:rPr>
              <a:t>The stormwater from your school ends up in Puyallup River</a:t>
            </a:r>
            <a:r>
              <a:rPr lang="en-US" sz="2800" dirty="0">
                <a:solidFill>
                  <a:srgbClr val="000000"/>
                </a:solidFill>
                <a:highlight>
                  <a:srgbClr val="FFFF00"/>
                </a:highlight>
                <a:latin typeface="Calibri" panose="020F0502020204030204" pitchFamily="34" charset="0"/>
              </a:rPr>
              <a:t>  </a:t>
            </a:r>
          </a:p>
        </p:txBody>
      </p:sp>
      <p:sp>
        <p:nvSpPr>
          <p:cNvPr id="6" name="TextBox 5">
            <a:extLst>
              <a:ext uri="{FF2B5EF4-FFF2-40B4-BE49-F238E27FC236}">
                <a16:creationId xmlns:a16="http://schemas.microsoft.com/office/drawing/2014/main" id="{C1A358B8-8819-082C-0F97-297DB975B240}"/>
              </a:ext>
            </a:extLst>
          </p:cNvPr>
          <p:cNvSpPr txBox="1"/>
          <p:nvPr/>
        </p:nvSpPr>
        <p:spPr>
          <a:xfrm>
            <a:off x="431864" y="2907366"/>
            <a:ext cx="12358447" cy="3693319"/>
          </a:xfrm>
          <a:prstGeom prst="rect">
            <a:avLst/>
          </a:prstGeom>
          <a:noFill/>
        </p:spPr>
        <p:txBody>
          <a:bodyPr wrap="square">
            <a:spAutoFit/>
          </a:bodyPr>
          <a:lstStyle/>
          <a:p>
            <a:pPr marL="0" marR="0">
              <a:spcBef>
                <a:spcPts val="0"/>
              </a:spcBef>
              <a:spcAft>
                <a:spcPts val="0"/>
              </a:spcAft>
            </a:pPr>
            <a:r>
              <a:rPr lang="en-US" dirty="0">
                <a:latin typeface="Calibri" panose="020F0502020204030204" pitchFamily="34" charset="0"/>
                <a:ea typeface="Calibri" panose="020F0502020204030204" pitchFamily="34" charset="0"/>
                <a:cs typeface="Times New Roman" panose="02020603050405020304" pitchFamily="18" charset="0"/>
              </a:rPr>
              <a:t>First, water flows north on East T Street, then travels north under Highway 5 and discharges into Puyallup River/Commencement Bay. </a:t>
            </a:r>
          </a:p>
          <a:p>
            <a:pPr marL="0" marR="0">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T-Street/Lower Puyallup is a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subwatershed</a:t>
            </a:r>
            <a:r>
              <a:rPr lang="en-US" sz="1800" dirty="0">
                <a:effectLst/>
                <a:latin typeface="Calibri" panose="020F0502020204030204" pitchFamily="34" charset="0"/>
                <a:ea typeface="Calibri" panose="020F0502020204030204" pitchFamily="34" charset="0"/>
                <a:cs typeface="Times New Roman" panose="02020603050405020304" pitchFamily="18" charset="0"/>
              </a:rPr>
              <a:t> of the Puyallup watershed. Located in southeast Tacoma this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subwatershed</a:t>
            </a:r>
            <a:r>
              <a:rPr lang="en-US" sz="1800" dirty="0">
                <a:effectLst/>
                <a:latin typeface="Calibri" panose="020F0502020204030204" pitchFamily="34" charset="0"/>
                <a:ea typeface="Calibri" panose="020F0502020204030204" pitchFamily="34" charset="0"/>
                <a:cs typeface="Times New Roman" panose="02020603050405020304" pitchFamily="18" charset="0"/>
              </a:rPr>
              <a:t> covers 2,971 acres. The southern part of the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subwatershed</a:t>
            </a:r>
            <a:r>
              <a:rPr lang="en-US" sz="1800" dirty="0">
                <a:effectLst/>
                <a:latin typeface="Calibri" panose="020F0502020204030204" pitchFamily="34" charset="0"/>
                <a:ea typeface="Calibri" panose="020F0502020204030204" pitchFamily="34" charset="0"/>
                <a:cs typeface="Times New Roman" panose="02020603050405020304" pitchFamily="18" charset="0"/>
              </a:rPr>
              <a:t> is mostly residential with some undeveloped open space and a few small commercial areas, while the northern part of the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subwatershed</a:t>
            </a:r>
            <a:r>
              <a:rPr lang="en-US" sz="1800" dirty="0">
                <a:effectLst/>
                <a:latin typeface="Calibri" panose="020F0502020204030204" pitchFamily="34" charset="0"/>
                <a:ea typeface="Calibri" panose="020F0502020204030204" pitchFamily="34" charset="0"/>
                <a:cs typeface="Times New Roman" panose="02020603050405020304" pitchFamily="18" charset="0"/>
              </a:rPr>
              <a:t> contains industrial and commercial areas.</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Puyallup River, with its tributaries, serves as a major migration route for a variety of salmonid species. Four fish hatcheries are located in this system upstream from Tacoma. The lower Puyallup, where it meets Commencement Bay, is a salt-wedge estuary, with deeper marine water covered by a layer of fresh water. Learn more about Tacoma’s Salmon. </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3"/>
              </a:rPr>
              <a:t>https://www.cityoftacoma.org/cms/One.aspx?portalId=169&amp;pageId=2860#T-Street/Lower%20Puyallup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1451481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68A14-D079-4676-A0EC-99F56A741FF1}"/>
              </a:ext>
            </a:extLst>
          </p:cNvPr>
          <p:cNvSpPr>
            <a:spLocks noGrp="1"/>
          </p:cNvSpPr>
          <p:nvPr>
            <p:ph type="title"/>
          </p:nvPr>
        </p:nvSpPr>
        <p:spPr>
          <a:xfrm>
            <a:off x="246758" y="702747"/>
            <a:ext cx="3109285" cy="2877031"/>
          </a:xfrm>
        </p:spPr>
        <p:txBody>
          <a:bodyPr>
            <a:normAutofit fontScale="90000"/>
          </a:bodyPr>
          <a:lstStyle/>
          <a:p>
            <a:r>
              <a:rPr lang="en-US" sz="4267" dirty="0"/>
              <a:t>Roosevelt Elementary </a:t>
            </a:r>
            <a:br>
              <a:rPr lang="en-US" sz="4267" dirty="0"/>
            </a:br>
            <a:r>
              <a:rPr lang="en-US" sz="2560" b="1" dirty="0">
                <a:latin typeface="Calibri" panose="020F0502020204030204" pitchFamily="34" charset="0"/>
                <a:ea typeface="Calibri" panose="020F0502020204030204" pitchFamily="34" charset="0"/>
                <a:cs typeface="Times New Roman" panose="02020603050405020304" pitchFamily="18" charset="0"/>
              </a:rPr>
              <a:t>Where does your school’s stormwater go? </a:t>
            </a:r>
            <a:br>
              <a:rPr lang="en-US" sz="2560" b="1" dirty="0">
                <a:latin typeface="Calibri" panose="020F0502020204030204" pitchFamily="34" charset="0"/>
                <a:ea typeface="Calibri" panose="020F0502020204030204" pitchFamily="34" charset="0"/>
                <a:cs typeface="Times New Roman" panose="02020603050405020304" pitchFamily="18" charset="0"/>
              </a:rPr>
            </a:br>
            <a:br>
              <a:rPr lang="en-US" sz="2560" b="1" dirty="0">
                <a:latin typeface="Calibri" panose="020F0502020204030204" pitchFamily="34" charset="0"/>
                <a:ea typeface="Calibri" panose="020F0502020204030204" pitchFamily="34" charset="0"/>
                <a:cs typeface="Times New Roman" panose="02020603050405020304" pitchFamily="18" charset="0"/>
              </a:rPr>
            </a:br>
            <a:r>
              <a:rPr lang="en-US" sz="2560" b="1" dirty="0">
                <a:latin typeface="Calibri" panose="020F0502020204030204" pitchFamily="34" charset="0"/>
                <a:ea typeface="Calibri" panose="020F0502020204030204" pitchFamily="34" charset="0"/>
                <a:cs typeface="Times New Roman" panose="02020603050405020304" pitchFamily="18" charset="0"/>
              </a:rPr>
              <a:t>Follow the green lines and arrows! </a:t>
            </a:r>
            <a:endParaRPr lang="en-US" dirty="0"/>
          </a:p>
        </p:txBody>
      </p:sp>
      <p:pic>
        <p:nvPicPr>
          <p:cNvPr id="4" name="Picture 3" descr="Map&#10;&#10;Description automatically generated">
            <a:extLst>
              <a:ext uri="{FF2B5EF4-FFF2-40B4-BE49-F238E27FC236}">
                <a16:creationId xmlns:a16="http://schemas.microsoft.com/office/drawing/2014/main" id="{1FABF6BB-BE73-8AF1-C00E-D72BA6B4AA07}"/>
              </a:ext>
            </a:extLst>
          </p:cNvPr>
          <p:cNvPicPr>
            <a:picLocks noChangeAspect="1"/>
          </p:cNvPicPr>
          <p:nvPr/>
        </p:nvPicPr>
        <p:blipFill rotWithShape="1">
          <a:blip r:embed="rId2">
            <a:extLst>
              <a:ext uri="{28A0092B-C50C-407E-A947-70E740481C1C}">
                <a14:useLocalDpi xmlns:a14="http://schemas.microsoft.com/office/drawing/2010/main" val="0"/>
              </a:ext>
            </a:extLst>
          </a:blip>
          <a:srcRect l="14750" r="14401"/>
          <a:stretch/>
        </p:blipFill>
        <p:spPr>
          <a:xfrm>
            <a:off x="3638146" y="702748"/>
            <a:ext cx="9017540" cy="6333289"/>
          </a:xfrm>
          <a:prstGeom prst="rect">
            <a:avLst/>
          </a:prstGeom>
        </p:spPr>
      </p:pic>
    </p:spTree>
    <p:extLst>
      <p:ext uri="{BB962C8B-B14F-4D97-AF65-F5344CB8AC3E}">
        <p14:creationId xmlns:p14="http://schemas.microsoft.com/office/powerpoint/2010/main" val="2742104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A9F87C-C154-47B3-9990-6C59FE50C50A}"/>
              </a:ext>
            </a:extLst>
          </p:cNvPr>
          <p:cNvSpPr>
            <a:spLocks noGrp="1"/>
          </p:cNvSpPr>
          <p:nvPr>
            <p:ph idx="1"/>
          </p:nvPr>
        </p:nvSpPr>
        <p:spPr>
          <a:xfrm>
            <a:off x="151435" y="5928147"/>
            <a:ext cx="7062453" cy="1113943"/>
          </a:xfrm>
        </p:spPr>
        <p:txBody>
          <a:bodyPr>
            <a:normAutofit fontScale="92500" lnSpcReduction="20000"/>
          </a:bodyPr>
          <a:lstStyle/>
          <a:p>
            <a:pPr marL="0" indent="0">
              <a:buNone/>
            </a:pPr>
            <a:r>
              <a:rPr lang="en-US" dirty="0">
                <a:effectLst/>
                <a:latin typeface="Calibri" panose="020F0502020204030204" pitchFamily="34" charset="0"/>
                <a:ea typeface="Calibri" panose="020F0502020204030204" pitchFamily="34" charset="0"/>
                <a:cs typeface="Times New Roman" panose="02020603050405020304" pitchFamily="18" charset="0"/>
              </a:rPr>
              <a:t>Now follow the </a:t>
            </a:r>
            <a:r>
              <a:rPr lang="en-US" dirty="0">
                <a:latin typeface="Calibri" panose="020F0502020204030204" pitchFamily="34" charset="0"/>
                <a:ea typeface="Calibri" panose="020F0502020204030204" pitchFamily="34" charset="0"/>
                <a:cs typeface="Times New Roman" panose="02020603050405020304" pitchFamily="18" charset="0"/>
              </a:rPr>
              <a:t>pink</a:t>
            </a:r>
            <a:r>
              <a:rPr lang="en-US" dirty="0">
                <a:effectLst/>
                <a:latin typeface="Calibri" panose="020F0502020204030204" pitchFamily="34" charset="0"/>
                <a:ea typeface="Calibri" panose="020F0502020204030204" pitchFamily="34" charset="0"/>
                <a:cs typeface="Times New Roman" panose="02020603050405020304" pitchFamily="18" charset="0"/>
              </a:rPr>
              <a:t> line away from your school (find your school by looking for the star) to see how it gets to the Salish Sea!</a:t>
            </a:r>
          </a:p>
        </p:txBody>
      </p:sp>
      <p:pic>
        <p:nvPicPr>
          <p:cNvPr id="5" name="Picture 4" descr="Map&#10;&#10;Description automatically generated">
            <a:extLst>
              <a:ext uri="{FF2B5EF4-FFF2-40B4-BE49-F238E27FC236}">
                <a16:creationId xmlns:a16="http://schemas.microsoft.com/office/drawing/2014/main" id="{7688BED9-9B25-6308-7F31-F56551472F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5383" y="409690"/>
            <a:ext cx="5210339" cy="6632400"/>
          </a:xfrm>
          <a:prstGeom prst="rect">
            <a:avLst/>
          </a:prstGeom>
        </p:spPr>
      </p:pic>
      <p:pic>
        <p:nvPicPr>
          <p:cNvPr id="12" name="Picture 11" descr="An aerial view of an area&#10;&#10;Description automatically generated with medium confidence">
            <a:extLst>
              <a:ext uri="{FF2B5EF4-FFF2-40B4-BE49-F238E27FC236}">
                <a16:creationId xmlns:a16="http://schemas.microsoft.com/office/drawing/2014/main" id="{34560F8E-301A-393A-EC55-3EAEFDAAFE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461" y="273110"/>
            <a:ext cx="6502400" cy="5246456"/>
          </a:xfrm>
          <a:prstGeom prst="rect">
            <a:avLst/>
          </a:prstGeom>
        </p:spPr>
      </p:pic>
      <p:sp>
        <p:nvSpPr>
          <p:cNvPr id="13" name="5-Point Star 12">
            <a:extLst>
              <a:ext uri="{FF2B5EF4-FFF2-40B4-BE49-F238E27FC236}">
                <a16:creationId xmlns:a16="http://schemas.microsoft.com/office/drawing/2014/main" id="{7DF405E7-A122-D259-5C5E-461F00FFAA3E}"/>
              </a:ext>
            </a:extLst>
          </p:cNvPr>
          <p:cNvSpPr/>
          <p:nvPr/>
        </p:nvSpPr>
        <p:spPr>
          <a:xfrm>
            <a:off x="9471378" y="5836356"/>
            <a:ext cx="361244" cy="383822"/>
          </a:xfrm>
          <a:prstGeom prst="star5">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78BCE18-14C2-C7CA-5582-9F20D7D83A85}"/>
              </a:ext>
            </a:extLst>
          </p:cNvPr>
          <p:cNvSpPr/>
          <p:nvPr/>
        </p:nvSpPr>
        <p:spPr>
          <a:xfrm>
            <a:off x="8511822" y="409690"/>
            <a:ext cx="1444978" cy="74177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F8487B25-BFFF-95B8-79EE-DDB3317B83EF}"/>
              </a:ext>
            </a:extLst>
          </p:cNvPr>
          <p:cNvCxnSpPr>
            <a:cxnSpLocks/>
          </p:cNvCxnSpPr>
          <p:nvPr/>
        </p:nvCxnSpPr>
        <p:spPr>
          <a:xfrm flipH="1" flipV="1">
            <a:off x="6933861" y="273110"/>
            <a:ext cx="3022939" cy="136580"/>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A0299A48-E33C-81C5-1DC2-7D67F27C2880}"/>
              </a:ext>
            </a:extLst>
          </p:cNvPr>
          <p:cNvCxnSpPr>
            <a:cxnSpLocks/>
          </p:cNvCxnSpPr>
          <p:nvPr/>
        </p:nvCxnSpPr>
        <p:spPr>
          <a:xfrm flipH="1">
            <a:off x="6933861" y="1151467"/>
            <a:ext cx="3022939" cy="4368099"/>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41098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50910-C0E5-4A24-00D7-E301AFE729DB}"/>
              </a:ext>
            </a:extLst>
          </p:cNvPr>
          <p:cNvSpPr>
            <a:spLocks noGrp="1"/>
          </p:cNvSpPr>
          <p:nvPr>
            <p:ph type="title"/>
          </p:nvPr>
        </p:nvSpPr>
        <p:spPr>
          <a:xfrm>
            <a:off x="1121664" y="625943"/>
            <a:ext cx="3901440" cy="1755648"/>
          </a:xfrm>
        </p:spPr>
        <p:txBody>
          <a:bodyPr>
            <a:normAutofit/>
          </a:bodyPr>
          <a:lstStyle/>
          <a:p>
            <a:r>
              <a:rPr lang="en-US" sz="3400" dirty="0"/>
              <a:t>How did we figure this out?</a:t>
            </a:r>
          </a:p>
        </p:txBody>
      </p:sp>
      <p:sp>
        <p:nvSpPr>
          <p:cNvPr id="3" name="Content Placeholder 2">
            <a:extLst>
              <a:ext uri="{FF2B5EF4-FFF2-40B4-BE49-F238E27FC236}">
                <a16:creationId xmlns:a16="http://schemas.microsoft.com/office/drawing/2014/main" id="{FC8A9448-11D6-A2DA-D798-31F8AB76F4F0}"/>
              </a:ext>
            </a:extLst>
          </p:cNvPr>
          <p:cNvSpPr>
            <a:spLocks noGrp="1"/>
          </p:cNvSpPr>
          <p:nvPr>
            <p:ph idx="1"/>
          </p:nvPr>
        </p:nvSpPr>
        <p:spPr>
          <a:xfrm>
            <a:off x="5600113" y="625943"/>
            <a:ext cx="6513858" cy="1755648"/>
          </a:xfrm>
        </p:spPr>
        <p:txBody>
          <a:bodyPr anchor="ctr">
            <a:normAutofit fontScale="92500" lnSpcReduction="10000"/>
          </a:bodyPr>
          <a:lstStyle/>
          <a:p>
            <a:pPr marL="0" indent="0">
              <a:buNone/>
            </a:pPr>
            <a:r>
              <a:rPr lang="en-US" sz="3200" dirty="0"/>
              <a:t>To view this map on your own, go here:</a:t>
            </a:r>
          </a:p>
          <a:p>
            <a:r>
              <a:rPr lang="en-US" sz="3200" dirty="0">
                <a:hlinkClick r:id="rId2"/>
              </a:rPr>
              <a:t>https://tacoma.maps.arcgis.com/home/webmap/viewer.html?layers=23e9a402b47d46058193362cb6c27a9e</a:t>
            </a:r>
            <a:r>
              <a:rPr lang="en-US" sz="3200" dirty="0"/>
              <a:t> </a:t>
            </a:r>
          </a:p>
        </p:txBody>
      </p:sp>
      <p:pic>
        <p:nvPicPr>
          <p:cNvPr id="6" name="Picture 5">
            <a:extLst>
              <a:ext uri="{FF2B5EF4-FFF2-40B4-BE49-F238E27FC236}">
                <a16:creationId xmlns:a16="http://schemas.microsoft.com/office/drawing/2014/main" id="{58277521-7B62-2061-58A9-197F3266C27F}"/>
              </a:ext>
            </a:extLst>
          </p:cNvPr>
          <p:cNvPicPr>
            <a:picLocks noChangeAspect="1"/>
          </p:cNvPicPr>
          <p:nvPr/>
        </p:nvPicPr>
        <p:blipFill>
          <a:blip r:embed="rId3"/>
          <a:stretch>
            <a:fillRect/>
          </a:stretch>
        </p:blipFill>
        <p:spPr>
          <a:xfrm>
            <a:off x="382545" y="2733282"/>
            <a:ext cx="5846943" cy="3712809"/>
          </a:xfrm>
          <a:prstGeom prst="rect">
            <a:avLst/>
          </a:prstGeom>
        </p:spPr>
      </p:pic>
      <p:pic>
        <p:nvPicPr>
          <p:cNvPr id="7" name="Picture 6">
            <a:extLst>
              <a:ext uri="{FF2B5EF4-FFF2-40B4-BE49-F238E27FC236}">
                <a16:creationId xmlns:a16="http://schemas.microsoft.com/office/drawing/2014/main" id="{07F3706D-B7DE-DBD2-1E4A-94CD2C9823B0}"/>
              </a:ext>
            </a:extLst>
          </p:cNvPr>
          <p:cNvPicPr>
            <a:picLocks noChangeAspect="1"/>
          </p:cNvPicPr>
          <p:nvPr/>
        </p:nvPicPr>
        <p:blipFill>
          <a:blip r:embed="rId4"/>
          <a:stretch>
            <a:fillRect/>
          </a:stretch>
        </p:blipFill>
        <p:spPr>
          <a:xfrm>
            <a:off x="6502400" y="4983738"/>
            <a:ext cx="5891287" cy="1590648"/>
          </a:xfrm>
          <a:prstGeom prst="rect">
            <a:avLst/>
          </a:prstGeom>
        </p:spPr>
      </p:pic>
      <p:sp>
        <p:nvSpPr>
          <p:cNvPr id="4" name="Date Placeholder 3">
            <a:extLst>
              <a:ext uri="{FF2B5EF4-FFF2-40B4-BE49-F238E27FC236}">
                <a16:creationId xmlns:a16="http://schemas.microsoft.com/office/drawing/2014/main" id="{6E434CBE-A68C-F681-FE89-565D2DC44D49}"/>
              </a:ext>
            </a:extLst>
          </p:cNvPr>
          <p:cNvSpPr>
            <a:spLocks noGrp="1"/>
          </p:cNvSpPr>
          <p:nvPr>
            <p:ph type="dt" sz="half" idx="10"/>
          </p:nvPr>
        </p:nvSpPr>
        <p:spPr>
          <a:xfrm>
            <a:off x="1121664" y="6780106"/>
            <a:ext cx="2698496" cy="389467"/>
          </a:xfrm>
        </p:spPr>
        <p:txBody>
          <a:bodyPr>
            <a:normAutofit/>
          </a:bodyPr>
          <a:lstStyle/>
          <a:p>
            <a:pPr>
              <a:spcAft>
                <a:spcPts val="600"/>
              </a:spcAft>
            </a:pPr>
            <a:fld id="{F6B1C71B-0144-43ED-8930-10C10E26CBD9}" type="datetime1">
              <a:rPr lang="en-US">
                <a:solidFill>
                  <a:schemeClr val="tx1">
                    <a:lumMod val="50000"/>
                    <a:lumOff val="50000"/>
                  </a:schemeClr>
                </a:solidFill>
              </a:rPr>
              <a:pPr>
                <a:spcAft>
                  <a:spcPts val="600"/>
                </a:spcAft>
              </a:pPr>
              <a:t>11/21/2022</a:t>
            </a:fld>
            <a:endParaRPr lang="en-US">
              <a:solidFill>
                <a:schemeClr val="tx1">
                  <a:lumMod val="50000"/>
                  <a:lumOff val="50000"/>
                </a:schemeClr>
              </a:solidFill>
            </a:endParaRPr>
          </a:p>
        </p:txBody>
      </p:sp>
      <p:sp>
        <p:nvSpPr>
          <p:cNvPr id="8" name="TextBox 7">
            <a:extLst>
              <a:ext uri="{FF2B5EF4-FFF2-40B4-BE49-F238E27FC236}">
                <a16:creationId xmlns:a16="http://schemas.microsoft.com/office/drawing/2014/main" id="{E68162F6-64A2-BC46-4750-2F7CDA7FE2B2}"/>
              </a:ext>
            </a:extLst>
          </p:cNvPr>
          <p:cNvSpPr txBox="1"/>
          <p:nvPr/>
        </p:nvSpPr>
        <p:spPr>
          <a:xfrm>
            <a:off x="6547348" y="3236477"/>
            <a:ext cx="3926688" cy="1200329"/>
          </a:xfrm>
          <a:prstGeom prst="rect">
            <a:avLst/>
          </a:prstGeom>
          <a:noFill/>
        </p:spPr>
        <p:txBody>
          <a:bodyPr wrap="square" rtlCol="0">
            <a:spAutoFit/>
          </a:bodyPr>
          <a:lstStyle/>
          <a:p>
            <a:pPr marL="342900" indent="-342900">
              <a:buFont typeface="+mj-lt"/>
              <a:buAutoNum type="arabicPeriod"/>
            </a:pPr>
            <a:r>
              <a:rPr lang="en-US" dirty="0"/>
              <a:t>View in “Map Classic”</a:t>
            </a:r>
          </a:p>
          <a:p>
            <a:pPr marL="342900" indent="-342900">
              <a:buFont typeface="+mj-lt"/>
              <a:buAutoNum type="arabicPeriod"/>
            </a:pPr>
            <a:r>
              <a:rPr lang="en-US" dirty="0"/>
              <a:t>Check “</a:t>
            </a:r>
            <a:r>
              <a:rPr lang="en-US" dirty="0" err="1"/>
              <a:t>Surfacewater</a:t>
            </a:r>
            <a:r>
              <a:rPr lang="en-US" dirty="0"/>
              <a:t> Network” box</a:t>
            </a:r>
          </a:p>
          <a:p>
            <a:pPr marL="342900" indent="-342900">
              <a:buFont typeface="+mj-lt"/>
              <a:buAutoNum type="arabicPeriod"/>
            </a:pPr>
            <a:r>
              <a:rPr lang="en-US" dirty="0"/>
              <a:t>Put in the name of the school</a:t>
            </a:r>
          </a:p>
          <a:p>
            <a:pPr marL="342900" indent="-342900">
              <a:buFont typeface="+mj-lt"/>
              <a:buAutoNum type="arabicPeriod"/>
            </a:pPr>
            <a:r>
              <a:rPr lang="en-US" dirty="0"/>
              <a:t>Zoom IN to see the green lines</a:t>
            </a:r>
          </a:p>
        </p:txBody>
      </p:sp>
    </p:spTree>
    <p:extLst>
      <p:ext uri="{BB962C8B-B14F-4D97-AF65-F5344CB8AC3E}">
        <p14:creationId xmlns:p14="http://schemas.microsoft.com/office/powerpoint/2010/main" val="3128765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188c5fa1-f80e-45c6-a801-680064d87fe8" xsi:nil="true"/>
    <lcf76f155ced4ddcb4097134ff3c332f xmlns="72dab5ac-ebd7-4489-96fd-5e04b1b08638">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74DFC213B412F4CBFA8594557A82087" ma:contentTypeVersion="16" ma:contentTypeDescription="Create a new document." ma:contentTypeScope="" ma:versionID="446714c48419515c5bb404194c633cf2">
  <xsd:schema xmlns:xsd="http://www.w3.org/2001/XMLSchema" xmlns:xs="http://www.w3.org/2001/XMLSchema" xmlns:p="http://schemas.microsoft.com/office/2006/metadata/properties" xmlns:ns2="72dab5ac-ebd7-4489-96fd-5e04b1b08638" xmlns:ns3="188c5fa1-f80e-45c6-a801-680064d87fe8" targetNamespace="http://schemas.microsoft.com/office/2006/metadata/properties" ma:root="true" ma:fieldsID="ea4afb377a6507a26a11cc9f25b9dfeb" ns2:_="" ns3:_="">
    <xsd:import namespace="72dab5ac-ebd7-4489-96fd-5e04b1b08638"/>
    <xsd:import namespace="188c5fa1-f80e-45c6-a801-680064d87fe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dab5ac-ebd7-4489-96fd-5e04b1b086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7634ed1-4cc0-49ff-a336-d0e57e2f72d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88c5fa1-f80e-45c6-a801-680064d87fe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b5e44d2-5025-4353-9e16-f7225f2a0c32}" ma:internalName="TaxCatchAll" ma:showField="CatchAllData" ma:web="188c5fa1-f80e-45c6-a801-680064d87f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2D131BB-8766-487A-B10A-B2C51495A59F}">
  <ds:schemaRefs>
    <ds:schemaRef ds:uri="http://schemas.microsoft.com/sharepoint/v3/contenttype/forms"/>
  </ds:schemaRefs>
</ds:datastoreItem>
</file>

<file path=customXml/itemProps2.xml><?xml version="1.0" encoding="utf-8"?>
<ds:datastoreItem xmlns:ds="http://schemas.openxmlformats.org/officeDocument/2006/customXml" ds:itemID="{DB3678EA-B1B1-4771-8F43-97160D9DD230}">
  <ds:schemaRefs>
    <ds:schemaRef ds:uri="http://schemas.microsoft.com/office/2006/documentManagement/types"/>
    <ds:schemaRef ds:uri="http://schemas.openxmlformats.org/package/2006/metadata/core-properties"/>
    <ds:schemaRef ds:uri="http://www.w3.org/XML/1998/namespace"/>
    <ds:schemaRef ds:uri="http://purl.org/dc/dcmitype/"/>
    <ds:schemaRef ds:uri="http://purl.org/dc/elements/1.1/"/>
    <ds:schemaRef ds:uri="http://schemas.microsoft.com/office/2006/metadata/properties"/>
    <ds:schemaRef ds:uri="188c5fa1-f80e-45c6-a801-680064d87fe8"/>
    <ds:schemaRef ds:uri="http://purl.org/dc/terms/"/>
    <ds:schemaRef ds:uri="http://schemas.microsoft.com/office/infopath/2007/PartnerControls"/>
    <ds:schemaRef ds:uri="72dab5ac-ebd7-4489-96fd-5e04b1b08638"/>
  </ds:schemaRefs>
</ds:datastoreItem>
</file>

<file path=customXml/itemProps3.xml><?xml version="1.0" encoding="utf-8"?>
<ds:datastoreItem xmlns:ds="http://schemas.openxmlformats.org/officeDocument/2006/customXml" ds:itemID="{EA462347-29A2-4586-B7B3-B58863DCD7F7}">
  <ds:schemaRefs>
    <ds:schemaRef ds:uri="188c5fa1-f80e-45c6-a801-680064d87fe8"/>
    <ds:schemaRef ds:uri="72dab5ac-ebd7-4489-96fd-5e04b1b0863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72</TotalTime>
  <Words>835</Words>
  <Application>Microsoft Office PowerPoint</Application>
  <PresentationFormat>Custom</PresentationFormat>
  <Paragraphs>69</Paragraphs>
  <Slides>10</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10</vt:i4>
      </vt:variant>
    </vt:vector>
  </HeadingPairs>
  <TitlesOfParts>
    <vt:vector size="16" baseType="lpstr">
      <vt:lpstr>Arial</vt:lpstr>
      <vt:lpstr>Calibri</vt:lpstr>
      <vt:lpstr>Calibri Light</vt:lpstr>
      <vt:lpstr>Symbol</vt:lpstr>
      <vt:lpstr>office theme</vt:lpstr>
      <vt:lpstr>1_Office Theme</vt:lpstr>
      <vt:lpstr>Community Waters School Guide:  Roosevelt Elementary School </vt:lpstr>
      <vt:lpstr>Stormwater in Our Schoolyard from Lesson 2</vt:lpstr>
      <vt:lpstr>Schoolyard stormwater points of interest</vt:lpstr>
      <vt:lpstr>Schoolyard stormwater points of interest</vt:lpstr>
      <vt:lpstr>Schoolyard stormwater points of interest</vt:lpstr>
      <vt:lpstr>Mapping Your Schoolyard – Roosevelt   Name: ____________ Date: _________</vt:lpstr>
      <vt:lpstr>Local Stormwater Systems</vt:lpstr>
      <vt:lpstr>Roosevelt Elementary  Where does your school’s stormwater go?   Follow the green lines and arrows! </vt:lpstr>
      <vt:lpstr>PowerPoint Presentation</vt:lpstr>
      <vt:lpstr>How did we figure this out?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Celina Steiger</cp:lastModifiedBy>
  <cp:revision>64</cp:revision>
  <dcterms:created xsi:type="dcterms:W3CDTF">2021-06-30T19:40:51Z</dcterms:created>
  <dcterms:modified xsi:type="dcterms:W3CDTF">2022-11-22T00:20:45Z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0x010100B74DFC213B412F4CBFA8594557A82087</vt:lpwstr>
  </property>
  <property fmtid="{D5CDD505-2E9C-101B-9397-08002B2CF9AE}" pid="3" name="MediaServiceImageTags">
    <vt:lpwstr/>
  </property>
</Properties>
</file>