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8"/>
  </p:notesMasterIdLst>
  <p:sldIdLst>
    <p:sldId id="256" r:id="rId6"/>
    <p:sldId id="257" r:id="rId7"/>
    <p:sldId id="263" r:id="rId8"/>
    <p:sldId id="276" r:id="rId9"/>
    <p:sldId id="258" r:id="rId10"/>
    <p:sldId id="278" r:id="rId11"/>
    <p:sldId id="277" r:id="rId12"/>
    <p:sldId id="275" r:id="rId13"/>
    <p:sldId id="273" r:id="rId14"/>
    <p:sldId id="259" r:id="rId15"/>
    <p:sldId id="279" r:id="rId16"/>
    <p:sldId id="283" r:id="rId17"/>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562B4C-87EC-402F-A0C2-68788AC77DD4}" v="18" dt="2022-11-10T01:59:39.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06" autoAdjust="0"/>
    <p:restoredTop sz="88014" autoAdjust="0"/>
  </p:normalViewPr>
  <p:slideViewPr>
    <p:cSldViewPr snapToGrid="0">
      <p:cViewPr varScale="1">
        <p:scale>
          <a:sx n="79" d="100"/>
          <a:sy n="79" d="100"/>
        </p:scale>
        <p:origin x="96"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4084448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10</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pictures zoom out from left to right.</a:t>
            </a:r>
          </a:p>
        </p:txBody>
      </p:sp>
      <p:sp>
        <p:nvSpPr>
          <p:cNvPr id="4" name="Slide Number Placeholder 3"/>
          <p:cNvSpPr>
            <a:spLocks noGrp="1"/>
          </p:cNvSpPr>
          <p:nvPr>
            <p:ph type="sldNum" sz="quarter" idx="5"/>
          </p:nvPr>
        </p:nvSpPr>
        <p:spPr/>
        <p:txBody>
          <a:bodyPr/>
          <a:lstStyle/>
          <a:p>
            <a:fld id="{89F584F7-7948-4C7C-90DF-229A94EFD54E}" type="slidenum">
              <a:rPr lang="en-US" smtClean="0"/>
              <a:t>11</a:t>
            </a:fld>
            <a:endParaRPr lang="en-US"/>
          </a:p>
        </p:txBody>
      </p:sp>
    </p:spTree>
    <p:extLst>
      <p:ext uri="{BB962C8B-B14F-4D97-AF65-F5344CB8AC3E}">
        <p14:creationId xmlns:p14="http://schemas.microsoft.com/office/powerpoint/2010/main" val="646459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endParaRPr lang="en-US" dirty="0"/>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B94650-CBDB-4554-8B7E-CE84C614496D}" type="datetime1">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B1C71B-0144-43ED-8930-10C10E26CBD9}" type="datetime1">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endParaRPr lang="en-US" dirty="0"/>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5A87F7-0A2F-4C6A-8287-DECDD5555A88}" type="datetime1">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58EB4C-F370-477D-A2C6-4D3094819037}" type="datetime1">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0A457A-8B86-4A24-872E-61A1231D3997}" type="datetime1">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43BCC-5F76-4E6F-810C-D3C592847A0C}" type="datetime1">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72FEED-308F-482F-B7F5-5A0A38399E42}" type="datetime1">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11/10/2022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11/10/2022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Autofit/>
          </a:bodyPr>
          <a:lstStyle/>
          <a:p>
            <a:r>
              <a:rPr lang="en-US" sz="5400" dirty="0">
                <a:cs typeface="Calibri Light"/>
              </a:rPr>
              <a:t>Community Waters School Guide: </a:t>
            </a:r>
            <a:br>
              <a:rPr lang="en-US" sz="5400" dirty="0">
                <a:cs typeface="Calibri Light"/>
              </a:rPr>
            </a:br>
            <a:r>
              <a:rPr lang="en-US" sz="5400" dirty="0">
                <a:cs typeface="Calibri Light"/>
              </a:rPr>
              <a:t>Mary Lyon Elementary School</a:t>
            </a:r>
            <a:endParaRPr lang="en-US" sz="5400"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11/10/2022</a:t>
            </a:fld>
            <a:endParaRPr lang="en-US" dirty="0"/>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362036" y="86151"/>
            <a:ext cx="12252141" cy="1155607"/>
          </a:xfrm>
        </p:spPr>
        <p:txBody>
          <a:bodyPr>
            <a:normAutofit/>
          </a:bodyPr>
          <a:lstStyle/>
          <a:p>
            <a:r>
              <a:rPr lang="en-US" altLang="en-US" sz="5553" dirty="0" bmk="_Hlk497297497">
                <a:latin typeface="Calibri"/>
                <a:ea typeface="Calibri" panose="020F0502020204030204" pitchFamily="34" charset="0"/>
                <a:cs typeface="Times New Roman"/>
              </a:rPr>
              <a:t>Stormwater in Our Schoolyard – Lesson 2</a:t>
            </a:r>
            <a:endParaRPr lang="en-US" sz="5553" dirty="0"/>
          </a:p>
        </p:txBody>
      </p:sp>
      <p:sp>
        <p:nvSpPr>
          <p:cNvPr id="3" name="Content Placeholder 2">
            <a:extLst>
              <a:ext uri="{FF2B5EF4-FFF2-40B4-BE49-F238E27FC236}">
                <a16:creationId xmlns:a16="http://schemas.microsoft.com/office/drawing/2014/main" id="{1F7563F9-983D-4692-9619-6161B9FC600E}"/>
              </a:ext>
            </a:extLst>
          </p:cNvPr>
          <p:cNvSpPr>
            <a:spLocks noGrp="1"/>
          </p:cNvSpPr>
          <p:nvPr>
            <p:ph idx="1"/>
          </p:nvPr>
        </p:nvSpPr>
        <p:spPr>
          <a:xfrm>
            <a:off x="6502401" y="1533768"/>
            <a:ext cx="6111778" cy="5529851"/>
          </a:xfrm>
        </p:spPr>
        <p:txBody>
          <a:bodyPr>
            <a:normAutofit/>
          </a:bodyPr>
          <a:lstStyle/>
          <a:p>
            <a:pPr marL="0" indent="0" eaLnBrk="0" fontAlgn="base" hangingPunct="0">
              <a:lnSpc>
                <a:spcPct val="100000"/>
              </a:lnSpc>
              <a:spcBef>
                <a:spcPct val="0"/>
              </a:spcBef>
              <a:spcAft>
                <a:spcPct val="0"/>
              </a:spcAft>
              <a:buNone/>
            </a:pPr>
            <a:r>
              <a:rPr lang="en-US" altLang="en-US" sz="2167"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can be used to guide your class’ exploration of the schoolyard. You will find the student worksheet for this lesson following the teacher guide version.  Please use the extra space on the pages to add your own notes and questions!</a:t>
            </a:r>
          </a:p>
          <a:p>
            <a:pPr marL="0" indent="0" eaLnBrk="0" fontAlgn="base" hangingPunct="0">
              <a:lnSpc>
                <a:spcPct val="100000"/>
              </a:lnSpc>
              <a:spcBef>
                <a:spcPct val="0"/>
              </a:spcBef>
              <a:spcAft>
                <a:spcPct val="0"/>
              </a:spcAft>
              <a:buNone/>
            </a:pPr>
            <a:endParaRPr lang="en-US" altLang="en-US" sz="2167"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0" indent="0" eaLnBrk="0" fontAlgn="base" hangingPunct="0">
              <a:lnSpc>
                <a:spcPct val="100000"/>
              </a:lnSpc>
              <a:spcBef>
                <a:spcPct val="0"/>
              </a:spcBef>
              <a:spcAft>
                <a:spcPct val="0"/>
              </a:spcAft>
              <a:buNone/>
            </a:pPr>
            <a:endParaRPr lang="en-US" altLang="en-US" sz="2167"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0" indent="0" eaLnBrk="0" fontAlgn="base" hangingPunct="0">
              <a:lnSpc>
                <a:spcPct val="100000"/>
              </a:lnSpc>
              <a:spcBef>
                <a:spcPct val="0"/>
              </a:spcBef>
              <a:spcAft>
                <a:spcPct val="0"/>
              </a:spcAft>
              <a:buNone/>
            </a:pPr>
            <a:r>
              <a:rPr lang="en-US" altLang="en-US"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Mary Lyon has wonderful stormwater features! </a:t>
            </a:r>
          </a:p>
          <a:p>
            <a:pPr marL="0" indent="0" eaLnBrk="0" fontAlgn="base" hangingPunct="0">
              <a:lnSpc>
                <a:spcPct val="100000"/>
              </a:lnSpc>
              <a:spcBef>
                <a:spcPct val="0"/>
              </a:spcBef>
              <a:spcAft>
                <a:spcPct val="0"/>
              </a:spcAft>
              <a:buNone/>
            </a:pPr>
            <a:r>
              <a:rPr lang="en-US" altLang="en-US"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Because so many things were built here to help with stormwater, it may be challenging to find “problems” with stormwater at your school.</a:t>
            </a: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p:txBody>
          <a:bodyPr/>
          <a:lstStyle/>
          <a:p>
            <a:fld id="{81F4AF88-83A5-4B59-BE0B-0BF5E6E5AA9A}" type="datetime1">
              <a:rPr lang="en-US" smtClean="0"/>
              <a:t>11/10/2022</a:t>
            </a:fld>
            <a:endParaRPr lang="en-US" dirty="0"/>
          </a:p>
        </p:txBody>
      </p:sp>
      <p:sp>
        <p:nvSpPr>
          <p:cNvPr id="4" name="Flowchart: Off-page Connector 131">
            <a:extLst>
              <a:ext uri="{FF2B5EF4-FFF2-40B4-BE49-F238E27FC236}">
                <a16:creationId xmlns:a16="http://schemas.microsoft.com/office/drawing/2014/main" id="{B2135E0B-2D0E-4171-B692-FD6C3B3A1FED}"/>
              </a:ext>
            </a:extLst>
          </p:cNvPr>
          <p:cNvSpPr>
            <a:spLocks noChangeArrowheads="1"/>
          </p:cNvSpPr>
          <p:nvPr/>
        </p:nvSpPr>
        <p:spPr bwMode="auto">
          <a:xfrm>
            <a:off x="14361798" y="1341048"/>
            <a:ext cx="419733" cy="458724"/>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14361799" y="448444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14394661" y="368533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D</a:t>
            </a:r>
            <a:endParaRPr lang="en-US" altLang="en-US" sz="2601">
              <a:latin typeface="Arial" panose="020B0604020202020204" pitchFamily="34" charset="0"/>
            </a:endParaRPr>
          </a:p>
        </p:txBody>
      </p:sp>
      <p:sp>
        <p:nvSpPr>
          <p:cNvPr id="7" name="Flowchart: Off-page Connector 197">
            <a:extLst>
              <a:ext uri="{FF2B5EF4-FFF2-40B4-BE49-F238E27FC236}">
                <a16:creationId xmlns:a16="http://schemas.microsoft.com/office/drawing/2014/main" id="{46ECE5A6-DFCD-4874-8BB4-49D6E5A038FE}"/>
              </a:ext>
            </a:extLst>
          </p:cNvPr>
          <p:cNvSpPr>
            <a:spLocks noChangeArrowheads="1"/>
          </p:cNvSpPr>
          <p:nvPr/>
        </p:nvSpPr>
        <p:spPr bwMode="auto">
          <a:xfrm>
            <a:off x="14394662" y="2863804"/>
            <a:ext cx="419733" cy="51377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C</a:t>
            </a:r>
            <a:endParaRPr lang="en-US" altLang="en-US" sz="2601">
              <a:latin typeface="Arial" panose="020B0604020202020204" pitchFamily="34" charset="0"/>
            </a:endParaRPr>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dirty="0">
              <a:latin typeface="Arial" panose="020B0604020202020204" pitchFamily="34" charset="0"/>
            </a:endParaRPr>
          </a:p>
        </p:txBody>
      </p:sp>
      <p:sp>
        <p:nvSpPr>
          <p:cNvPr id="9" name="Flowchart: Off-page Connector 198">
            <a:extLst>
              <a:ext uri="{FF2B5EF4-FFF2-40B4-BE49-F238E27FC236}">
                <a16:creationId xmlns:a16="http://schemas.microsoft.com/office/drawing/2014/main" id="{2BCD73F1-8F47-417E-AA3F-6CA2B2EE93A8}"/>
              </a:ext>
            </a:extLst>
          </p:cNvPr>
          <p:cNvSpPr>
            <a:spLocks noChangeArrowheads="1"/>
          </p:cNvSpPr>
          <p:nvPr/>
        </p:nvSpPr>
        <p:spPr bwMode="auto">
          <a:xfrm>
            <a:off x="14394662" y="2000206"/>
            <a:ext cx="419733" cy="536706"/>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dirty="0">
                <a:solidFill>
                  <a:srgbClr val="000000"/>
                </a:solidFill>
                <a:latin typeface="Calibri" panose="020F0502020204030204" pitchFamily="34" charset="0"/>
                <a:ea typeface="Calibri" panose="020F0502020204030204" pitchFamily="34" charset="0"/>
                <a:cs typeface="Times New Roman" panose="02020603050405020304" pitchFamily="18" charset="0"/>
              </a:rPr>
              <a:t>G</a:t>
            </a:r>
            <a:endParaRPr lang="en-US" altLang="en-US" sz="1589" dirty="0"/>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38268"/>
            <a:ext cx="266869" cy="84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ct val="0"/>
              </a:spcAft>
            </a:pPr>
            <a:endParaRPr lang="en-US" altLang="en-US" sz="2022" dirty="0"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ct val="0"/>
              </a:spcAft>
            </a:pPr>
            <a:endParaRPr lang="en-US" altLang="en-US" sz="2601" dirty="0">
              <a:latin typeface="Arial" panose="020B0604020202020204" pitchFamily="34" charset="0"/>
            </a:endParaRPr>
          </a:p>
        </p:txBody>
      </p:sp>
      <p:pic>
        <p:nvPicPr>
          <p:cNvPr id="10" name="Picture 9" descr="A picture containing text&#10;&#10;Description automatically generated">
            <a:extLst>
              <a:ext uri="{FF2B5EF4-FFF2-40B4-BE49-F238E27FC236}">
                <a16:creationId xmlns:a16="http://schemas.microsoft.com/office/drawing/2014/main" id="{44696ACB-DE84-D018-12EA-6E84AC3B5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332" y="1031156"/>
            <a:ext cx="5577183" cy="6032463"/>
          </a:xfrm>
          <a:prstGeom prst="rect">
            <a:avLst/>
          </a:prstGeom>
        </p:spPr>
      </p:pic>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0" y="311765"/>
            <a:ext cx="11830321" cy="389466"/>
          </a:xfrm>
        </p:spPr>
        <p:txBody>
          <a:bodyPr>
            <a:normAutofit fontScale="90000"/>
          </a:bodyPr>
          <a:lstStyle/>
          <a:p>
            <a:r>
              <a:rPr lang="en-US"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p:txBody>
          <a:bodyPr/>
          <a:lstStyle/>
          <a:p>
            <a:fld id="{F6B1C71B-0144-43ED-8930-10C10E26CBD9}" type="datetime1">
              <a:rPr lang="en-US" smtClean="0"/>
              <a:t>11/10/2022</a:t>
            </a:fld>
            <a:endParaRPr lang="en-US"/>
          </a:p>
        </p:txBody>
      </p:sp>
      <p:pic>
        <p:nvPicPr>
          <p:cNvPr id="7" name="Picture 6" descr="A picture containing outdoor, grass, sky, road&#10;&#10;Description automatically generated">
            <a:extLst>
              <a:ext uri="{FF2B5EF4-FFF2-40B4-BE49-F238E27FC236}">
                <a16:creationId xmlns:a16="http://schemas.microsoft.com/office/drawing/2014/main" id="{F706B323-3FE3-539F-CB83-383D9EE34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5246" y="340359"/>
            <a:ext cx="2879205" cy="3838940"/>
          </a:xfrm>
          <a:prstGeom prst="rect">
            <a:avLst/>
          </a:prstGeom>
        </p:spPr>
      </p:pic>
      <p:pic>
        <p:nvPicPr>
          <p:cNvPr id="9" name="Picture 8" descr="A picture containing grass, outdoor, outdoor object&#10;&#10;Description automatically generated">
            <a:extLst>
              <a:ext uri="{FF2B5EF4-FFF2-40B4-BE49-F238E27FC236}">
                <a16:creationId xmlns:a16="http://schemas.microsoft.com/office/drawing/2014/main" id="{6151D067-6A5D-E187-CE91-253A1FC9FC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166" y="911180"/>
            <a:ext cx="3706239" cy="4941652"/>
          </a:xfrm>
          <a:prstGeom prst="rect">
            <a:avLst/>
          </a:prstGeom>
        </p:spPr>
      </p:pic>
      <p:sp>
        <p:nvSpPr>
          <p:cNvPr id="10" name="TextBox 9">
            <a:extLst>
              <a:ext uri="{FF2B5EF4-FFF2-40B4-BE49-F238E27FC236}">
                <a16:creationId xmlns:a16="http://schemas.microsoft.com/office/drawing/2014/main" id="{603D7234-A09C-2F9F-5655-EE73F8C6D906}"/>
              </a:ext>
            </a:extLst>
          </p:cNvPr>
          <p:cNvSpPr txBox="1"/>
          <p:nvPr/>
        </p:nvSpPr>
        <p:spPr>
          <a:xfrm>
            <a:off x="407156" y="883638"/>
            <a:ext cx="3706239" cy="1477328"/>
          </a:xfrm>
          <a:prstGeom prst="rect">
            <a:avLst/>
          </a:prstGeom>
          <a:noFill/>
        </p:spPr>
        <p:txBody>
          <a:bodyPr wrap="square" rtlCol="0">
            <a:spAutoFit/>
          </a:bodyPr>
          <a:lstStyle/>
          <a:p>
            <a:r>
              <a:rPr lang="en-US" dirty="0"/>
              <a:t>A. </a:t>
            </a:r>
            <a:r>
              <a:rPr lang="en-US" b="1" dirty="0"/>
              <a:t>Rain Gardens/Swales. </a:t>
            </a:r>
            <a:r>
              <a:rPr lang="en-US" dirty="0"/>
              <a:t>Notice what water flows into this area and where it is coming from. Where is it leading to? What do the plants and soil do for the flowing water?</a:t>
            </a:r>
            <a:endParaRPr lang="en-US" b="1" dirty="0"/>
          </a:p>
        </p:txBody>
      </p:sp>
      <p:sp>
        <p:nvSpPr>
          <p:cNvPr id="3" name="TextBox 2">
            <a:extLst>
              <a:ext uri="{FF2B5EF4-FFF2-40B4-BE49-F238E27FC236}">
                <a16:creationId xmlns:a16="http://schemas.microsoft.com/office/drawing/2014/main" id="{CA7699AF-A2D4-10F4-D505-81622BA07798}"/>
              </a:ext>
            </a:extLst>
          </p:cNvPr>
          <p:cNvSpPr txBox="1"/>
          <p:nvPr/>
        </p:nvSpPr>
        <p:spPr>
          <a:xfrm>
            <a:off x="4595777" y="5872234"/>
            <a:ext cx="3706239" cy="1107996"/>
          </a:xfrm>
          <a:prstGeom prst="rect">
            <a:avLst/>
          </a:prstGeom>
          <a:noFill/>
        </p:spPr>
        <p:txBody>
          <a:bodyPr wrap="square" rtlCol="0">
            <a:spAutoFit/>
          </a:bodyPr>
          <a:lstStyle/>
          <a:p>
            <a:r>
              <a:rPr lang="en-US" b="1" dirty="0"/>
              <a:t>B. Storm Drain</a:t>
            </a:r>
            <a:r>
              <a:rPr lang="en-US" dirty="0"/>
              <a:t> – </a:t>
            </a:r>
            <a:r>
              <a:rPr lang="en-US" sz="1600" dirty="0">
                <a:latin typeface="+mj-lt"/>
              </a:rPr>
              <a:t>Notice the placement of this drain and the surfaces around it. </a:t>
            </a:r>
            <a:r>
              <a:rPr lang="en-US" sz="1600" b="0" i="0" dirty="0">
                <a:effectLst/>
                <a:latin typeface="+mj-lt"/>
              </a:rPr>
              <a:t>Why might this drain have been put here? What might happen to stormwater here?</a:t>
            </a:r>
            <a:endParaRPr lang="en-US" dirty="0">
              <a:latin typeface="+mj-lt"/>
            </a:endParaRPr>
          </a:p>
        </p:txBody>
      </p:sp>
      <p:sp>
        <p:nvSpPr>
          <p:cNvPr id="6" name="TextBox 5">
            <a:extLst>
              <a:ext uri="{FF2B5EF4-FFF2-40B4-BE49-F238E27FC236}">
                <a16:creationId xmlns:a16="http://schemas.microsoft.com/office/drawing/2014/main" id="{8CF2DAA6-5B57-8F65-9CD6-3E62660B5B5F}"/>
              </a:ext>
            </a:extLst>
          </p:cNvPr>
          <p:cNvSpPr txBox="1"/>
          <p:nvPr/>
        </p:nvSpPr>
        <p:spPr>
          <a:xfrm>
            <a:off x="8784399" y="4432282"/>
            <a:ext cx="3829102" cy="1477328"/>
          </a:xfrm>
          <a:prstGeom prst="rect">
            <a:avLst/>
          </a:prstGeom>
          <a:noFill/>
        </p:spPr>
        <p:txBody>
          <a:bodyPr wrap="square" rtlCol="0">
            <a:spAutoFit/>
          </a:bodyPr>
          <a:lstStyle/>
          <a:p>
            <a:r>
              <a:rPr lang="en-US" b="1" dirty="0"/>
              <a:t>C. Parking lot surfaces – </a:t>
            </a:r>
            <a:r>
              <a:rPr lang="en-US" dirty="0"/>
              <a:t>Notice the way this area is engineered.</a:t>
            </a:r>
          </a:p>
          <a:p>
            <a:r>
              <a:rPr lang="en-US" dirty="0"/>
              <a:t>Why are the rocks and plants there? What happens to water as it flows over these surfaces? Where does it go next?</a:t>
            </a:r>
          </a:p>
        </p:txBody>
      </p:sp>
      <p:pic>
        <p:nvPicPr>
          <p:cNvPr id="11" name="Picture 10" descr="A picture containing tree, outdoor&#10;&#10;Description automatically generated">
            <a:extLst>
              <a:ext uri="{FF2B5EF4-FFF2-40B4-BE49-F238E27FC236}">
                <a16:creationId xmlns:a16="http://schemas.microsoft.com/office/drawing/2014/main" id="{8FEA4454-6DFB-7CB8-938D-D61A2CA8484A}"/>
              </a:ext>
            </a:extLst>
          </p:cNvPr>
          <p:cNvPicPr>
            <a:picLocks noChangeAspect="1"/>
          </p:cNvPicPr>
          <p:nvPr/>
        </p:nvPicPr>
        <p:blipFill rotWithShape="1">
          <a:blip r:embed="rId4">
            <a:extLst>
              <a:ext uri="{28A0092B-C50C-407E-A947-70E740481C1C}">
                <a14:useLocalDpi xmlns:a14="http://schemas.microsoft.com/office/drawing/2010/main" val="0"/>
              </a:ext>
            </a:extLst>
          </a:blip>
          <a:srcRect r="21534"/>
          <a:stretch/>
        </p:blipFill>
        <p:spPr>
          <a:xfrm>
            <a:off x="179777" y="2360966"/>
            <a:ext cx="4019006" cy="3841490"/>
          </a:xfrm>
          <a:prstGeom prst="rect">
            <a:avLst/>
          </a:prstGeom>
        </p:spPr>
      </p:pic>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mall garden in front of a house&#10;&#10;Description automatically generated with low confidence">
            <a:extLst>
              <a:ext uri="{FF2B5EF4-FFF2-40B4-BE49-F238E27FC236}">
                <a16:creationId xmlns:a16="http://schemas.microsoft.com/office/drawing/2014/main" id="{CAF6946D-D1C4-4F37-AB6F-282BF0604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32" y="502954"/>
            <a:ext cx="3462074" cy="4616099"/>
          </a:xfrm>
          <a:prstGeom prst="rect">
            <a:avLst/>
          </a:prstGeom>
        </p:spPr>
      </p:pic>
      <p:pic>
        <p:nvPicPr>
          <p:cNvPr id="8" name="Picture 7" descr="A picture containing floor, tiled, tile&#10;&#10;Description automatically generated">
            <a:extLst>
              <a:ext uri="{FF2B5EF4-FFF2-40B4-BE49-F238E27FC236}">
                <a16:creationId xmlns:a16="http://schemas.microsoft.com/office/drawing/2014/main" id="{A41302E0-D9AB-8E1B-F8AF-84B864895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290432" y="837717"/>
            <a:ext cx="2959931" cy="3946574"/>
          </a:xfrm>
          <a:prstGeom prst="rect">
            <a:avLst/>
          </a:prstGeom>
        </p:spPr>
      </p:pic>
      <p:pic>
        <p:nvPicPr>
          <p:cNvPr id="3" name="Picture 2" descr="A picture containing outdoor&#10;&#10;Description automatically generated">
            <a:extLst>
              <a:ext uri="{FF2B5EF4-FFF2-40B4-BE49-F238E27FC236}">
                <a16:creationId xmlns:a16="http://schemas.microsoft.com/office/drawing/2014/main" id="{DABDCB4E-7591-84FA-B9F3-DD1C557B8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001" y="2329582"/>
            <a:ext cx="2942082" cy="3922776"/>
          </a:xfrm>
          <a:prstGeom prst="rect">
            <a:avLst/>
          </a:prstGeom>
        </p:spPr>
      </p:pic>
      <p:sp>
        <p:nvSpPr>
          <p:cNvPr id="5" name="TextBox 4">
            <a:extLst>
              <a:ext uri="{FF2B5EF4-FFF2-40B4-BE49-F238E27FC236}">
                <a16:creationId xmlns:a16="http://schemas.microsoft.com/office/drawing/2014/main" id="{411E4FE9-3E8B-85DA-C8DB-BE427BCB8ED0}"/>
              </a:ext>
            </a:extLst>
          </p:cNvPr>
          <p:cNvSpPr txBox="1"/>
          <p:nvPr/>
        </p:nvSpPr>
        <p:spPr>
          <a:xfrm>
            <a:off x="362856" y="5487445"/>
            <a:ext cx="4097427" cy="1477328"/>
          </a:xfrm>
          <a:prstGeom prst="rect">
            <a:avLst/>
          </a:prstGeom>
          <a:noFill/>
        </p:spPr>
        <p:txBody>
          <a:bodyPr wrap="square" rtlCol="0">
            <a:spAutoFit/>
          </a:bodyPr>
          <a:lstStyle/>
          <a:p>
            <a:r>
              <a:rPr lang="en-US" b="1" dirty="0"/>
              <a:t>D. Downspouts and surfaces</a:t>
            </a:r>
            <a:r>
              <a:rPr lang="en-US" dirty="0"/>
              <a:t>. Notice the surface underneath where water exits the downspout. Why are the rocks placed there? What happens to water as it flows across these surfaces?</a:t>
            </a:r>
          </a:p>
        </p:txBody>
      </p:sp>
      <p:sp>
        <p:nvSpPr>
          <p:cNvPr id="7" name="TextBox 6">
            <a:extLst>
              <a:ext uri="{FF2B5EF4-FFF2-40B4-BE49-F238E27FC236}">
                <a16:creationId xmlns:a16="http://schemas.microsoft.com/office/drawing/2014/main" id="{99F046E7-C1AA-4312-45C9-730336C4B314}"/>
              </a:ext>
            </a:extLst>
          </p:cNvPr>
          <p:cNvSpPr txBox="1"/>
          <p:nvPr/>
        </p:nvSpPr>
        <p:spPr>
          <a:xfrm>
            <a:off x="4646258" y="4471783"/>
            <a:ext cx="4097427" cy="2031325"/>
          </a:xfrm>
          <a:prstGeom prst="rect">
            <a:avLst/>
          </a:prstGeom>
          <a:noFill/>
        </p:spPr>
        <p:txBody>
          <a:bodyPr wrap="square" rtlCol="0">
            <a:spAutoFit/>
          </a:bodyPr>
          <a:lstStyle/>
          <a:p>
            <a:r>
              <a:rPr lang="en-US" dirty="0"/>
              <a:t>E. </a:t>
            </a:r>
            <a:r>
              <a:rPr lang="en-US" b="1" dirty="0"/>
              <a:t>Playground surfaces</a:t>
            </a:r>
            <a:r>
              <a:rPr lang="en-US" dirty="0"/>
              <a:t>. </a:t>
            </a:r>
            <a:r>
              <a:rPr lang="en-US" sz="1800" dirty="0">
                <a:latin typeface="+mj-lt"/>
              </a:rPr>
              <a:t>Notice the direction that water flows on the surface and where it ends up. </a:t>
            </a:r>
          </a:p>
          <a:p>
            <a:r>
              <a:rPr lang="en-US" sz="1800" dirty="0">
                <a:latin typeface="+mj-lt"/>
              </a:rPr>
              <a:t>What happens to rain as it falls here? </a:t>
            </a:r>
            <a:r>
              <a:rPr lang="en-US" sz="1800" b="0" i="0" dirty="0">
                <a:effectLst/>
                <a:latin typeface="+mj-lt"/>
              </a:rPr>
              <a:t>Is this </a:t>
            </a:r>
            <a:r>
              <a:rPr lang="en-US" sz="1800" dirty="0">
                <a:latin typeface="+mj-lt"/>
              </a:rPr>
              <a:t>surface </a:t>
            </a:r>
            <a:r>
              <a:rPr lang="en-US" sz="1800" b="0" i="0" dirty="0">
                <a:effectLst/>
                <a:latin typeface="+mj-lt"/>
              </a:rPr>
              <a:t>pervious or impervious? Test it out with some water!</a:t>
            </a:r>
          </a:p>
          <a:p>
            <a:endParaRPr lang="en-US" dirty="0"/>
          </a:p>
        </p:txBody>
      </p:sp>
      <p:sp>
        <p:nvSpPr>
          <p:cNvPr id="11" name="TextBox 10">
            <a:extLst>
              <a:ext uri="{FF2B5EF4-FFF2-40B4-BE49-F238E27FC236}">
                <a16:creationId xmlns:a16="http://schemas.microsoft.com/office/drawing/2014/main" id="{0163FE6D-421E-87FB-D982-5E57DBD275BF}"/>
              </a:ext>
            </a:extLst>
          </p:cNvPr>
          <p:cNvSpPr txBox="1"/>
          <p:nvPr/>
        </p:nvSpPr>
        <p:spPr>
          <a:xfrm>
            <a:off x="8995008" y="453875"/>
            <a:ext cx="3998068" cy="1754326"/>
          </a:xfrm>
          <a:prstGeom prst="rect">
            <a:avLst/>
          </a:prstGeom>
          <a:noFill/>
        </p:spPr>
        <p:txBody>
          <a:bodyPr wrap="square">
            <a:spAutoFit/>
          </a:bodyPr>
          <a:lstStyle/>
          <a:p>
            <a:r>
              <a:rPr lang="en-US" dirty="0">
                <a:latin typeface="+mj-lt"/>
              </a:rPr>
              <a:t>F.</a:t>
            </a:r>
            <a:r>
              <a:rPr lang="en-US" b="1" dirty="0">
                <a:latin typeface="+mj-lt"/>
              </a:rPr>
              <a:t> Drain</a:t>
            </a:r>
            <a:r>
              <a:rPr lang="en-US" dirty="0">
                <a:latin typeface="+mj-lt"/>
              </a:rPr>
              <a:t>. Notice where this drain is located and the surrounding surfaces that direct water towards it. Why is it  located in this spot? What is water that falls as rain going to pick up as it flows into this storm drain?</a:t>
            </a:r>
            <a:endParaRPr lang="en-US" sz="1800" dirty="0">
              <a:latin typeface="+mj-lt"/>
            </a:endParaRPr>
          </a:p>
        </p:txBody>
      </p:sp>
    </p:spTree>
    <p:extLst>
      <p:ext uri="{BB962C8B-B14F-4D97-AF65-F5344CB8AC3E}">
        <p14:creationId xmlns:p14="http://schemas.microsoft.com/office/powerpoint/2010/main" val="196761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Mapping Your Schoolyard – Mary Lyon Elementary School</a:t>
            </a:r>
            <a:r>
              <a:rPr lang="en-US" sz="2601" b="1" dirty="0">
                <a:latin typeface="Calibri" panose="020F0502020204030204" pitchFamily="34" charset="0"/>
                <a:ea typeface="Calibri" panose="020F0502020204030204" pitchFamily="34" charset="0"/>
                <a:cs typeface="Times New Roman" panose="02020603050405020304" pitchFamily="18" charset="0"/>
              </a:rPr>
              <a:t>	</a:t>
            </a:r>
            <a:r>
              <a:rPr lang="en-US" sz="2000" b="1" dirty="0">
                <a:latin typeface="Calibri" panose="020F0502020204030204" pitchFamily="34" charset="0"/>
                <a:ea typeface="Calibri" panose="020F0502020204030204" pitchFamily="34" charset="0"/>
                <a:cs typeface="Times New Roman" panose="02020603050405020304" pitchFamily="18" charset="0"/>
              </a:rPr>
              <a:t>Name: ____________ Date: </a:t>
            </a:r>
            <a:r>
              <a:rPr lang="en-US" sz="2601" b="1" dirty="0">
                <a:latin typeface="Calibri" panose="020F0502020204030204" pitchFamily="34" charset="0"/>
                <a:ea typeface="Calibri" panose="020F0502020204030204" pitchFamily="34" charset="0"/>
                <a:cs typeface="Times New Roman" panose="02020603050405020304" pitchFamily="18" charset="0"/>
              </a:rPr>
              <a:t>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11/10/2022</a:t>
            </a:fld>
            <a:endParaRPr lang="en-US"/>
          </a:p>
        </p:txBody>
      </p:sp>
      <p:sp>
        <p:nvSpPr>
          <p:cNvPr id="4" name="Text Box 2">
            <a:extLst>
              <a:ext uri="{FF2B5EF4-FFF2-40B4-BE49-F238E27FC236}">
                <a16:creationId xmlns:a16="http://schemas.microsoft.com/office/drawing/2014/main" id="{B4396C86-7EBD-4620-93F7-E97D128412C0}"/>
              </a:ext>
            </a:extLst>
          </p:cNvPr>
          <p:cNvSpPr txBox="1">
            <a:spLocks noChangeArrowheads="1"/>
          </p:cNvSpPr>
          <p:nvPr/>
        </p:nvSpPr>
        <p:spPr bwMode="auto">
          <a:xfrm>
            <a:off x="8882744" y="1117600"/>
            <a:ext cx="3941038" cy="4600545"/>
          </a:xfrm>
          <a:prstGeom prst="rect">
            <a:avLst/>
          </a:prstGeom>
          <a:solidFill>
            <a:srgbClr val="FFFFFF"/>
          </a:solidFill>
          <a:ln w="9525">
            <a:noFill/>
            <a:miter lim="800000"/>
            <a:headEnd/>
            <a:tailEnd/>
          </a:ln>
        </p:spPr>
        <p:txBody>
          <a:bodyPr rot="0" vert="horz" wrap="square" lIns="123855" tIns="61928" rIns="123855" bIns="61928" anchor="t" anchorCtr="0">
            <a:noAutofit/>
          </a:body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Symbols from the Key including flow of water, surfaces, and storm drains. </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Label locations of litter, pollution and places where puddles form.</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any </a:t>
            </a:r>
            <a:r>
              <a:rPr lang="en-US" sz="1490" b="1" dirty="0">
                <a:latin typeface="Calibri" panose="020F0502020204030204" pitchFamily="34" charset="0"/>
                <a:ea typeface="Calibri" panose="020F0502020204030204" pitchFamily="34" charset="0"/>
                <a:cs typeface="Times New Roman" panose="02020603050405020304" pitchFamily="18" charset="0"/>
              </a:rPr>
              <a:t>stormwater problems </a:t>
            </a:r>
            <a:r>
              <a:rPr lang="en-US" sz="1490" dirty="0">
                <a:latin typeface="Calibri" panose="020F0502020204030204" pitchFamily="34" charset="0"/>
                <a:ea typeface="Calibri" panose="020F0502020204030204" pitchFamily="34" charset="0"/>
                <a:cs typeface="Times New Roman" panose="02020603050405020304" pitchFamily="18" charset="0"/>
              </a:rPr>
              <a:t>you see or are aware of.</a:t>
            </a:r>
          </a:p>
          <a:p>
            <a:pPr marL="464458" indent="-464458">
              <a:lnSpc>
                <a:spcPct val="115000"/>
              </a:lnSpc>
              <a:spcAft>
                <a:spcPts val="1355"/>
              </a:spcAft>
              <a:buFont typeface="Symbol" panose="05050102010706020507" pitchFamily="18" charset="2"/>
              <a:buChar char=""/>
              <a:tabLst>
                <a:tab pos="309639" algn="l"/>
              </a:tabLst>
            </a:pPr>
            <a:r>
              <a:rPr lang="en-US" sz="1490" dirty="0">
                <a:latin typeface="Calibri" panose="020F0502020204030204" pitchFamily="34" charset="0"/>
                <a:ea typeface="Calibri" panose="020F0502020204030204" pitchFamily="34" charset="0"/>
                <a:cs typeface="Times New Roman" panose="02020603050405020304" pitchFamily="18" charset="0"/>
              </a:rPr>
              <a:t>Sketch larger plants and bushes.</a:t>
            </a:r>
          </a:p>
        </p:txBody>
      </p:sp>
      <p:pic>
        <p:nvPicPr>
          <p:cNvPr id="5" name="Picture 4" descr="A picture containing text&#10;&#10;Description automatically generated">
            <a:extLst>
              <a:ext uri="{FF2B5EF4-FFF2-40B4-BE49-F238E27FC236}">
                <a16:creationId xmlns:a16="http://schemas.microsoft.com/office/drawing/2014/main" id="{7250F812-F729-B6A4-2DA2-0E28682A0D23}"/>
              </a:ext>
            </a:extLst>
          </p:cNvPr>
          <p:cNvPicPr>
            <a:picLocks noChangeAspect="1"/>
          </p:cNvPicPr>
          <p:nvPr/>
        </p:nvPicPr>
        <p:blipFill rotWithShape="1">
          <a:blip r:embed="rId3">
            <a:grayscl/>
            <a:alphaModFix amt="67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6600" t="4961" r="8235" b="4532"/>
          <a:stretch/>
        </p:blipFill>
        <p:spPr>
          <a:xfrm>
            <a:off x="786281" y="741584"/>
            <a:ext cx="5608320" cy="6446649"/>
          </a:xfrm>
          <a:prstGeom prst="rect">
            <a:avLst/>
          </a:prstGeom>
        </p:spPr>
      </p:pic>
      <p:pic>
        <p:nvPicPr>
          <p:cNvPr id="7" name="Picture 6">
            <a:extLst>
              <a:ext uri="{FF2B5EF4-FFF2-40B4-BE49-F238E27FC236}">
                <a16:creationId xmlns:a16="http://schemas.microsoft.com/office/drawing/2014/main" id="{80571092-1231-0838-1ED0-689513C849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1100" y="931876"/>
            <a:ext cx="1507276" cy="6007100"/>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7609460" cy="298005"/>
          </a:xfrm>
        </p:spPr>
        <p:txBody>
          <a:bodyPr>
            <a:normAutofit fontScale="90000"/>
          </a:bodyPr>
          <a:lstStyle/>
          <a:p>
            <a:r>
              <a:rPr lang="en-US" sz="5418" dirty="0">
                <a:latin typeface="Calibri"/>
                <a:ea typeface="Calibri" panose="020F0502020204030204" pitchFamily="34" charset="0"/>
                <a:cs typeface="Times New Roman"/>
              </a:rPr>
              <a:t>Local Stormwater Systems</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11/10/2022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7134958" y="217131"/>
            <a:ext cx="4947314"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dirty="0">
              <a:solidFill>
                <a:srgbClr val="000000"/>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C9B6CDD2-4AE4-B3E7-5F34-21E68D71A794}"/>
              </a:ext>
            </a:extLst>
          </p:cNvPr>
          <p:cNvSpPr txBox="1"/>
          <p:nvPr/>
        </p:nvSpPr>
        <p:spPr>
          <a:xfrm>
            <a:off x="458886" y="4484211"/>
            <a:ext cx="8648194" cy="2343334"/>
          </a:xfrm>
          <a:prstGeom prst="rect">
            <a:avLst/>
          </a:prstGeom>
          <a:noFill/>
        </p:spPr>
        <p:txBody>
          <a:bodyPr wrap="square" rtlCol="0">
            <a:spAutoFit/>
          </a:bodyPr>
          <a:lstStyle/>
          <a:p>
            <a:r>
              <a:rPr lang="en-US" sz="2438" i="1" dirty="0"/>
              <a:t>Water that flows into the storm drains and catch basins near your school empty into stormwater pipes underground. The water travels along 46</a:t>
            </a:r>
            <a:r>
              <a:rPr lang="en-US" sz="2438" i="1" baseline="30000" dirty="0"/>
              <a:t>th</a:t>
            </a:r>
            <a:r>
              <a:rPr lang="en-US" sz="2438" i="1" dirty="0"/>
              <a:t> St, depending on which side of your school, either travelling West until it reaches Pacific Ave (see orange line) OR travelling East and stays in pipes that parallel the nearby railroad (see blue line).</a:t>
            </a:r>
          </a:p>
        </p:txBody>
      </p:sp>
      <p:pic>
        <p:nvPicPr>
          <p:cNvPr id="6" name="Picture 5" descr="Map&#10;&#10;Description automatically generated">
            <a:extLst>
              <a:ext uri="{FF2B5EF4-FFF2-40B4-BE49-F238E27FC236}">
                <a16:creationId xmlns:a16="http://schemas.microsoft.com/office/drawing/2014/main" id="{FA106AAF-1DB1-5FA7-91C5-836110ABE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7080" y="2749299"/>
            <a:ext cx="3577640" cy="4173914"/>
          </a:xfrm>
          <a:prstGeom prst="rect">
            <a:avLst/>
          </a:prstGeom>
        </p:spPr>
      </p:pic>
      <p:pic>
        <p:nvPicPr>
          <p:cNvPr id="4" name="Picture 3" descr="Graphical user interface&#10;&#10;Description automatically generated with medium confidence">
            <a:extLst>
              <a:ext uri="{FF2B5EF4-FFF2-40B4-BE49-F238E27FC236}">
                <a16:creationId xmlns:a16="http://schemas.microsoft.com/office/drawing/2014/main" id="{9A0B159D-1301-CB23-DBE8-3090473FD2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691" y="1295951"/>
            <a:ext cx="5903441" cy="3070076"/>
          </a:xfrm>
          <a:prstGeom prst="rect">
            <a:avLst/>
          </a:prstGeom>
        </p:spPr>
      </p:pic>
    </p:spTree>
    <p:extLst>
      <p:ext uri="{BB962C8B-B14F-4D97-AF65-F5344CB8AC3E}">
        <p14:creationId xmlns:p14="http://schemas.microsoft.com/office/powerpoint/2010/main" val="2776892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0A8A-9289-6177-5DE6-8EEDB794A622}"/>
              </a:ext>
            </a:extLst>
          </p:cNvPr>
          <p:cNvSpPr>
            <a:spLocks noGrp="1"/>
          </p:cNvSpPr>
          <p:nvPr>
            <p:ph type="title"/>
          </p:nvPr>
        </p:nvSpPr>
        <p:spPr>
          <a:xfrm>
            <a:off x="7062220" y="504191"/>
            <a:ext cx="5490458" cy="2121021"/>
          </a:xfrm>
        </p:spPr>
        <p:txBody>
          <a:bodyPr>
            <a:normAutofit/>
          </a:bodyPr>
          <a:lstStyle/>
          <a:p>
            <a:r>
              <a:rPr lang="en-US" sz="2700" b="1" dirty="0">
                <a:solidFill>
                  <a:srgbClr val="000000"/>
                </a:solidFill>
                <a:latin typeface="Calibri" panose="020F0502020204030204" pitchFamily="34" charset="0"/>
              </a:rPr>
              <a:t>Where does your stormwater runoff end up?</a:t>
            </a:r>
            <a:r>
              <a:rPr lang="en-US" sz="2700" dirty="0">
                <a:solidFill>
                  <a:srgbClr val="000000"/>
                </a:solidFill>
                <a:latin typeface="Calibri" panose="020F0502020204030204" pitchFamily="34" charset="0"/>
              </a:rPr>
              <a:t> </a:t>
            </a:r>
            <a:r>
              <a:rPr lang="en-US" altLang="en-US" sz="3200" dirty="0">
                <a:solidFill>
                  <a:srgbClr val="000000"/>
                </a:solidFill>
                <a:latin typeface="Calibri" panose="020F0502020204030204" pitchFamily="34" charset="0"/>
                <a:cs typeface="Calibri" panose="020F0502020204030204" pitchFamily="34" charset="0"/>
              </a:rPr>
              <a:t> </a:t>
            </a:r>
            <a:r>
              <a:rPr lang="en-US" altLang="en-US" sz="2000" dirty="0"/>
              <a:t> </a:t>
            </a:r>
            <a:br>
              <a:rPr lang="en-US" altLang="en-US" sz="4800" dirty="0"/>
            </a:br>
            <a:endParaRPr lang="en-US" dirty="0"/>
          </a:p>
        </p:txBody>
      </p:sp>
      <p:pic>
        <p:nvPicPr>
          <p:cNvPr id="6" name="Content Placeholder 5" descr="A picture containing graphical user interface&#10;&#10;Description automatically generated">
            <a:extLst>
              <a:ext uri="{FF2B5EF4-FFF2-40B4-BE49-F238E27FC236}">
                <a16:creationId xmlns:a16="http://schemas.microsoft.com/office/drawing/2014/main" id="{744EDAB4-EB3F-E289-EF51-07A1535183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4919" y="1031622"/>
            <a:ext cx="3543586" cy="5748485"/>
          </a:xfrm>
        </p:spPr>
      </p:pic>
      <p:sp>
        <p:nvSpPr>
          <p:cNvPr id="4" name="Date Placeholder 3">
            <a:extLst>
              <a:ext uri="{FF2B5EF4-FFF2-40B4-BE49-F238E27FC236}">
                <a16:creationId xmlns:a16="http://schemas.microsoft.com/office/drawing/2014/main" id="{58F215D0-70ED-4A82-D974-DED2C594BBC5}"/>
              </a:ext>
            </a:extLst>
          </p:cNvPr>
          <p:cNvSpPr>
            <a:spLocks noGrp="1"/>
          </p:cNvSpPr>
          <p:nvPr>
            <p:ph type="dt" sz="half" idx="10"/>
          </p:nvPr>
        </p:nvSpPr>
        <p:spPr/>
        <p:txBody>
          <a:bodyPr/>
          <a:lstStyle/>
          <a:p>
            <a:fld id="{F6B1C71B-0144-43ED-8930-10C10E26CBD9}" type="datetime1">
              <a:rPr lang="en-US" smtClean="0"/>
              <a:t>11/10/2022</a:t>
            </a:fld>
            <a:endParaRPr lang="en-US"/>
          </a:p>
        </p:txBody>
      </p:sp>
      <p:pic>
        <p:nvPicPr>
          <p:cNvPr id="7" name="Picture 6" descr="Map&#10;&#10;Description automatically generated">
            <a:extLst>
              <a:ext uri="{FF2B5EF4-FFF2-40B4-BE49-F238E27FC236}">
                <a16:creationId xmlns:a16="http://schemas.microsoft.com/office/drawing/2014/main" id="{420697D4-EE53-A511-C695-8DC030D73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122" y="894926"/>
            <a:ext cx="2250839" cy="2625978"/>
          </a:xfrm>
          <a:prstGeom prst="rect">
            <a:avLst/>
          </a:prstGeom>
        </p:spPr>
      </p:pic>
      <p:sp>
        <p:nvSpPr>
          <p:cNvPr id="8" name="Rectangle 7">
            <a:extLst>
              <a:ext uri="{FF2B5EF4-FFF2-40B4-BE49-F238E27FC236}">
                <a16:creationId xmlns:a16="http://schemas.microsoft.com/office/drawing/2014/main" id="{2A0C601D-D285-4E7E-30A8-99065533AC2D}"/>
              </a:ext>
            </a:extLst>
          </p:cNvPr>
          <p:cNvSpPr/>
          <p:nvPr/>
        </p:nvSpPr>
        <p:spPr>
          <a:xfrm>
            <a:off x="4133668" y="4659086"/>
            <a:ext cx="1773646" cy="21210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7A3C0CD1-EB95-40A9-7173-86713DF5E929}"/>
              </a:ext>
            </a:extLst>
          </p:cNvPr>
          <p:cNvCxnSpPr>
            <a:stCxn id="7" idx="2"/>
          </p:cNvCxnSpPr>
          <p:nvPr/>
        </p:nvCxnSpPr>
        <p:spPr>
          <a:xfrm>
            <a:off x="1577542" y="3520904"/>
            <a:ext cx="2556126" cy="2198692"/>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1" name="5-Point Star 10">
            <a:extLst>
              <a:ext uri="{FF2B5EF4-FFF2-40B4-BE49-F238E27FC236}">
                <a16:creationId xmlns:a16="http://schemas.microsoft.com/office/drawing/2014/main" id="{6D4A6CE9-5E28-3C73-03BD-189F1D84452A}"/>
              </a:ext>
            </a:extLst>
          </p:cNvPr>
          <p:cNvSpPr/>
          <p:nvPr/>
        </p:nvSpPr>
        <p:spPr>
          <a:xfrm>
            <a:off x="4916712" y="6299200"/>
            <a:ext cx="264888" cy="290286"/>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3D62724-5820-461A-1819-58044F03A695}"/>
              </a:ext>
            </a:extLst>
          </p:cNvPr>
          <p:cNvSpPr txBox="1"/>
          <p:nvPr/>
        </p:nvSpPr>
        <p:spPr>
          <a:xfrm>
            <a:off x="7114652" y="1769049"/>
            <a:ext cx="5490458" cy="5638147"/>
          </a:xfrm>
          <a:prstGeom prst="rect">
            <a:avLst/>
          </a:prstGeom>
          <a:noFill/>
        </p:spPr>
        <p:txBody>
          <a:bodyPr wrap="square" rtlCol="0">
            <a:spAutoFit/>
          </a:bodyPr>
          <a:lstStyle/>
          <a:p>
            <a:r>
              <a:rPr lang="en-US" sz="2400" i="1" dirty="0"/>
              <a:t>T</a:t>
            </a:r>
            <a:r>
              <a:rPr lang="en-US" sz="2400" i="1" dirty="0">
                <a:latin typeface="+mj-lt"/>
              </a:rPr>
              <a:t>he water in these stormwater pipes then begins travelling North, either along Pacific Ave or continuing to follow the stream (becoming a pipe). The pipes on Pacific Ave turn East near S Wright Ave and join the other pipe under WA-7. It continues to travel North, until it crosses under Dock St and </a:t>
            </a:r>
            <a:r>
              <a:rPr lang="en-US" sz="2400" i="1" dirty="0">
                <a:effectLst/>
                <a:latin typeface="+mj-lt"/>
              </a:rPr>
              <a:t>finally reaches </a:t>
            </a:r>
            <a:r>
              <a:rPr lang="en-US" sz="2400" b="1" i="1" dirty="0">
                <a:latin typeface="+mj-lt"/>
              </a:rPr>
              <a:t>Thea Foss Waterway</a:t>
            </a:r>
            <a:r>
              <a:rPr lang="en-US" sz="2400" i="1" dirty="0">
                <a:effectLst/>
                <a:latin typeface="+mj-lt"/>
              </a:rPr>
              <a:t>. Here the water travels out into Commencement Bay and into the Puget Sound!</a:t>
            </a:r>
          </a:p>
          <a:p>
            <a:endParaRPr lang="en-US" sz="2400" i="1" dirty="0">
              <a:latin typeface="+mj-lt"/>
            </a:endParaRPr>
          </a:p>
          <a:p>
            <a:r>
              <a:rPr lang="en-US" sz="2400" i="1" dirty="0">
                <a:solidFill>
                  <a:srgbClr val="7030A0"/>
                </a:solidFill>
                <a:effectLst/>
                <a:latin typeface="+mj-lt"/>
              </a:rPr>
              <a:t>See the next slides for a complete zoom out!</a:t>
            </a:r>
          </a:p>
          <a:p>
            <a:endParaRPr lang="en-US" sz="2438" i="1" dirty="0"/>
          </a:p>
        </p:txBody>
      </p:sp>
    </p:spTree>
    <p:extLst>
      <p:ext uri="{BB962C8B-B14F-4D97-AF65-F5344CB8AC3E}">
        <p14:creationId xmlns:p14="http://schemas.microsoft.com/office/powerpoint/2010/main" val="1182962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EA1E11-15EF-D33F-1D3E-4FC7FB397F7D}"/>
              </a:ext>
            </a:extLst>
          </p:cNvPr>
          <p:cNvSpPr>
            <a:spLocks noGrp="1"/>
          </p:cNvSpPr>
          <p:nvPr>
            <p:ph idx="1"/>
          </p:nvPr>
        </p:nvSpPr>
        <p:spPr>
          <a:xfrm>
            <a:off x="180465" y="1361298"/>
            <a:ext cx="5047388" cy="5635200"/>
          </a:xfrm>
        </p:spPr>
        <p:txBody>
          <a:bodyPr>
            <a:normAutofit fontScale="92500" lnSpcReduction="10000"/>
          </a:bodyPr>
          <a:lstStyle/>
          <a:p>
            <a:pPr marL="0" indent="0" algn="l">
              <a:buNone/>
            </a:pPr>
            <a:r>
              <a:rPr lang="en-US" sz="2600" dirty="0">
                <a:solidFill>
                  <a:srgbClr val="222222"/>
                </a:solidFill>
                <a:latin typeface="+mj-lt"/>
              </a:rPr>
              <a:t>Mary Lyon Elementary School is a part of the </a:t>
            </a:r>
            <a:r>
              <a:rPr lang="en-US" sz="2600" b="1" dirty="0">
                <a:solidFill>
                  <a:srgbClr val="222222"/>
                </a:solidFill>
                <a:latin typeface="+mj-lt"/>
              </a:rPr>
              <a:t>Foss Waterway Watershed</a:t>
            </a:r>
            <a:r>
              <a:rPr lang="en-US" sz="2600" dirty="0">
                <a:solidFill>
                  <a:srgbClr val="222222"/>
                </a:solidFill>
                <a:latin typeface="+mj-lt"/>
              </a:rPr>
              <a:t>.</a:t>
            </a:r>
            <a:endParaRPr lang="en-US" sz="2600" b="0" i="0" dirty="0">
              <a:solidFill>
                <a:srgbClr val="222222"/>
              </a:solidFill>
              <a:effectLst/>
              <a:latin typeface="+mj-lt"/>
            </a:endParaRPr>
          </a:p>
          <a:p>
            <a:pPr marL="0" indent="0" algn="l">
              <a:buNone/>
            </a:pPr>
            <a:r>
              <a:rPr lang="en-US" sz="2600" b="0" i="0" dirty="0">
                <a:solidFill>
                  <a:srgbClr val="222222"/>
                </a:solidFill>
                <a:effectLst/>
                <a:latin typeface="+mj-lt"/>
              </a:rPr>
              <a:t>Foss Waterway is a </a:t>
            </a:r>
            <a:r>
              <a:rPr lang="en-US" sz="2600" b="0" i="0" dirty="0" err="1">
                <a:solidFill>
                  <a:srgbClr val="222222"/>
                </a:solidFill>
                <a:effectLst/>
                <a:latin typeface="+mj-lt"/>
              </a:rPr>
              <a:t>subwatershed</a:t>
            </a:r>
            <a:r>
              <a:rPr lang="en-US" sz="2600" b="0" i="0" dirty="0">
                <a:solidFill>
                  <a:srgbClr val="222222"/>
                </a:solidFill>
                <a:effectLst/>
                <a:latin typeface="+mj-lt"/>
              </a:rPr>
              <a:t> of the Puyallup watershed. Covering 5,781 acres in south-central Tacoma this </a:t>
            </a:r>
            <a:r>
              <a:rPr lang="en-US" sz="2600" b="0" i="0" dirty="0" err="1">
                <a:solidFill>
                  <a:srgbClr val="222222"/>
                </a:solidFill>
                <a:effectLst/>
                <a:latin typeface="+mj-lt"/>
              </a:rPr>
              <a:t>subwatershed</a:t>
            </a:r>
            <a:r>
              <a:rPr lang="en-US" sz="2600" b="0" i="0" dirty="0">
                <a:solidFill>
                  <a:srgbClr val="222222"/>
                </a:solidFill>
                <a:effectLst/>
                <a:latin typeface="+mj-lt"/>
              </a:rPr>
              <a:t> is mostly residential but contains Tacoma’s industrial businesses located in the </a:t>
            </a:r>
            <a:r>
              <a:rPr lang="en-US" sz="2600" b="0" i="0" dirty="0" err="1">
                <a:solidFill>
                  <a:srgbClr val="222222"/>
                </a:solidFill>
                <a:effectLst/>
                <a:latin typeface="+mj-lt"/>
              </a:rPr>
              <a:t>Tideflats</a:t>
            </a:r>
            <a:r>
              <a:rPr lang="en-US" sz="2600" b="0" i="0" dirty="0">
                <a:solidFill>
                  <a:srgbClr val="222222"/>
                </a:solidFill>
                <a:effectLst/>
                <a:latin typeface="+mj-lt"/>
              </a:rPr>
              <a:t> and </a:t>
            </a:r>
            <a:r>
              <a:rPr lang="en-US" sz="2600" b="0" i="0" dirty="0" err="1">
                <a:solidFill>
                  <a:srgbClr val="222222"/>
                </a:solidFill>
                <a:effectLst/>
                <a:latin typeface="+mj-lt"/>
              </a:rPr>
              <a:t>Nalley</a:t>
            </a:r>
            <a:r>
              <a:rPr lang="en-US" sz="2600" b="0" i="0" dirty="0">
                <a:solidFill>
                  <a:srgbClr val="222222"/>
                </a:solidFill>
                <a:effectLst/>
                <a:latin typeface="+mj-lt"/>
              </a:rPr>
              <a:t> Valley.</a:t>
            </a:r>
          </a:p>
          <a:p>
            <a:pPr marL="0" indent="0" algn="l">
              <a:buNone/>
            </a:pPr>
            <a:r>
              <a:rPr lang="en-US" sz="2600" b="0" i="0" dirty="0">
                <a:solidFill>
                  <a:srgbClr val="222222"/>
                </a:solidFill>
                <a:effectLst/>
                <a:latin typeface="+mj-lt"/>
              </a:rPr>
              <a:t>The Thea Foss and Wheeler-Osgood waterways became designated Superfund cleanup sites in 1983. Waterway cleanup and construction was finished in 2006. The City will monitor the waterway for the next 10 years.</a:t>
            </a:r>
          </a:p>
          <a:p>
            <a:pPr marL="0" indent="0">
              <a:buNone/>
            </a:pPr>
            <a:endParaRPr lang="en-US" dirty="0"/>
          </a:p>
        </p:txBody>
      </p:sp>
      <p:pic>
        <p:nvPicPr>
          <p:cNvPr id="4" name="Picture 3" descr="Map&#10;&#10;Description automatically generated">
            <a:extLst>
              <a:ext uri="{FF2B5EF4-FFF2-40B4-BE49-F238E27FC236}">
                <a16:creationId xmlns:a16="http://schemas.microsoft.com/office/drawing/2014/main" id="{02239AEB-4093-4438-C192-873A4CF7A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6727" y="1442436"/>
            <a:ext cx="2225123" cy="5123639"/>
          </a:xfrm>
          <a:prstGeom prst="rect">
            <a:avLst/>
          </a:prstGeom>
        </p:spPr>
      </p:pic>
      <p:pic>
        <p:nvPicPr>
          <p:cNvPr id="6" name="Picture 5" descr="Diagram, map&#10;&#10;Description automatically generated">
            <a:extLst>
              <a:ext uri="{FF2B5EF4-FFF2-40B4-BE49-F238E27FC236}">
                <a16:creationId xmlns:a16="http://schemas.microsoft.com/office/drawing/2014/main" id="{43CE44E6-7A09-1A85-A0D9-C1ADBF14F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5515" y="1134533"/>
            <a:ext cx="4637527" cy="5901281"/>
          </a:xfrm>
          <a:prstGeom prst="rect">
            <a:avLst/>
          </a:prstGeom>
        </p:spPr>
      </p:pic>
      <p:sp>
        <p:nvSpPr>
          <p:cNvPr id="7" name="Frame 6">
            <a:extLst>
              <a:ext uri="{FF2B5EF4-FFF2-40B4-BE49-F238E27FC236}">
                <a16:creationId xmlns:a16="http://schemas.microsoft.com/office/drawing/2014/main" id="{9CE10463-D5C0-9387-28A1-2DD43C943FC1}"/>
              </a:ext>
            </a:extLst>
          </p:cNvPr>
          <p:cNvSpPr/>
          <p:nvPr/>
        </p:nvSpPr>
        <p:spPr>
          <a:xfrm>
            <a:off x="7918315" y="4377447"/>
            <a:ext cx="1128408" cy="2658367"/>
          </a:xfrm>
          <a:prstGeom prst="fram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Rectangle 7">
            <a:extLst>
              <a:ext uri="{FF2B5EF4-FFF2-40B4-BE49-F238E27FC236}">
                <a16:creationId xmlns:a16="http://schemas.microsoft.com/office/drawing/2014/main" id="{71F4EC15-EB3A-4F05-9C61-883302752076}"/>
              </a:ext>
            </a:extLst>
          </p:cNvPr>
          <p:cNvSpPr/>
          <p:nvPr/>
        </p:nvSpPr>
        <p:spPr>
          <a:xfrm>
            <a:off x="7918315" y="4209143"/>
            <a:ext cx="1128408" cy="28266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BA5216-EF2B-F3C8-AA7F-931951B07265}"/>
              </a:ext>
            </a:extLst>
          </p:cNvPr>
          <p:cNvCxnSpPr>
            <a:cxnSpLocks/>
            <a:stCxn id="4" idx="1"/>
            <a:endCxn id="8" idx="3"/>
          </p:cNvCxnSpPr>
          <p:nvPr/>
        </p:nvCxnSpPr>
        <p:spPr>
          <a:xfrm flipH="1">
            <a:off x="9046723" y="4004256"/>
            <a:ext cx="1320004" cy="1618223"/>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5-Point Star 12">
            <a:extLst>
              <a:ext uri="{FF2B5EF4-FFF2-40B4-BE49-F238E27FC236}">
                <a16:creationId xmlns:a16="http://schemas.microsoft.com/office/drawing/2014/main" id="{64F6E9B5-7D7D-B05C-3024-F5E3BE0C7086}"/>
              </a:ext>
            </a:extLst>
          </p:cNvPr>
          <p:cNvSpPr/>
          <p:nvPr/>
        </p:nvSpPr>
        <p:spPr>
          <a:xfrm>
            <a:off x="8350075" y="6745528"/>
            <a:ext cx="264888" cy="290286"/>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FF1751AB-4CC0-F488-99E6-3484BCCA449B}"/>
              </a:ext>
            </a:extLst>
          </p:cNvPr>
          <p:cNvSpPr/>
          <p:nvPr/>
        </p:nvSpPr>
        <p:spPr>
          <a:xfrm>
            <a:off x="11519523" y="4826258"/>
            <a:ext cx="264888" cy="290286"/>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10DDFDEE-66E4-9B84-0A05-F96896F2974A}"/>
              </a:ext>
            </a:extLst>
          </p:cNvPr>
          <p:cNvSpPr txBox="1">
            <a:spLocks/>
          </p:cNvSpPr>
          <p:nvPr/>
        </p:nvSpPr>
        <p:spPr>
          <a:xfrm>
            <a:off x="5445514" y="247355"/>
            <a:ext cx="7146335" cy="1113943"/>
          </a:xfrm>
          <a:prstGeom prst="rect">
            <a:avLst/>
          </a:prstGeom>
        </p:spPr>
        <p:txBody>
          <a:bodyPr vert="horz" lIns="91440" tIns="45720" rIns="91440" bIns="45720" rtlCol="0">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buFont typeface="Arial" panose="020B0604020202020204" pitchFamily="34" charset="0"/>
              <a:buNone/>
            </a:pPr>
            <a:r>
              <a:rPr lang="en-US" sz="2800" b="1" dirty="0">
                <a:latin typeface="Calibri" panose="020F0502020204030204" pitchFamily="34" charset="0"/>
                <a:ea typeface="Calibri" panose="020F0502020204030204" pitchFamily="34" charset="0"/>
                <a:cs typeface="Times New Roman" panose="02020603050405020304" pitchFamily="18" charset="0"/>
              </a:rPr>
              <a:t>And here is how it reaches all the way out to Commencement Bay…</a:t>
            </a:r>
          </a:p>
        </p:txBody>
      </p:sp>
    </p:spTree>
    <p:extLst>
      <p:ext uri="{BB962C8B-B14F-4D97-AF65-F5344CB8AC3E}">
        <p14:creationId xmlns:p14="http://schemas.microsoft.com/office/powerpoint/2010/main" val="4412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normAutofit/>
          </a:bodyPr>
          <a:lstStyle/>
          <a:p>
            <a:r>
              <a:rPr lang="en-US" sz="4267" dirty="0"/>
              <a:t>Mary Lyon Elementary School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5" name="Picture 4" descr="Graphical user interface&#10;&#10;Description automatically generated with medium confidence">
            <a:extLst>
              <a:ext uri="{FF2B5EF4-FFF2-40B4-BE49-F238E27FC236}">
                <a16:creationId xmlns:a16="http://schemas.microsoft.com/office/drawing/2014/main" id="{ACE11A7E-6415-BB1D-D7CB-8832EE25F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528" y="1295400"/>
            <a:ext cx="11245743" cy="5848332"/>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7609460" cy="298005"/>
          </a:xfrm>
        </p:spPr>
        <p:txBody>
          <a:bodyPr>
            <a:normAutofit fontScale="90000"/>
          </a:bodyPr>
          <a:lstStyle/>
          <a:p>
            <a:r>
              <a:rPr lang="en-US" sz="5418" dirty="0">
                <a:latin typeface="Calibri"/>
                <a:ea typeface="Calibri" panose="020F0502020204030204" pitchFamily="34" charset="0"/>
                <a:cs typeface="Times New Roman"/>
              </a:rPr>
              <a:t>Local Stormwater Systems</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11/10/2022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7234460" y="186414"/>
            <a:ext cx="5869842" cy="87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Where does the stormwater from your school go?</a:t>
            </a:r>
            <a:endParaRPr lang="en-US" altLang="en-US" sz="1490" b="1" dirty="0">
              <a:solidFill>
                <a:srgbClr val="000000"/>
              </a:solidFill>
              <a:latin typeface="Calibri" panose="020F0502020204030204" pitchFamily="34" charset="0"/>
              <a:cs typeface="Calibri" panose="020F0502020204030204" pitchFamily="34" charset="0"/>
            </a:endParaRPr>
          </a:p>
        </p:txBody>
      </p:sp>
      <p:pic>
        <p:nvPicPr>
          <p:cNvPr id="6" name="Picture 5" descr="Map&#10;&#10;Description automatically generated">
            <a:extLst>
              <a:ext uri="{FF2B5EF4-FFF2-40B4-BE49-F238E27FC236}">
                <a16:creationId xmlns:a16="http://schemas.microsoft.com/office/drawing/2014/main" id="{FA106AAF-1DB1-5FA7-91C5-836110ABE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418" y="771585"/>
            <a:ext cx="5023757" cy="5861050"/>
          </a:xfrm>
          <a:prstGeom prst="rect">
            <a:avLst/>
          </a:prstGeom>
          <a:ln>
            <a:solidFill>
              <a:schemeClr val="tx1"/>
            </a:solidFill>
          </a:ln>
        </p:spPr>
      </p:pic>
      <p:pic>
        <p:nvPicPr>
          <p:cNvPr id="4" name="Content Placeholder 5" descr="A picture containing graphical user interface&#10;&#10;Description automatically generated">
            <a:extLst>
              <a:ext uri="{FF2B5EF4-FFF2-40B4-BE49-F238E27FC236}">
                <a16:creationId xmlns:a16="http://schemas.microsoft.com/office/drawing/2014/main" id="{DF34C7A9-9CB4-C8B2-22A2-E784D2903D7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927882" y="1031622"/>
            <a:ext cx="3543586" cy="5748485"/>
          </a:xfrm>
        </p:spPr>
      </p:pic>
      <p:cxnSp>
        <p:nvCxnSpPr>
          <p:cNvPr id="7" name="Straight Connector 6">
            <a:extLst>
              <a:ext uri="{FF2B5EF4-FFF2-40B4-BE49-F238E27FC236}">
                <a16:creationId xmlns:a16="http://schemas.microsoft.com/office/drawing/2014/main" id="{60694F75-F9EC-3AEC-8FE6-E2EA767CB724}"/>
              </a:ext>
            </a:extLst>
          </p:cNvPr>
          <p:cNvCxnSpPr>
            <a:cxnSpLocks/>
          </p:cNvCxnSpPr>
          <p:nvPr/>
        </p:nvCxnSpPr>
        <p:spPr>
          <a:xfrm>
            <a:off x="6093175" y="6632635"/>
            <a:ext cx="3818921"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39D67DE0-6BA0-001B-26F9-136A9FDF72DE}"/>
              </a:ext>
            </a:extLst>
          </p:cNvPr>
          <p:cNvSpPr/>
          <p:nvPr/>
        </p:nvSpPr>
        <p:spPr>
          <a:xfrm>
            <a:off x="8933800" y="5035296"/>
            <a:ext cx="1819543" cy="15973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D929E84-0D12-A93A-77C5-FA21E8803C59}"/>
              </a:ext>
            </a:extLst>
          </p:cNvPr>
          <p:cNvCxnSpPr>
            <a:cxnSpLocks/>
          </p:cNvCxnSpPr>
          <p:nvPr/>
        </p:nvCxnSpPr>
        <p:spPr>
          <a:xfrm>
            <a:off x="6131863" y="771585"/>
            <a:ext cx="2801937" cy="4263711"/>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51481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02239AEB-4093-4438-C192-873A4CF7A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842" y="1445488"/>
            <a:ext cx="2225123" cy="5123639"/>
          </a:xfrm>
          <a:prstGeom prst="rect">
            <a:avLst/>
          </a:prstGeom>
        </p:spPr>
      </p:pic>
      <p:pic>
        <p:nvPicPr>
          <p:cNvPr id="6" name="Picture 5" descr="Diagram, map&#10;&#10;Description automatically generated">
            <a:extLst>
              <a:ext uri="{FF2B5EF4-FFF2-40B4-BE49-F238E27FC236}">
                <a16:creationId xmlns:a16="http://schemas.microsoft.com/office/drawing/2014/main" id="{43CE44E6-7A09-1A85-A0D9-C1ADBF14F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3870" y="903645"/>
            <a:ext cx="4637527" cy="5901281"/>
          </a:xfrm>
          <a:prstGeom prst="rect">
            <a:avLst/>
          </a:prstGeom>
        </p:spPr>
      </p:pic>
      <p:sp>
        <p:nvSpPr>
          <p:cNvPr id="7" name="Frame 6">
            <a:extLst>
              <a:ext uri="{FF2B5EF4-FFF2-40B4-BE49-F238E27FC236}">
                <a16:creationId xmlns:a16="http://schemas.microsoft.com/office/drawing/2014/main" id="{9CE10463-D5C0-9387-28A1-2DD43C943FC1}"/>
              </a:ext>
            </a:extLst>
          </p:cNvPr>
          <p:cNvSpPr/>
          <p:nvPr/>
        </p:nvSpPr>
        <p:spPr>
          <a:xfrm>
            <a:off x="2773291" y="4206759"/>
            <a:ext cx="1128408" cy="2658367"/>
          </a:xfrm>
          <a:prstGeom prst="fram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Rectangle 7">
            <a:extLst>
              <a:ext uri="{FF2B5EF4-FFF2-40B4-BE49-F238E27FC236}">
                <a16:creationId xmlns:a16="http://schemas.microsoft.com/office/drawing/2014/main" id="{71F4EC15-EB3A-4F05-9C61-883302752076}"/>
              </a:ext>
            </a:extLst>
          </p:cNvPr>
          <p:cNvSpPr/>
          <p:nvPr/>
        </p:nvSpPr>
        <p:spPr>
          <a:xfrm>
            <a:off x="5938196" y="4003446"/>
            <a:ext cx="1128408" cy="28266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BA5216-EF2B-F3C8-AA7F-931951B07265}"/>
              </a:ext>
            </a:extLst>
          </p:cNvPr>
          <p:cNvCxnSpPr>
            <a:cxnSpLocks/>
          </p:cNvCxnSpPr>
          <p:nvPr/>
        </p:nvCxnSpPr>
        <p:spPr>
          <a:xfrm>
            <a:off x="2404965" y="1445488"/>
            <a:ext cx="4661639" cy="2557958"/>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5-Point Star 12">
            <a:extLst>
              <a:ext uri="{FF2B5EF4-FFF2-40B4-BE49-F238E27FC236}">
                <a16:creationId xmlns:a16="http://schemas.microsoft.com/office/drawing/2014/main" id="{64F6E9B5-7D7D-B05C-3024-F5E3BE0C7086}"/>
              </a:ext>
            </a:extLst>
          </p:cNvPr>
          <p:cNvSpPr/>
          <p:nvPr/>
        </p:nvSpPr>
        <p:spPr>
          <a:xfrm>
            <a:off x="6369956" y="6452561"/>
            <a:ext cx="264888" cy="290286"/>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FF1751AB-4CC0-F488-99E6-3484BCCA449B}"/>
              </a:ext>
            </a:extLst>
          </p:cNvPr>
          <p:cNvSpPr/>
          <p:nvPr/>
        </p:nvSpPr>
        <p:spPr>
          <a:xfrm>
            <a:off x="1418498" y="5900066"/>
            <a:ext cx="264888" cy="290286"/>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10DDFDEE-66E4-9B84-0A05-F96896F2974A}"/>
              </a:ext>
            </a:extLst>
          </p:cNvPr>
          <p:cNvSpPr txBox="1">
            <a:spLocks/>
          </p:cNvSpPr>
          <p:nvPr/>
        </p:nvSpPr>
        <p:spPr>
          <a:xfrm>
            <a:off x="117610" y="35546"/>
            <a:ext cx="7146335" cy="1113943"/>
          </a:xfrm>
          <a:prstGeom prst="rect">
            <a:avLst/>
          </a:prstGeom>
        </p:spPr>
        <p:txBody>
          <a:bodyPr vert="horz" lIns="91440" tIns="45720" rIns="91440" bIns="45720" rtlCol="0">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a:buFont typeface="Arial" panose="020B0604020202020204" pitchFamily="34" charset="0"/>
              <a:buNone/>
            </a:pPr>
            <a:r>
              <a:rPr lang="en-US" sz="2800" b="1" dirty="0">
                <a:latin typeface="Calibri" panose="020F0502020204030204" pitchFamily="34" charset="0"/>
                <a:ea typeface="Calibri" panose="020F0502020204030204" pitchFamily="34" charset="0"/>
                <a:cs typeface="Times New Roman" panose="02020603050405020304" pitchFamily="18" charset="0"/>
              </a:rPr>
              <a:t>And here is how it reaches all the way out to Commencement Bay…</a:t>
            </a:r>
          </a:p>
        </p:txBody>
      </p:sp>
      <p:pic>
        <p:nvPicPr>
          <p:cNvPr id="9" name="Content Placeholder 2" descr="Map&#10;&#10;Description automatically generated">
            <a:extLst>
              <a:ext uri="{FF2B5EF4-FFF2-40B4-BE49-F238E27FC236}">
                <a16:creationId xmlns:a16="http://schemas.microsoft.com/office/drawing/2014/main" id="{FAAFF0F7-6C8E-E608-79A3-7684EBC20F13}"/>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357397" y="510274"/>
            <a:ext cx="3346912" cy="6294652"/>
          </a:xfrm>
        </p:spPr>
      </p:pic>
      <p:sp>
        <p:nvSpPr>
          <p:cNvPr id="11" name="Rectangle 10">
            <a:extLst>
              <a:ext uri="{FF2B5EF4-FFF2-40B4-BE49-F238E27FC236}">
                <a16:creationId xmlns:a16="http://schemas.microsoft.com/office/drawing/2014/main" id="{474CC417-0E3A-5F81-51EE-4F9C530121FF}"/>
              </a:ext>
            </a:extLst>
          </p:cNvPr>
          <p:cNvSpPr/>
          <p:nvPr/>
        </p:nvSpPr>
        <p:spPr>
          <a:xfrm>
            <a:off x="10094048" y="5349762"/>
            <a:ext cx="1330189" cy="13908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4603735-2C5F-F5ED-B208-66F6BF57D54D}"/>
              </a:ext>
            </a:extLst>
          </p:cNvPr>
          <p:cNvCxnSpPr>
            <a:cxnSpLocks/>
          </p:cNvCxnSpPr>
          <p:nvPr/>
        </p:nvCxnSpPr>
        <p:spPr>
          <a:xfrm>
            <a:off x="2404965" y="6508979"/>
            <a:ext cx="4661639" cy="295947"/>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A25058AE-5EAB-86CC-F338-284FCB5B4584}"/>
              </a:ext>
            </a:extLst>
          </p:cNvPr>
          <p:cNvCxnSpPr>
            <a:cxnSpLocks/>
          </p:cNvCxnSpPr>
          <p:nvPr/>
        </p:nvCxnSpPr>
        <p:spPr>
          <a:xfrm flipV="1">
            <a:off x="8402044" y="6687053"/>
            <a:ext cx="1692004" cy="112325"/>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543BA182-707C-F4CA-AAC7-5C45B259AEE1}"/>
              </a:ext>
            </a:extLst>
          </p:cNvPr>
          <p:cNvCxnSpPr>
            <a:cxnSpLocks/>
          </p:cNvCxnSpPr>
          <p:nvPr/>
        </p:nvCxnSpPr>
        <p:spPr>
          <a:xfrm>
            <a:off x="8274524" y="878454"/>
            <a:ext cx="1819524" cy="4538327"/>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B3CDF27A-8BE1-0300-49CD-1A5F8F6A65E2}"/>
              </a:ext>
            </a:extLst>
          </p:cNvPr>
          <p:cNvSpPr txBox="1"/>
          <p:nvPr/>
        </p:nvSpPr>
        <p:spPr>
          <a:xfrm>
            <a:off x="5466516" y="377255"/>
            <a:ext cx="8948056" cy="523220"/>
          </a:xfrm>
          <a:prstGeom prst="rect">
            <a:avLst/>
          </a:prstGeom>
          <a:noFill/>
        </p:spPr>
        <p:txBody>
          <a:bodyPr wrap="square">
            <a:spAutoFit/>
          </a:bodyPr>
          <a:lstStyle/>
          <a:p>
            <a:r>
              <a:rPr lang="en-US" sz="2800" b="1" dirty="0">
                <a:latin typeface="Calibri" panose="020F0502020204030204" pitchFamily="34" charset="0"/>
                <a:ea typeface="Calibri" panose="020F0502020204030204" pitchFamily="34" charset="0"/>
                <a:cs typeface="Times New Roman" panose="02020603050405020304" pitchFamily="18" charset="0"/>
              </a:rPr>
              <a:t>…and then flows into the Puget Sound/Salish Sea!</a:t>
            </a:r>
            <a:endParaRPr lang="en-US" sz="2800" dirty="0"/>
          </a:p>
        </p:txBody>
      </p:sp>
    </p:spTree>
    <p:extLst>
      <p:ext uri="{BB962C8B-B14F-4D97-AF65-F5344CB8AC3E}">
        <p14:creationId xmlns:p14="http://schemas.microsoft.com/office/powerpoint/2010/main" val="3584860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11/10/2022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06F8099B-F0C9-1343-91CC-EB75BE3AC57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4279B352-FEC9-184A-84CB-A3759C1287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462347-29A2-4586-B7B3-B58863DCD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DB3678EA-B1B1-4771-8F43-97160D9DD230}">
  <ds:schemaRefs>
    <ds:schemaRef ds:uri="http://purl.org/dc/elements/1.1/"/>
    <ds:schemaRef ds:uri="http://schemas.microsoft.com/office/2006/metadata/properties"/>
    <ds:schemaRef ds:uri="http://schemas.microsoft.com/office/infopath/2007/PartnerControls"/>
    <ds:schemaRef ds:uri="http://purl.org/dc/terms/"/>
    <ds:schemaRef ds:uri="72dab5ac-ebd7-4489-96fd-5e04b1b08638"/>
    <ds:schemaRef ds:uri="http://purl.org/dc/dcmitype/"/>
    <ds:schemaRef ds:uri="http://schemas.microsoft.com/office/2006/documentManagement/types"/>
    <ds:schemaRef ds:uri="188c5fa1-f80e-45c6-a801-680064d87fe8"/>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490</TotalTime>
  <Words>1038</Words>
  <Application>Microsoft Office PowerPoint</Application>
  <PresentationFormat>Custom</PresentationFormat>
  <Paragraphs>73</Paragraphs>
  <Slides>12</Slides>
  <Notes>4</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1_Office Theme</vt:lpstr>
      <vt:lpstr>Community Waters School Guide:  Mary Lyon Elementary School</vt:lpstr>
      <vt:lpstr>Stormwater in Our Schoolyard – Lesson 2</vt:lpstr>
      <vt:lpstr>Schoolyard stormwater points of interest</vt:lpstr>
      <vt:lpstr>PowerPoint Presentation</vt:lpstr>
      <vt:lpstr>Mapping Your Schoolyard – Mary Lyon Elementary School Name: ____________ Date: _________</vt:lpstr>
      <vt:lpstr>Local Stormwater Systems</vt:lpstr>
      <vt:lpstr>Where does your stormwater runoff end up?    </vt:lpstr>
      <vt:lpstr>PowerPoint Presentation</vt:lpstr>
      <vt:lpstr>Mary Lyon Elementary School Where does your school’s stormwater go?  Follow the lines and arrows! </vt:lpstr>
      <vt:lpstr>Local Stormwater Systems</vt:lpstr>
      <vt:lpstr>PowerPoint Presentation</vt:lpstr>
      <vt:lpstr>How did we figure this 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Waters School Guide: Mary Lyon Elementary School</dc:title>
  <dc:creator>Sunitsch, Grace Ann</dc:creator>
  <cp:lastModifiedBy>Celina Steiger</cp:lastModifiedBy>
  <cp:revision>9</cp:revision>
  <dcterms:created xsi:type="dcterms:W3CDTF">2022-10-03T22:11:13Z</dcterms:created>
  <dcterms:modified xsi:type="dcterms:W3CDTF">2022-11-10T23:58:17Z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