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71" r:id="rId14"/>
    <p:sldId id="269" r:id="rId15"/>
    <p:sldId id="267" r:id="rId16"/>
    <p:sldId id="268" r:id="rId17"/>
    <p:sldId id="273" r:id="rId18"/>
    <p:sldId id="272"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3363D2-5C6F-4D44-9731-174FD2D142EC}" v="1" dt="2022-09-09T17:44:47.077"/>
    <p1510:client id="{C8C44E9F-8CCC-4688-9C2D-8445E3818920}" v="12" dt="2022-09-21T21:06:00.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772" autoAdjust="0"/>
  </p:normalViewPr>
  <p:slideViewPr>
    <p:cSldViewPr snapToGrid="0">
      <p:cViewPr varScale="1">
        <p:scale>
          <a:sx n="63" d="100"/>
          <a:sy n="63" d="100"/>
        </p:scale>
        <p:origin x="100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AF9599-FD3A-44DA-93EB-C11819C39919}" type="datetimeFigureOut">
              <a:rPr lang="en-US" smtClean="0"/>
              <a:t>11/10/2022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17C863-F5FE-470F-A2C2-0299643FF6D3}" type="slidenum">
              <a:rPr lang="en-US" smtClean="0"/>
              <a:t>‹#›</a:t>
            </a:fld>
            <a:endParaRPr lang="en-US"/>
          </a:p>
        </p:txBody>
      </p:sp>
    </p:spTree>
    <p:extLst>
      <p:ext uri="{BB962C8B-B14F-4D97-AF65-F5344CB8AC3E}">
        <p14:creationId xmlns:p14="http://schemas.microsoft.com/office/powerpoint/2010/main" val="3079271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Watershed Diagram.</a:t>
            </a:r>
            <a:r>
              <a:rPr lang="en-US" baseline="0" dirty="0"/>
              <a:t> </a:t>
            </a:r>
            <a:r>
              <a:rPr lang="en-US" dirty="0"/>
              <a:t>Source unknown</a:t>
            </a:r>
          </a:p>
        </p:txBody>
      </p:sp>
      <p:sp>
        <p:nvSpPr>
          <p:cNvPr id="4" name="Slide Number Placeholder 3"/>
          <p:cNvSpPr>
            <a:spLocks noGrp="1"/>
          </p:cNvSpPr>
          <p:nvPr>
            <p:ph type="sldNum" sz="quarter" idx="10"/>
          </p:nvPr>
        </p:nvSpPr>
        <p:spPr/>
        <p:txBody>
          <a:bodyPr/>
          <a:lstStyle/>
          <a:p>
            <a:fld id="{FA1240B0-1697-48CE-A9E6-60CE481953EC}" type="slidenum">
              <a:rPr lang="en-US" smtClean="0"/>
              <a:t>2</a:t>
            </a:fld>
            <a:endParaRPr lang="en-US"/>
          </a:p>
        </p:txBody>
      </p:sp>
    </p:spTree>
    <p:extLst>
      <p:ext uri="{BB962C8B-B14F-4D97-AF65-F5344CB8AC3E}">
        <p14:creationId xmlns:p14="http://schemas.microsoft.com/office/powerpoint/2010/main" val="2590056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Watershed Diagram.</a:t>
            </a:r>
            <a:r>
              <a:rPr lang="en-US" baseline="0" dirty="0"/>
              <a:t> Source: </a:t>
            </a:r>
            <a:r>
              <a:rPr lang="en-US" sz="1200" kern="1200" dirty="0">
                <a:solidFill>
                  <a:schemeClr val="tx1"/>
                </a:solidFill>
                <a:effectLst/>
                <a:latin typeface="+mn-lt"/>
                <a:ea typeface="+mn-ea"/>
                <a:cs typeface="+mn-cs"/>
              </a:rPr>
              <a:t>http://www.zumbrowatershed.org/ourwatershed</a:t>
            </a:r>
          </a:p>
        </p:txBody>
      </p:sp>
      <p:sp>
        <p:nvSpPr>
          <p:cNvPr id="4" name="Slide Number Placeholder 3"/>
          <p:cNvSpPr>
            <a:spLocks noGrp="1"/>
          </p:cNvSpPr>
          <p:nvPr>
            <p:ph type="sldNum" sz="quarter" idx="10"/>
          </p:nvPr>
        </p:nvSpPr>
        <p:spPr/>
        <p:txBody>
          <a:bodyPr/>
          <a:lstStyle/>
          <a:p>
            <a:fld id="{FA1240B0-1697-48CE-A9E6-60CE481953EC}" type="slidenum">
              <a:rPr lang="en-US" smtClean="0"/>
              <a:t>3</a:t>
            </a:fld>
            <a:endParaRPr lang="en-US"/>
          </a:p>
        </p:txBody>
      </p:sp>
    </p:spTree>
    <p:extLst>
      <p:ext uri="{BB962C8B-B14F-4D97-AF65-F5344CB8AC3E}">
        <p14:creationId xmlns:p14="http://schemas.microsoft.com/office/powerpoint/2010/main" val="4106654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Watershed Diagram.</a:t>
            </a:r>
            <a:r>
              <a:rPr lang="en-US" baseline="0" dirty="0"/>
              <a:t> Source: </a:t>
            </a:r>
            <a:r>
              <a:rPr lang="en-US" sz="1200" kern="1200" dirty="0">
                <a:solidFill>
                  <a:schemeClr val="tx1"/>
                </a:solidFill>
                <a:effectLst/>
                <a:latin typeface="+mn-lt"/>
                <a:ea typeface="+mn-ea"/>
                <a:cs typeface="+mn-cs"/>
              </a:rPr>
              <a:t>http://www.jackdesrocher.com</a:t>
            </a:r>
          </a:p>
        </p:txBody>
      </p:sp>
      <p:sp>
        <p:nvSpPr>
          <p:cNvPr id="4" name="Slide Number Placeholder 3"/>
          <p:cNvSpPr>
            <a:spLocks noGrp="1"/>
          </p:cNvSpPr>
          <p:nvPr>
            <p:ph type="sldNum" sz="quarter" idx="10"/>
          </p:nvPr>
        </p:nvSpPr>
        <p:spPr/>
        <p:txBody>
          <a:bodyPr/>
          <a:lstStyle/>
          <a:p>
            <a:fld id="{FA1240B0-1697-48CE-A9E6-60CE481953EC}" type="slidenum">
              <a:rPr lang="en-US" smtClean="0"/>
              <a:t>4</a:t>
            </a:fld>
            <a:endParaRPr lang="en-US"/>
          </a:p>
        </p:txBody>
      </p:sp>
    </p:spTree>
    <p:extLst>
      <p:ext uri="{BB962C8B-B14F-4D97-AF65-F5344CB8AC3E}">
        <p14:creationId xmlns:p14="http://schemas.microsoft.com/office/powerpoint/2010/main" val="2141088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A1240B0-1697-48CE-A9E6-60CE481953EC}" type="slidenum">
              <a:rPr lang="en-US" smtClean="0"/>
              <a:t>5</a:t>
            </a:fld>
            <a:endParaRPr lang="en-US"/>
          </a:p>
        </p:txBody>
      </p:sp>
    </p:spTree>
    <p:extLst>
      <p:ext uri="{BB962C8B-B14F-4D97-AF65-F5344CB8AC3E}">
        <p14:creationId xmlns:p14="http://schemas.microsoft.com/office/powerpoint/2010/main" val="1734802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A1240B0-1697-48CE-A9E6-60CE481953EC}" type="slidenum">
              <a:rPr lang="en-US" smtClean="0"/>
              <a:t>6</a:t>
            </a:fld>
            <a:endParaRPr lang="en-US"/>
          </a:p>
        </p:txBody>
      </p:sp>
    </p:spTree>
    <p:extLst>
      <p:ext uri="{BB962C8B-B14F-4D97-AF65-F5344CB8AC3E}">
        <p14:creationId xmlns:p14="http://schemas.microsoft.com/office/powerpoint/2010/main" val="7951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A1240B0-1697-48CE-A9E6-60CE481953EC}" type="slidenum">
              <a:rPr lang="en-US" smtClean="0"/>
              <a:t>7</a:t>
            </a:fld>
            <a:endParaRPr lang="en-US"/>
          </a:p>
        </p:txBody>
      </p:sp>
    </p:spTree>
    <p:extLst>
      <p:ext uri="{BB962C8B-B14F-4D97-AF65-F5344CB8AC3E}">
        <p14:creationId xmlns:p14="http://schemas.microsoft.com/office/powerpoint/2010/main" val="127446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A1240B0-1697-48CE-A9E6-60CE481953EC}" type="slidenum">
              <a:rPr lang="en-US" smtClean="0"/>
              <a:t>8</a:t>
            </a:fld>
            <a:endParaRPr lang="en-US"/>
          </a:p>
        </p:txBody>
      </p:sp>
    </p:spTree>
    <p:extLst>
      <p:ext uri="{BB962C8B-B14F-4D97-AF65-F5344CB8AC3E}">
        <p14:creationId xmlns:p14="http://schemas.microsoft.com/office/powerpoint/2010/main" val="2715642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1240B0-1697-48CE-A9E6-60CE481953EC}" type="slidenum">
              <a:rPr lang="en-US" smtClean="0"/>
              <a:t>9</a:t>
            </a:fld>
            <a:endParaRPr lang="en-US"/>
          </a:p>
        </p:txBody>
      </p:sp>
    </p:spTree>
    <p:extLst>
      <p:ext uri="{BB962C8B-B14F-4D97-AF65-F5344CB8AC3E}">
        <p14:creationId xmlns:p14="http://schemas.microsoft.com/office/powerpoint/2010/main" val="3877883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https://cms.cityoftacoma.org/surfacewater/WATERSHED-08-2011.pdf</a:t>
            </a:r>
          </a:p>
        </p:txBody>
      </p:sp>
      <p:sp>
        <p:nvSpPr>
          <p:cNvPr id="4" name="Slide Number Placeholder 3"/>
          <p:cNvSpPr>
            <a:spLocks noGrp="1"/>
          </p:cNvSpPr>
          <p:nvPr>
            <p:ph type="sldNum" sz="quarter" idx="5"/>
          </p:nvPr>
        </p:nvSpPr>
        <p:spPr/>
        <p:txBody>
          <a:bodyPr/>
          <a:lstStyle/>
          <a:p>
            <a:fld id="{9317C863-F5FE-470F-A2C2-0299643FF6D3}" type="slidenum">
              <a:rPr lang="en-US" smtClean="0"/>
              <a:t>10</a:t>
            </a:fld>
            <a:endParaRPr lang="en-US"/>
          </a:p>
        </p:txBody>
      </p:sp>
    </p:spTree>
    <p:extLst>
      <p:ext uri="{BB962C8B-B14F-4D97-AF65-F5344CB8AC3E}">
        <p14:creationId xmlns:p14="http://schemas.microsoft.com/office/powerpoint/2010/main" val="70751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Source: IslandWood.</a:t>
            </a:r>
            <a:endParaRPr lang="en-US" dirty="0"/>
          </a:p>
        </p:txBody>
      </p:sp>
      <p:sp>
        <p:nvSpPr>
          <p:cNvPr id="4" name="Slide Number Placeholder 3"/>
          <p:cNvSpPr>
            <a:spLocks noGrp="1"/>
          </p:cNvSpPr>
          <p:nvPr>
            <p:ph type="sldNum" sz="quarter" idx="10"/>
          </p:nvPr>
        </p:nvSpPr>
        <p:spPr/>
        <p:txBody>
          <a:bodyPr/>
          <a:lstStyle/>
          <a:p>
            <a:fld id="{FA1240B0-1697-48CE-A9E6-60CE481953EC}" type="slidenum">
              <a:rPr lang="en-US" smtClean="0"/>
              <a:t>11</a:t>
            </a:fld>
            <a:endParaRPr lang="en-US"/>
          </a:p>
        </p:txBody>
      </p:sp>
    </p:spTree>
    <p:extLst>
      <p:ext uri="{BB962C8B-B14F-4D97-AF65-F5344CB8AC3E}">
        <p14:creationId xmlns:p14="http://schemas.microsoft.com/office/powerpoint/2010/main" val="2447590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Diagram of Storm Drain System. Source: http://cityofbarberton.com/oc/stormwater_old.shtml</a:t>
            </a:r>
          </a:p>
        </p:txBody>
      </p:sp>
      <p:sp>
        <p:nvSpPr>
          <p:cNvPr id="4" name="Slide Number Placeholder 3"/>
          <p:cNvSpPr>
            <a:spLocks noGrp="1"/>
          </p:cNvSpPr>
          <p:nvPr>
            <p:ph type="sldNum" sz="quarter" idx="10"/>
          </p:nvPr>
        </p:nvSpPr>
        <p:spPr/>
        <p:txBody>
          <a:bodyPr/>
          <a:lstStyle/>
          <a:p>
            <a:fld id="{FA1240B0-1697-48CE-A9E6-60CE481953EC}" type="slidenum">
              <a:rPr lang="en-US" smtClean="0"/>
              <a:t>12</a:t>
            </a:fld>
            <a:endParaRPr lang="en-US"/>
          </a:p>
        </p:txBody>
      </p:sp>
    </p:spTree>
    <p:extLst>
      <p:ext uri="{BB962C8B-B14F-4D97-AF65-F5344CB8AC3E}">
        <p14:creationId xmlns:p14="http://schemas.microsoft.com/office/powerpoint/2010/main" val="1635660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Path of stormwater. Source: Seattle Public Utilities</a:t>
            </a:r>
            <a:endParaRPr lang="en-US" dirty="0"/>
          </a:p>
        </p:txBody>
      </p:sp>
      <p:sp>
        <p:nvSpPr>
          <p:cNvPr id="4" name="Slide Number Placeholder 3"/>
          <p:cNvSpPr>
            <a:spLocks noGrp="1"/>
          </p:cNvSpPr>
          <p:nvPr>
            <p:ph type="sldNum" sz="quarter" idx="10"/>
          </p:nvPr>
        </p:nvSpPr>
        <p:spPr/>
        <p:txBody>
          <a:bodyPr/>
          <a:lstStyle/>
          <a:p>
            <a:fld id="{FA1240B0-1697-48CE-A9E6-60CE481953EC}" type="slidenum">
              <a:rPr lang="en-US" smtClean="0"/>
              <a:t>13</a:t>
            </a:fld>
            <a:endParaRPr lang="en-US"/>
          </a:p>
        </p:txBody>
      </p:sp>
    </p:spTree>
    <p:extLst>
      <p:ext uri="{BB962C8B-B14F-4D97-AF65-F5344CB8AC3E}">
        <p14:creationId xmlns:p14="http://schemas.microsoft.com/office/powerpoint/2010/main" val="3579960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63233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689331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9962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47736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274293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362434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351480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786446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27420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374051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565606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3162D0-0E4C-495C-982A-E563221B4E4E}" type="datetimeFigureOut">
              <a:rPr lang="en-US" smtClean="0"/>
              <a:t>11/10/2022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959730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vimeo.com/51603152" TargetMode="External"/><Relationship Id="rId2" Type="http://schemas.openxmlformats.org/officeDocument/2006/relationships/hyperlink" Target="https://www.youtube.com/watch?v=BYwZiiORYG8"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river-runner.samlearner.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5360" y="1402080"/>
            <a:ext cx="10576560" cy="3327083"/>
          </a:xfrm>
        </p:spPr>
        <p:txBody>
          <a:bodyPr>
            <a:normAutofit fontScale="90000"/>
          </a:bodyPr>
          <a:lstStyle/>
          <a:p>
            <a:r>
              <a:rPr lang="en-US" dirty="0"/>
              <a:t>Community Waters Science Unit</a:t>
            </a:r>
            <a:br>
              <a:rPr lang="en-US" dirty="0">
                <a:cs typeface="Calibri Light"/>
              </a:rPr>
            </a:br>
            <a:br>
              <a:rPr lang="en-US" dirty="0"/>
            </a:br>
            <a:r>
              <a:rPr lang="en-US" dirty="0"/>
              <a:t>Local Stormwater Systems:</a:t>
            </a:r>
            <a:br>
              <a:rPr lang="en-US" dirty="0">
                <a:cs typeface="Calibri Light"/>
              </a:rPr>
            </a:br>
            <a:br>
              <a:rPr lang="en-US" dirty="0"/>
            </a:br>
            <a:r>
              <a:rPr lang="en-US" dirty="0"/>
              <a:t>Tacoma</a:t>
            </a:r>
          </a:p>
        </p:txBody>
      </p:sp>
      <p:pic>
        <p:nvPicPr>
          <p:cNvPr id="4" name="Picture 3" descr="A picture containing text, clipart&#10;&#10;Description automatically generated">
            <a:extLst>
              <a:ext uri="{FF2B5EF4-FFF2-40B4-BE49-F238E27FC236}">
                <a16:creationId xmlns:a16="http://schemas.microsoft.com/office/drawing/2014/main" id="{4C74A9AA-AFFE-4B75-8E31-F2D3B2B63A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8084" y="5562599"/>
            <a:ext cx="2899832" cy="1087437"/>
          </a:xfrm>
          <a:prstGeom prst="rect">
            <a:avLst/>
          </a:prstGeom>
        </p:spPr>
      </p:pic>
    </p:spTree>
    <p:extLst>
      <p:ext uri="{BB962C8B-B14F-4D97-AF65-F5344CB8AC3E}">
        <p14:creationId xmlns:p14="http://schemas.microsoft.com/office/powerpoint/2010/main" val="2274744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dekalbilswcd.org/RestoredUrbanWatershed_large.jpg"/>
          <p:cNvPicPr/>
          <p:nvPr/>
        </p:nvPicPr>
        <p:blipFill>
          <a:blip r:embed="rId3">
            <a:extLst>
              <a:ext uri="{28A0092B-C50C-407E-A947-70E740481C1C}">
                <a14:useLocalDpi xmlns:a14="http://schemas.microsoft.com/office/drawing/2010/main" val="0"/>
              </a:ext>
            </a:extLst>
          </a:blip>
          <a:srcRect/>
          <a:stretch>
            <a:fillRect/>
          </a:stretch>
        </p:blipFill>
        <p:spPr bwMode="auto">
          <a:xfrm>
            <a:off x="415607" y="200025"/>
            <a:ext cx="10195243" cy="6503670"/>
          </a:xfrm>
          <a:prstGeom prst="rect">
            <a:avLst/>
          </a:prstGeom>
          <a:noFill/>
          <a:ln>
            <a:solidFill>
              <a:schemeClr val="tx1"/>
            </a:solidFill>
          </a:ln>
        </p:spPr>
      </p:pic>
    </p:spTree>
    <p:extLst>
      <p:ext uri="{BB962C8B-B14F-4D97-AF65-F5344CB8AC3E}">
        <p14:creationId xmlns:p14="http://schemas.microsoft.com/office/powerpoint/2010/main" val="2870908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zumbrowatershed.org/Resources/Pictures/watershed-diagram-530.jpg"/>
          <p:cNvPicPr/>
          <p:nvPr/>
        </p:nvPicPr>
        <p:blipFill>
          <a:blip r:embed="rId3">
            <a:extLst>
              <a:ext uri="{28A0092B-C50C-407E-A947-70E740481C1C}">
                <a14:useLocalDpi xmlns:a14="http://schemas.microsoft.com/office/drawing/2010/main" val="0"/>
              </a:ext>
            </a:extLst>
          </a:blip>
          <a:srcRect/>
          <a:stretch>
            <a:fillRect/>
          </a:stretch>
        </p:blipFill>
        <p:spPr bwMode="auto">
          <a:xfrm>
            <a:off x="1517491" y="542925"/>
            <a:ext cx="9157018" cy="5391150"/>
          </a:xfrm>
          <a:prstGeom prst="rect">
            <a:avLst/>
          </a:prstGeom>
          <a:noFill/>
          <a:ln>
            <a:solidFill>
              <a:schemeClr val="tx1"/>
            </a:solidFill>
          </a:ln>
        </p:spPr>
      </p:pic>
    </p:spTree>
    <p:extLst>
      <p:ext uri="{BB962C8B-B14F-4D97-AF65-F5344CB8AC3E}">
        <p14:creationId xmlns:p14="http://schemas.microsoft.com/office/powerpoint/2010/main" val="2528317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http://www.jackdesrocher.com/data/photos/130_1cwr_diagram.jpg"/>
          <p:cNvPicPr/>
          <p:nvPr/>
        </p:nvPicPr>
        <p:blipFill rotWithShape="1">
          <a:blip r:embed="rId3" cstate="print">
            <a:extLst>
              <a:ext uri="{28A0092B-C50C-407E-A947-70E740481C1C}">
                <a14:useLocalDpi xmlns:a14="http://schemas.microsoft.com/office/drawing/2010/main" val="0"/>
              </a:ext>
            </a:extLst>
          </a:blip>
          <a:srcRect t="5624" r="410" b="10897"/>
          <a:stretch/>
        </p:blipFill>
        <p:spPr bwMode="auto">
          <a:xfrm>
            <a:off x="619125" y="365125"/>
            <a:ext cx="10734675" cy="5946775"/>
          </a:xfrm>
          <a:prstGeom prst="rect">
            <a:avLst/>
          </a:prstGeom>
          <a:noFill/>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28686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Viewing Our Region</a:t>
            </a:r>
          </a:p>
        </p:txBody>
      </p:sp>
      <p:sp>
        <p:nvSpPr>
          <p:cNvPr id="3" name="Content Placeholder 2"/>
          <p:cNvSpPr>
            <a:spLocks noGrp="1"/>
          </p:cNvSpPr>
          <p:nvPr>
            <p:ph idx="1"/>
          </p:nvPr>
        </p:nvSpPr>
        <p:spPr/>
        <p:txBody>
          <a:bodyPr/>
          <a:lstStyle/>
          <a:p>
            <a:pPr marL="0" indent="0">
              <a:buNone/>
            </a:pPr>
            <a:r>
              <a:rPr lang="en-US" dirty="0"/>
              <a:t>A. Western Washington - Olympic Peninsula, Cascade Mountains and Mt. Rainier, Seattle/Tacoma/Everett, all of Puget Sound</a:t>
            </a:r>
          </a:p>
          <a:p>
            <a:pPr marL="0" indent="0">
              <a:buNone/>
            </a:pPr>
            <a:r>
              <a:rPr lang="en-US" dirty="0"/>
              <a:t>B. Puget Sound metropolitan region</a:t>
            </a:r>
          </a:p>
          <a:p>
            <a:pPr marL="0" indent="0">
              <a:buNone/>
            </a:pPr>
            <a:r>
              <a:rPr lang="en-US" dirty="0"/>
              <a:t>C. City of Tacoma</a:t>
            </a:r>
          </a:p>
          <a:p>
            <a:endParaRPr lang="en-US" dirty="0"/>
          </a:p>
          <a:p>
            <a:endParaRPr lang="en-US" dirty="0"/>
          </a:p>
        </p:txBody>
      </p:sp>
      <p:sp>
        <p:nvSpPr>
          <p:cNvPr id="4" name="Rounded Rectangle 3"/>
          <p:cNvSpPr/>
          <p:nvPr/>
        </p:nvSpPr>
        <p:spPr>
          <a:xfrm>
            <a:off x="6877050" y="3349625"/>
            <a:ext cx="4572000" cy="296227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What do you notice about the </a:t>
            </a:r>
            <a:r>
              <a:rPr lang="en-US" sz="3600" u="sng" dirty="0">
                <a:solidFill>
                  <a:schemeClr val="tx1"/>
                </a:solidFill>
              </a:rPr>
              <a:t>surfaces of the ground </a:t>
            </a:r>
            <a:r>
              <a:rPr lang="en-US" sz="3600" dirty="0">
                <a:solidFill>
                  <a:schemeClr val="tx1"/>
                </a:solidFill>
              </a:rPr>
              <a:t>as you “zoom in”?</a:t>
            </a:r>
          </a:p>
        </p:txBody>
      </p:sp>
      <p:sp>
        <p:nvSpPr>
          <p:cNvPr id="5" name="TextBox 4">
            <a:extLst>
              <a:ext uri="{FF2B5EF4-FFF2-40B4-BE49-F238E27FC236}">
                <a16:creationId xmlns:a16="http://schemas.microsoft.com/office/drawing/2014/main" id="{48AF9442-4152-4058-A23B-C4C6DD12CD0A}"/>
              </a:ext>
            </a:extLst>
          </p:cNvPr>
          <p:cNvSpPr txBox="1"/>
          <p:nvPr/>
        </p:nvSpPr>
        <p:spPr>
          <a:xfrm>
            <a:off x="3550921" y="5388570"/>
            <a:ext cx="3032760" cy="923330"/>
          </a:xfrm>
          <a:prstGeom prst="rect">
            <a:avLst/>
          </a:prstGeom>
          <a:noFill/>
        </p:spPr>
        <p:txBody>
          <a:bodyPr wrap="square" rtlCol="0">
            <a:spAutoFit/>
          </a:bodyPr>
          <a:lstStyle/>
          <a:p>
            <a:r>
              <a:rPr lang="en-US" dirty="0"/>
              <a:t>Hint: what surfaces might the different colors you see represent?</a:t>
            </a:r>
          </a:p>
        </p:txBody>
      </p:sp>
    </p:spTree>
    <p:extLst>
      <p:ext uri="{BB962C8B-B14F-4D97-AF65-F5344CB8AC3E}">
        <p14:creationId xmlns:p14="http://schemas.microsoft.com/office/powerpoint/2010/main" val="2808607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9" name="Cloud 8"/>
          <p:cNvSpPr/>
          <p:nvPr/>
        </p:nvSpPr>
        <p:spPr>
          <a:xfrm>
            <a:off x="152400" y="5760720"/>
            <a:ext cx="1021080" cy="96392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A</a:t>
            </a:r>
          </a:p>
        </p:txBody>
      </p:sp>
      <p:pic>
        <p:nvPicPr>
          <p:cNvPr id="6" name="Picture 5">
            <a:extLst>
              <a:ext uri="{FF2B5EF4-FFF2-40B4-BE49-F238E27FC236}">
                <a16:creationId xmlns:a16="http://schemas.microsoft.com/office/drawing/2014/main" id="{A28C63B6-06CE-4904-B8A1-5EA0B4381CCE}"/>
              </a:ext>
            </a:extLst>
          </p:cNvPr>
          <p:cNvPicPr>
            <a:picLocks noChangeAspect="1"/>
          </p:cNvPicPr>
          <p:nvPr/>
        </p:nvPicPr>
        <p:blipFill>
          <a:blip r:embed="rId3"/>
          <a:stretch>
            <a:fillRect/>
          </a:stretch>
        </p:blipFill>
        <p:spPr>
          <a:xfrm>
            <a:off x="995771" y="13890"/>
            <a:ext cx="10693309" cy="6830220"/>
          </a:xfrm>
          <a:prstGeom prst="rect">
            <a:avLst/>
          </a:prstGeom>
        </p:spPr>
      </p:pic>
    </p:spTree>
    <p:extLst>
      <p:ext uri="{BB962C8B-B14F-4D97-AF65-F5344CB8AC3E}">
        <p14:creationId xmlns:p14="http://schemas.microsoft.com/office/powerpoint/2010/main" val="4238939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4"/>
          <p:cNvSpPr/>
          <p:nvPr/>
        </p:nvSpPr>
        <p:spPr>
          <a:xfrm>
            <a:off x="152400" y="5686424"/>
            <a:ext cx="1143000" cy="103822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B</a:t>
            </a:r>
          </a:p>
        </p:txBody>
      </p:sp>
      <p:pic>
        <p:nvPicPr>
          <p:cNvPr id="7" name="Picture 6">
            <a:extLst>
              <a:ext uri="{FF2B5EF4-FFF2-40B4-BE49-F238E27FC236}">
                <a16:creationId xmlns:a16="http://schemas.microsoft.com/office/drawing/2014/main" id="{DDA959D9-7D6A-42EE-BFF1-BB789CC398C5}"/>
              </a:ext>
            </a:extLst>
          </p:cNvPr>
          <p:cNvPicPr>
            <a:picLocks noChangeAspect="1"/>
          </p:cNvPicPr>
          <p:nvPr/>
        </p:nvPicPr>
        <p:blipFill>
          <a:blip r:embed="rId3"/>
          <a:stretch>
            <a:fillRect/>
          </a:stretch>
        </p:blipFill>
        <p:spPr>
          <a:xfrm>
            <a:off x="1554480" y="-16203"/>
            <a:ext cx="7498080" cy="6874203"/>
          </a:xfrm>
          <a:prstGeom prst="rect">
            <a:avLst/>
          </a:prstGeom>
        </p:spPr>
      </p:pic>
    </p:spTree>
    <p:extLst>
      <p:ext uri="{BB962C8B-B14F-4D97-AF65-F5344CB8AC3E}">
        <p14:creationId xmlns:p14="http://schemas.microsoft.com/office/powerpoint/2010/main" val="2083814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Cloud 4"/>
          <p:cNvSpPr/>
          <p:nvPr/>
        </p:nvSpPr>
        <p:spPr>
          <a:xfrm>
            <a:off x="152400" y="5686424"/>
            <a:ext cx="1143000" cy="103822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C</a:t>
            </a:r>
          </a:p>
        </p:txBody>
      </p:sp>
      <p:pic>
        <p:nvPicPr>
          <p:cNvPr id="7" name="Picture 6">
            <a:extLst>
              <a:ext uri="{FF2B5EF4-FFF2-40B4-BE49-F238E27FC236}">
                <a16:creationId xmlns:a16="http://schemas.microsoft.com/office/drawing/2014/main" id="{646A6FEE-5EBD-4657-A8D6-52C0AF154BD1}"/>
              </a:ext>
            </a:extLst>
          </p:cNvPr>
          <p:cNvPicPr>
            <a:picLocks noChangeAspect="1"/>
          </p:cNvPicPr>
          <p:nvPr/>
        </p:nvPicPr>
        <p:blipFill>
          <a:blip r:embed="rId3"/>
          <a:stretch>
            <a:fillRect/>
          </a:stretch>
        </p:blipFill>
        <p:spPr>
          <a:xfrm>
            <a:off x="1295400" y="57151"/>
            <a:ext cx="10251758" cy="6853261"/>
          </a:xfrm>
          <a:prstGeom prst="rect">
            <a:avLst/>
          </a:prstGeom>
        </p:spPr>
      </p:pic>
    </p:spTree>
    <p:extLst>
      <p:ext uri="{BB962C8B-B14F-4D97-AF65-F5344CB8AC3E}">
        <p14:creationId xmlns:p14="http://schemas.microsoft.com/office/powerpoint/2010/main" val="1906328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1000" y="274321"/>
            <a:ext cx="4038600" cy="5931216"/>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What did you notice about the surfaces of the ground as you “zoom in”?</a:t>
            </a:r>
          </a:p>
          <a:p>
            <a:pPr algn="ctr"/>
            <a:r>
              <a:rPr lang="en-US" sz="3600" dirty="0">
                <a:solidFill>
                  <a:schemeClr val="tx1"/>
                </a:solidFill>
              </a:rPr>
              <a:t>Do you know where your school is located?</a:t>
            </a:r>
          </a:p>
        </p:txBody>
      </p:sp>
      <p:pic>
        <p:nvPicPr>
          <p:cNvPr id="7" name="Picture 6">
            <a:extLst>
              <a:ext uri="{FF2B5EF4-FFF2-40B4-BE49-F238E27FC236}">
                <a16:creationId xmlns:a16="http://schemas.microsoft.com/office/drawing/2014/main" id="{92CEF780-4E8F-47DC-8433-E2550BED448C}"/>
              </a:ext>
            </a:extLst>
          </p:cNvPr>
          <p:cNvPicPr>
            <a:picLocks noChangeAspect="1"/>
          </p:cNvPicPr>
          <p:nvPr/>
        </p:nvPicPr>
        <p:blipFill>
          <a:blip r:embed="rId3"/>
          <a:stretch>
            <a:fillRect/>
          </a:stretch>
        </p:blipFill>
        <p:spPr>
          <a:xfrm>
            <a:off x="594360" y="715804"/>
            <a:ext cx="7551650" cy="5048249"/>
          </a:xfrm>
          <a:prstGeom prst="rect">
            <a:avLst/>
          </a:prstGeom>
        </p:spPr>
      </p:pic>
    </p:spTree>
    <p:extLst>
      <p:ext uri="{BB962C8B-B14F-4D97-AF65-F5344CB8AC3E}">
        <p14:creationId xmlns:p14="http://schemas.microsoft.com/office/powerpoint/2010/main" val="1195068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AD99BC-CE57-486D-BC31-F85CF7F891C3}"/>
              </a:ext>
            </a:extLst>
          </p:cNvPr>
          <p:cNvSpPr>
            <a:spLocks noGrp="1"/>
          </p:cNvSpPr>
          <p:nvPr>
            <p:ph type="title"/>
          </p:nvPr>
        </p:nvSpPr>
        <p:spPr>
          <a:xfrm>
            <a:off x="640080" y="325369"/>
            <a:ext cx="4368602" cy="1956841"/>
          </a:xfrm>
        </p:spPr>
        <p:txBody>
          <a:bodyPr anchor="b">
            <a:normAutofit/>
          </a:bodyPr>
          <a:lstStyle/>
          <a:p>
            <a:r>
              <a:rPr lang="en-US" sz="5400"/>
              <a:t>Tacoma Watersheds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DD40D7-6786-440C-B03F-624F46120068}"/>
              </a:ext>
            </a:extLst>
          </p:cNvPr>
          <p:cNvSpPr>
            <a:spLocks noGrp="1"/>
          </p:cNvSpPr>
          <p:nvPr>
            <p:ph idx="1"/>
          </p:nvPr>
        </p:nvSpPr>
        <p:spPr>
          <a:xfrm>
            <a:off x="640080" y="3061297"/>
            <a:ext cx="4368601" cy="1005872"/>
          </a:xfrm>
        </p:spPr>
        <p:txBody>
          <a:bodyPr>
            <a:normAutofit fontScale="85000" lnSpcReduction="10000"/>
          </a:bodyPr>
          <a:lstStyle/>
          <a:p>
            <a:pPr marL="0" indent="0">
              <a:buNone/>
            </a:pPr>
            <a:r>
              <a:rPr lang="en-US" sz="3200" dirty="0"/>
              <a:t>Can you find which watershed your school is in?</a:t>
            </a:r>
          </a:p>
        </p:txBody>
      </p:sp>
      <p:pic>
        <p:nvPicPr>
          <p:cNvPr id="4" name="Picture 3">
            <a:extLst>
              <a:ext uri="{FF2B5EF4-FFF2-40B4-BE49-F238E27FC236}">
                <a16:creationId xmlns:a16="http://schemas.microsoft.com/office/drawing/2014/main" id="{24E44113-B63F-4A63-89D3-F210DD55B094}"/>
              </a:ext>
            </a:extLst>
          </p:cNvPr>
          <p:cNvPicPr>
            <a:picLocks noChangeAspect="1"/>
          </p:cNvPicPr>
          <p:nvPr/>
        </p:nvPicPr>
        <p:blipFill rotWithShape="1">
          <a:blip r:embed="rId3"/>
          <a:srcRect r="-1" b="304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26670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5" name="Group 4"/>
          <p:cNvGrpSpPr/>
          <p:nvPr/>
        </p:nvGrpSpPr>
        <p:grpSpPr>
          <a:xfrm>
            <a:off x="846914" y="1855628"/>
            <a:ext cx="10242010" cy="3523762"/>
            <a:chOff x="0" y="-407"/>
            <a:chExt cx="6890545" cy="2367580"/>
          </a:xfrm>
        </p:grpSpPr>
        <p:pic>
          <p:nvPicPr>
            <p:cNvPr id="6" name="Picture 5" descr="http://cosatyourservice.wpengine.netdna-cdn.com/wp-content/uploads/2015/11/Oil-Storm-Dr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6325" y="-407"/>
              <a:ext cx="3284220" cy="2219960"/>
            </a:xfrm>
            <a:prstGeom prst="rect">
              <a:avLst/>
            </a:prstGeom>
            <a:noFill/>
            <a:ln>
              <a:solidFill>
                <a:schemeClr val="tx1"/>
              </a:solidFill>
            </a:ln>
            <a:effectLst>
              <a:outerShdw blurRad="50800" dist="38100" dir="2700000" algn="tl" rotWithShape="0">
                <a:prstClr val="black">
                  <a:alpha val="40000"/>
                </a:prstClr>
              </a:outerShdw>
            </a:effectLst>
          </p:spPr>
        </p:pic>
        <p:pic>
          <p:nvPicPr>
            <p:cNvPr id="7" name="Picture 6" descr="https://i.ytimg.com/vi/KiCwQChFKSE/hqdefaul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091" y="0"/>
              <a:ext cx="3185160" cy="2247900"/>
            </a:xfrm>
            <a:prstGeom prst="rect">
              <a:avLst/>
            </a:prstGeom>
            <a:noFill/>
            <a:ln>
              <a:solidFill>
                <a:schemeClr val="tx1"/>
              </a:solidFill>
            </a:ln>
            <a:effectLst>
              <a:outerShdw blurRad="50800" dist="38100" dir="2700000" algn="tl" rotWithShape="0">
                <a:prstClr val="black">
                  <a:alpha val="40000"/>
                </a:prstClr>
              </a:outerShdw>
            </a:effectLst>
          </p:spPr>
        </p:pic>
        <p:sp>
          <p:nvSpPr>
            <p:cNvPr id="8" name="Teardrop 7"/>
            <p:cNvSpPr/>
            <p:nvPr/>
          </p:nvSpPr>
          <p:spPr>
            <a:xfrm>
              <a:off x="0" y="1820254"/>
              <a:ext cx="512747" cy="529828"/>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400" b="1">
                  <a:effectLst/>
                  <a:latin typeface="Bradley Hand ITC" panose="03070402050302030203" pitchFamily="66" charset="0"/>
                  <a:ea typeface="Calibri" panose="020F0502020204030204" pitchFamily="34" charset="0"/>
                  <a:cs typeface="Times New Roman" panose="02020603050405020304" pitchFamily="18" charset="0"/>
                </a:rPr>
                <a:t>1</a:t>
              </a:r>
              <a:endParaRPr lang="en-US" sz="1200">
                <a:effectLst/>
                <a:ea typeface="Calibri" panose="020F0502020204030204" pitchFamily="34" charset="0"/>
                <a:cs typeface="Times New Roman" panose="02020603050405020304" pitchFamily="18" charset="0"/>
              </a:endParaRPr>
            </a:p>
          </p:txBody>
        </p:sp>
        <p:sp>
          <p:nvSpPr>
            <p:cNvPr id="9" name="Teardrop 8"/>
            <p:cNvSpPr/>
            <p:nvPr/>
          </p:nvSpPr>
          <p:spPr>
            <a:xfrm>
              <a:off x="3580688" y="1837345"/>
              <a:ext cx="512747" cy="529828"/>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400" b="1">
                  <a:effectLst/>
                  <a:latin typeface="Bradley Hand ITC" panose="03070402050302030203" pitchFamily="66" charset="0"/>
                  <a:ea typeface="Calibri" panose="020F0502020204030204" pitchFamily="34" charset="0"/>
                  <a:cs typeface="Times New Roman" panose="02020603050405020304" pitchFamily="18" charset="0"/>
                </a:rPr>
                <a:t>2</a:t>
              </a:r>
              <a:endParaRPr lang="en-US" sz="1200">
                <a:effectLst/>
                <a:ea typeface="Calibri" panose="020F0502020204030204" pitchFamily="34" charset="0"/>
                <a:cs typeface="Times New Roman" panose="02020603050405020304" pitchFamily="18" charset="0"/>
              </a:endParaRPr>
            </a:p>
          </p:txBody>
        </p:sp>
        <p:sp>
          <p:nvSpPr>
            <p:cNvPr id="10" name="Up Arrow Callout 9"/>
            <p:cNvSpPr/>
            <p:nvPr/>
          </p:nvSpPr>
          <p:spPr>
            <a:xfrm>
              <a:off x="4845457" y="1580962"/>
              <a:ext cx="1382829" cy="747539"/>
            </a:xfrm>
            <a:prstGeom prst="upArrowCallout">
              <a:avLst>
                <a:gd name="adj1" fmla="val 29348"/>
                <a:gd name="adj2" fmla="val 25000"/>
                <a:gd name="adj3" fmla="val 25000"/>
                <a:gd name="adj4" fmla="val 62803"/>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a:solidFill>
                    <a:srgbClr val="FFFFFF"/>
                  </a:solidFill>
                  <a:effectLst/>
                  <a:ea typeface="Calibri" panose="020F0502020204030204" pitchFamily="34" charset="0"/>
                  <a:cs typeface="Times New Roman" panose="02020603050405020304" pitchFamily="18" charset="0"/>
                </a:rPr>
                <a:t>Pollution into a stormdrain!</a:t>
              </a:r>
              <a:endParaRPr lang="en-US" sz="1200">
                <a:effectLst/>
                <a:ea typeface="Calibri" panose="020F0502020204030204" pitchFamily="34" charset="0"/>
                <a:cs typeface="Times New Roman" panose="02020603050405020304" pitchFamily="18" charset="0"/>
              </a:endParaRPr>
            </a:p>
          </p:txBody>
        </p:sp>
      </p:grpSp>
      <p:sp>
        <p:nvSpPr>
          <p:cNvPr id="11" name="Rectangle 11"/>
          <p:cNvSpPr>
            <a:spLocks noChangeArrowheads="1"/>
          </p:cNvSpPr>
          <p:nvPr/>
        </p:nvSpPr>
        <p:spPr bwMode="auto">
          <a:xfrm rot="10800000" flipH="1" flipV="1">
            <a:off x="330741" y="5061275"/>
            <a:ext cx="1135418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orbel" panose="020B0503020204020204" pitchFamily="34" charset="0"/>
                <a:ea typeface="Calibri" panose="020F0502020204030204" pitchFamily="34" charset="0"/>
                <a:cs typeface="Times New Roman" panose="02020603050405020304" pitchFamily="18" charset="0"/>
              </a:rPr>
              <a:t>As water runs off these impervious surfaces (instead of soaking into the ground), two main problems are created:</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rgbClr val="000000"/>
                </a:solidFill>
                <a:effectLst/>
                <a:latin typeface="Corbel" panose="020B0503020204020204" pitchFamily="34" charset="0"/>
                <a:ea typeface="Calibri" panose="020F0502020204030204" pitchFamily="34" charset="0"/>
                <a:cs typeface="Times New Roman" panose="02020603050405020304" pitchFamily="18" charset="0"/>
              </a:rPr>
              <a:t>TOO MUCH water</a:t>
            </a:r>
            <a:r>
              <a:rPr kumimoji="0" lang="en-US" altLang="en-US" sz="1400" b="0" i="0" u="none" strike="noStrike" cap="none" normalizeH="0" baseline="0" dirty="0">
                <a:ln>
                  <a:noFill/>
                </a:ln>
                <a:solidFill>
                  <a:srgbClr val="000000"/>
                </a:solidFill>
                <a:effectLst/>
                <a:latin typeface="Corbel" panose="020B0503020204020204" pitchFamily="34" charset="0"/>
                <a:ea typeface="Calibri" panose="020F0502020204030204" pitchFamily="34" charset="0"/>
                <a:cs typeface="Times New Roman" panose="02020603050405020304" pitchFamily="18" charset="0"/>
              </a:rPr>
              <a:t>: When there is a big storm in the forest the trees and unpaved ground hold onto and soak up most of the stormwater.  The remaining stormwater runoff in a forest flows into a stream that doesn</a:t>
            </a:r>
            <a:r>
              <a:rPr kumimoji="0" lang="en-US" altLang="en-US" sz="14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400" b="0" i="0" u="none" strike="noStrike" cap="none" normalizeH="0" baseline="0" dirty="0">
                <a:ln>
                  <a:noFill/>
                </a:ln>
                <a:solidFill>
                  <a:srgbClr val="000000"/>
                </a:solidFill>
                <a:effectLst/>
                <a:latin typeface="Corbel" panose="020B0503020204020204" pitchFamily="34" charset="0"/>
                <a:ea typeface="Calibri" panose="020F0502020204030204" pitchFamily="34" charset="0"/>
                <a:cs typeface="Times New Roman" panose="02020603050405020304" pitchFamily="18" charset="0"/>
              </a:rPr>
              <a:t>t have houses or roads along its banks to be flooded.  In a city, all the impervious surfaces create a lot more stormwater runoff.  The stormwater runoff flows down roads and picks up speed. The large amounts of water increase the risk of erosion and flooding. The increased speed of the water in city streams also washes away salmon eggs and other wildlife habitat.</a:t>
            </a:r>
            <a:endParaRPr kumimoji="0" lang="en-US" altLang="en-US" sz="1400" b="1" i="0" u="none" strike="noStrike" cap="none" normalizeH="0" baseline="0" dirty="0">
              <a:ln>
                <a:noFill/>
              </a:ln>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Corbel" panose="020B0503020204020204" pitchFamily="34" charset="0"/>
                <a:ea typeface="Calibri" panose="020F0502020204030204" pitchFamily="34" charset="0"/>
                <a:cs typeface="Times New Roman" panose="02020603050405020304" pitchFamily="18" charset="0"/>
              </a:rPr>
              <a:t>POLLUTED water: </a:t>
            </a:r>
            <a:r>
              <a:rPr kumimoji="0" lang="en-US" altLang="en-US" sz="1400" b="0" i="0" u="none" strike="noStrike" cap="none" normalizeH="0" baseline="0" dirty="0">
                <a:ln>
                  <a:noFill/>
                </a:ln>
                <a:solidFill>
                  <a:schemeClr val="tx1"/>
                </a:solidFill>
                <a:effectLst/>
                <a:latin typeface="Corbel" panose="020B0503020204020204" pitchFamily="34" charset="0"/>
                <a:ea typeface="Calibri" panose="020F0502020204030204" pitchFamily="34" charset="0"/>
                <a:cs typeface="Times New Roman" panose="02020603050405020304" pitchFamily="18" charset="0"/>
              </a:rPr>
              <a:t>Runoff flowing across roads and parking lots picks up pollutants that are on the ground and takes them into streams, lakes and Puget Sound.  This polluted runoff, kills and confuses salmon, and harms other wildlife, people and ecosystems.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Title 11"/>
          <p:cNvSpPr>
            <a:spLocks noGrp="1"/>
          </p:cNvSpPr>
          <p:nvPr>
            <p:ph type="title"/>
          </p:nvPr>
        </p:nvSpPr>
        <p:spPr>
          <a:xfrm>
            <a:off x="710119" y="229108"/>
            <a:ext cx="10515600" cy="1698927"/>
          </a:xfrm>
          <a:prstGeom prst="rect">
            <a:avLst/>
          </a:prstGeom>
        </p:spPr>
        <p:txBody>
          <a:bodyPr wrap="square">
            <a:spAutoFit/>
          </a:bodyPr>
          <a:lstStyle/>
          <a:p>
            <a:pPr algn="ctr"/>
            <a:r>
              <a:rPr lang="en-US" sz="2400" b="1" dirty="0">
                <a:latin typeface="Corbel" panose="020B0503020204020204" pitchFamily="34" charset="0"/>
                <a:ea typeface="Calibri" panose="020F0502020204030204" pitchFamily="34" charset="0"/>
                <a:cs typeface="Times New Roman" panose="02020603050405020304" pitchFamily="18" charset="0"/>
              </a:rPr>
              <a:t>Our cities </a:t>
            </a:r>
            <a:r>
              <a:rPr lang="en-US" sz="2000" b="1" dirty="0">
                <a:latin typeface="Corbel" panose="020B0503020204020204" pitchFamily="34" charset="0"/>
                <a:ea typeface="Calibri" panose="020F0502020204030204" pitchFamily="34" charset="0"/>
                <a:cs typeface="Times New Roman" panose="02020603050405020304" pitchFamily="18" charset="0"/>
              </a:rPr>
              <a:t>have a lot of hard, impervious surfaces that do not let water soak into the ground</a:t>
            </a:r>
            <a:r>
              <a:rPr lang="en-US" dirty="0">
                <a:latin typeface="Corbel" panose="020B0503020204020204" pitchFamily="34" charset="0"/>
                <a:ea typeface="Calibri" panose="020F0502020204030204" pitchFamily="34" charset="0"/>
                <a:cs typeface="Times New Roman" panose="02020603050405020304" pitchFamily="18" charset="0"/>
              </a:rPr>
              <a:t> </a:t>
            </a:r>
            <a:r>
              <a:rPr lang="en-US" sz="2400" dirty="0">
                <a:latin typeface="Corbel" panose="020B0503020204020204" pitchFamily="34" charset="0"/>
                <a:ea typeface="Calibri" panose="020F0502020204030204" pitchFamily="34" charset="0"/>
                <a:cs typeface="Times New Roman" panose="02020603050405020304" pitchFamily="18" charset="0"/>
              </a:rPr>
              <a:t>– Impervious surfaces include rooftops, roads, parking lots, concrete and blacktop (like playgrounds). Often, lawn and grass does a poor job of letting water drain into the ground, making those surfaces basically impervious also.</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1382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367194" y="96818"/>
            <a:ext cx="5457613" cy="6816651"/>
          </a:xfrm>
          <a:prstGeom prst="rect">
            <a:avLst/>
          </a:prstGeom>
        </p:spPr>
      </p:pic>
    </p:spTree>
    <p:extLst>
      <p:ext uri="{BB962C8B-B14F-4D97-AF65-F5344CB8AC3E}">
        <p14:creationId xmlns:p14="http://schemas.microsoft.com/office/powerpoint/2010/main" val="1670311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0"/>
            <a:ext cx="12082035" cy="6862127"/>
          </a:xfrm>
          <a:prstGeom prst="rect">
            <a:avLst/>
          </a:prstGeom>
        </p:spPr>
      </p:pic>
    </p:spTree>
    <p:extLst>
      <p:ext uri="{BB962C8B-B14F-4D97-AF65-F5344CB8AC3E}">
        <p14:creationId xmlns:p14="http://schemas.microsoft.com/office/powerpoint/2010/main" val="2591726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D441B1F-AAA2-498E-9C5B-C458B243F622}"/>
              </a:ext>
            </a:extLst>
          </p:cNvPr>
          <p:cNvSpPr>
            <a:spLocks noGrp="1"/>
          </p:cNvSpPr>
          <p:nvPr>
            <p:ph type="dt" sz="half" idx="10"/>
          </p:nvPr>
        </p:nvSpPr>
        <p:spPr/>
        <p:txBody>
          <a:bodyPr/>
          <a:lstStyle/>
          <a:p>
            <a:fld id="{F6B1C71B-0144-43ED-8930-10C10E26CBD9}" type="datetime1">
              <a:rPr lang="en-US" smtClean="0"/>
              <a:t>11/10/2022</a:t>
            </a:fld>
            <a:endParaRPr lang="en-US"/>
          </a:p>
        </p:txBody>
      </p:sp>
      <p:sp>
        <p:nvSpPr>
          <p:cNvPr id="6" name="TextBox 5">
            <a:extLst>
              <a:ext uri="{FF2B5EF4-FFF2-40B4-BE49-F238E27FC236}">
                <a16:creationId xmlns:a16="http://schemas.microsoft.com/office/drawing/2014/main" id="{34ED4E06-5435-46F1-A3BB-76A7DB3A6339}"/>
              </a:ext>
            </a:extLst>
          </p:cNvPr>
          <p:cNvSpPr txBox="1"/>
          <p:nvPr/>
        </p:nvSpPr>
        <p:spPr>
          <a:xfrm>
            <a:off x="1006667" y="2154701"/>
            <a:ext cx="4835549" cy="2554674"/>
          </a:xfrm>
          <a:prstGeom prst="rect">
            <a:avLst/>
          </a:prstGeom>
          <a:noFill/>
        </p:spPr>
        <p:txBody>
          <a:bodyPr wrap="square">
            <a:spAutoFit/>
          </a:bodyPr>
          <a:lstStyle/>
          <a:p>
            <a:r>
              <a:rPr lang="en-US" sz="2286" b="1" dirty="0">
                <a:solidFill>
                  <a:srgbClr val="000000"/>
                </a:solidFill>
                <a:latin typeface="Calibri" panose="020F0502020204030204" pitchFamily="34" charset="0"/>
              </a:rPr>
              <a:t>Video: </a:t>
            </a:r>
            <a:r>
              <a:rPr lang="en-US" sz="2286" dirty="0">
                <a:solidFill>
                  <a:srgbClr val="000000"/>
                </a:solidFill>
                <a:latin typeface="Calibri" panose="020F0502020204030204" pitchFamily="34" charset="0"/>
              </a:rPr>
              <a:t>“</a:t>
            </a:r>
            <a:r>
              <a:rPr lang="en-US" sz="2286" b="1" dirty="0">
                <a:solidFill>
                  <a:srgbClr val="000000"/>
                </a:solidFill>
                <a:latin typeface="Calibri" panose="020F0502020204030204" pitchFamily="34" charset="0"/>
              </a:rPr>
              <a:t>Effects of Urbanization on Stream Ecosystems” </a:t>
            </a:r>
            <a:r>
              <a:rPr lang="en-US" sz="2286" dirty="0">
                <a:solidFill>
                  <a:srgbClr val="000000"/>
                </a:solidFill>
                <a:latin typeface="Calibri" panose="020F0502020204030204" pitchFamily="34" charset="0"/>
              </a:rPr>
              <a:t>video during this lesson.</a:t>
            </a:r>
            <a:r>
              <a:rPr lang="en-US" sz="2286" b="1" dirty="0">
                <a:solidFill>
                  <a:srgbClr val="000000"/>
                </a:solidFill>
                <a:latin typeface="Calibri" panose="020F0502020204030204" pitchFamily="34" charset="0"/>
              </a:rPr>
              <a:t> </a:t>
            </a:r>
            <a:r>
              <a:rPr lang="en-US" sz="2286" dirty="0">
                <a:solidFill>
                  <a:srgbClr val="000000"/>
                </a:solidFill>
                <a:latin typeface="Calibri" panose="020F0502020204030204" pitchFamily="34" charset="0"/>
              </a:rPr>
              <a:t>Watch from 0:00 to 2:57. You can find this video linked on communitywaters.org or at </a:t>
            </a:r>
            <a:r>
              <a:rPr lang="en-US" sz="2286" u="sng" dirty="0">
                <a:solidFill>
                  <a:srgbClr val="0000FF"/>
                </a:solidFill>
                <a:latin typeface="Calibri" panose="020F0502020204030204" pitchFamily="34" charset="0"/>
                <a:hlinkClick r:id="rId2"/>
              </a:rPr>
              <a:t>https://www.youtube.com/watch?v=BYwZiiORYG8</a:t>
            </a:r>
            <a:r>
              <a:rPr lang="en-US" sz="2286" dirty="0">
                <a:solidFill>
                  <a:srgbClr val="000000"/>
                </a:solidFill>
                <a:latin typeface="Calibri" panose="020F0502020204030204" pitchFamily="34" charset="0"/>
              </a:rPr>
              <a:t> </a:t>
            </a:r>
            <a:endParaRPr lang="en-US" sz="2286" dirty="0"/>
          </a:p>
        </p:txBody>
      </p:sp>
      <p:sp>
        <p:nvSpPr>
          <p:cNvPr id="7" name="TextBox 6">
            <a:extLst>
              <a:ext uri="{FF2B5EF4-FFF2-40B4-BE49-F238E27FC236}">
                <a16:creationId xmlns:a16="http://schemas.microsoft.com/office/drawing/2014/main" id="{831F4F92-E3A6-47C0-96C7-BD7BCDBF24C4}"/>
              </a:ext>
            </a:extLst>
          </p:cNvPr>
          <p:cNvSpPr txBox="1"/>
          <p:nvPr/>
        </p:nvSpPr>
        <p:spPr>
          <a:xfrm>
            <a:off x="6499467" y="2154702"/>
            <a:ext cx="4835549" cy="2554674"/>
          </a:xfrm>
          <a:prstGeom prst="rect">
            <a:avLst/>
          </a:prstGeom>
          <a:noFill/>
        </p:spPr>
        <p:txBody>
          <a:bodyPr wrap="square">
            <a:spAutoFit/>
          </a:bodyPr>
          <a:lstStyle/>
          <a:p>
            <a:r>
              <a:rPr lang="en-US" sz="2286" b="1" dirty="0">
                <a:solidFill>
                  <a:srgbClr val="000000"/>
                </a:solidFill>
                <a:latin typeface="Calibri" panose="020F0502020204030204" pitchFamily="34" charset="0"/>
              </a:rPr>
              <a:t>Video: </a:t>
            </a:r>
            <a:r>
              <a:rPr lang="en-US" sz="2286" dirty="0">
                <a:solidFill>
                  <a:srgbClr val="000000"/>
                </a:solidFill>
                <a:latin typeface="Calibri" panose="020F0502020204030204" pitchFamily="34" charset="0"/>
              </a:rPr>
              <a:t>Since the stormwater from your community enters Puget Sound, we suggest watching the “</a:t>
            </a:r>
            <a:r>
              <a:rPr lang="en-US" sz="2286" b="1" dirty="0">
                <a:solidFill>
                  <a:srgbClr val="000000"/>
                </a:solidFill>
                <a:latin typeface="Calibri" panose="020F0502020204030204" pitchFamily="34" charset="0"/>
              </a:rPr>
              <a:t>Drained: Urban Stormwater Pollution</a:t>
            </a:r>
            <a:r>
              <a:rPr lang="en-US" sz="2286" dirty="0">
                <a:solidFill>
                  <a:srgbClr val="000000"/>
                </a:solidFill>
                <a:latin typeface="Calibri" panose="020F0502020204030204" pitchFamily="34" charset="0"/>
              </a:rPr>
              <a:t>” video from 0:00 to 2:11. You can find this video linked on communitywaters.org or at </a:t>
            </a:r>
            <a:r>
              <a:rPr lang="en-US" sz="2286" u="sng" dirty="0">
                <a:solidFill>
                  <a:srgbClr val="0563C1"/>
                </a:solidFill>
                <a:latin typeface="Calibri" panose="020F0502020204030204" pitchFamily="34" charset="0"/>
                <a:hlinkClick r:id="rId3"/>
              </a:rPr>
              <a:t>https://vimeo.com/51603152</a:t>
            </a:r>
            <a:r>
              <a:rPr lang="en-US" sz="2286" u="sng" dirty="0">
                <a:solidFill>
                  <a:srgbClr val="0563C1"/>
                </a:solidFill>
                <a:latin typeface="Calibri" panose="020F0502020204030204" pitchFamily="34" charset="0"/>
              </a:rPr>
              <a:t>.</a:t>
            </a:r>
            <a:r>
              <a:rPr lang="en-US" sz="2286" dirty="0">
                <a:solidFill>
                  <a:srgbClr val="0563C1"/>
                </a:solidFill>
                <a:latin typeface="Calibri" panose="020F0502020204030204" pitchFamily="34" charset="0"/>
              </a:rPr>
              <a:t> </a:t>
            </a:r>
            <a:endParaRPr lang="en-US" sz="2286" dirty="0"/>
          </a:p>
        </p:txBody>
      </p:sp>
    </p:spTree>
    <p:extLst>
      <p:ext uri="{BB962C8B-B14F-4D97-AF65-F5344CB8AC3E}">
        <p14:creationId xmlns:p14="http://schemas.microsoft.com/office/powerpoint/2010/main" val="2516580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F81E-A2BB-4B71-BD26-584B833C4C02}"/>
              </a:ext>
            </a:extLst>
          </p:cNvPr>
          <p:cNvSpPr>
            <a:spLocks noGrp="1"/>
          </p:cNvSpPr>
          <p:nvPr>
            <p:ph type="title"/>
          </p:nvPr>
        </p:nvSpPr>
        <p:spPr/>
        <p:txBody>
          <a:bodyPr/>
          <a:lstStyle/>
          <a:p>
            <a:r>
              <a:rPr lang="en-US" dirty="0"/>
              <a:t>Other map resources</a:t>
            </a:r>
          </a:p>
        </p:txBody>
      </p:sp>
      <p:sp>
        <p:nvSpPr>
          <p:cNvPr id="3" name="Content Placeholder 2">
            <a:extLst>
              <a:ext uri="{FF2B5EF4-FFF2-40B4-BE49-F238E27FC236}">
                <a16:creationId xmlns:a16="http://schemas.microsoft.com/office/drawing/2014/main" id="{6E850E0C-01FF-42E1-A524-C5F79C3CCF97}"/>
              </a:ext>
            </a:extLst>
          </p:cNvPr>
          <p:cNvSpPr>
            <a:spLocks noGrp="1"/>
          </p:cNvSpPr>
          <p:nvPr>
            <p:ph idx="1"/>
          </p:nvPr>
        </p:nvSpPr>
        <p:spPr/>
        <p:txBody>
          <a:bodyPr/>
          <a:lstStyle/>
          <a:p>
            <a:r>
              <a:rPr lang="en-US" dirty="0"/>
              <a:t>River Runner – click on place on map to see where water goes - </a:t>
            </a:r>
            <a:r>
              <a:rPr lang="en-US" dirty="0">
                <a:hlinkClick r:id="rId2"/>
              </a:rPr>
              <a:t>https://river-runner.samlearner.com/</a:t>
            </a:r>
            <a:endParaRPr lang="en-US" dirty="0"/>
          </a:p>
          <a:p>
            <a:endParaRPr lang="en-US" dirty="0"/>
          </a:p>
        </p:txBody>
      </p:sp>
    </p:spTree>
    <p:extLst>
      <p:ext uri="{BB962C8B-B14F-4D97-AF65-F5344CB8AC3E}">
        <p14:creationId xmlns:p14="http://schemas.microsoft.com/office/powerpoint/2010/main" val="3787072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5009-099F-4615-A7CD-9588ADD759CC}"/>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1648172B-ECFA-49F6-9D13-75212383E9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78025"/>
            <a:ext cx="4808571" cy="4351338"/>
          </a:xfrm>
          <a:prstGeom prst="rect">
            <a:avLst/>
          </a:prstGeom>
        </p:spPr>
      </p:pic>
      <p:pic>
        <p:nvPicPr>
          <p:cNvPr id="5" name="Picture 4">
            <a:extLst>
              <a:ext uri="{FF2B5EF4-FFF2-40B4-BE49-F238E27FC236}">
                <a16:creationId xmlns:a16="http://schemas.microsoft.com/office/drawing/2014/main" id="{91507A8F-DCE8-44FE-8352-759D52711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5231" y="1862138"/>
            <a:ext cx="4133850" cy="4467225"/>
          </a:xfrm>
          <a:prstGeom prst="rect">
            <a:avLst/>
          </a:prstGeom>
        </p:spPr>
      </p:pic>
    </p:spTree>
    <p:extLst>
      <p:ext uri="{BB962C8B-B14F-4D97-AF65-F5344CB8AC3E}">
        <p14:creationId xmlns:p14="http://schemas.microsoft.com/office/powerpoint/2010/main" val="2051760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6F7505-4651-49DD-A97C-C717B8D81A80}">
  <ds:schemaRefs>
    <ds:schemaRef ds:uri="http://schemas.microsoft.com/sharepoint/v3/contenttype/forms"/>
  </ds:schemaRefs>
</ds:datastoreItem>
</file>

<file path=customXml/itemProps2.xml><?xml version="1.0" encoding="utf-8"?>
<ds:datastoreItem xmlns:ds="http://schemas.openxmlformats.org/officeDocument/2006/customXml" ds:itemID="{DFE6EDF2-94A2-4ACD-803F-8C9B894BB6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E7186A-859B-4D49-8A3B-32316F729649}">
  <ds:schemaRefs>
    <ds:schemaRef ds:uri="http://schemas.microsoft.com/office/infopath/2007/PartnerControls"/>
    <ds:schemaRef ds:uri="72dab5ac-ebd7-4489-96fd-5e04b1b08638"/>
    <ds:schemaRef ds:uri="http://schemas.microsoft.com/office/2006/documentManagement/types"/>
    <ds:schemaRef ds:uri="http://purl.org/dc/dcmitype/"/>
    <ds:schemaRef ds:uri="http://schemas.microsoft.com/office/2006/metadata/properties"/>
    <ds:schemaRef ds:uri="http://purl.org/dc/elements/1.1/"/>
    <ds:schemaRef ds:uri="188c5fa1-f80e-45c6-a801-680064d87fe8"/>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581</TotalTime>
  <Words>577</Words>
  <Application>Microsoft Office PowerPoint</Application>
  <PresentationFormat>Widescreen</PresentationFormat>
  <Paragraphs>46</Paragraphs>
  <Slides>16</Slides>
  <Notes>12</Notes>
  <HiddenSlides>2</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Community Waters Science Unit  Local Stormwater Systems:  Tacoma</vt:lpstr>
      <vt:lpstr>PowerPoint Presentation</vt:lpstr>
      <vt:lpstr>PowerPoint Presentation</vt:lpstr>
      <vt:lpstr>PowerPoint Presentation</vt:lpstr>
      <vt:lpstr>Viewing Our Region</vt:lpstr>
      <vt:lpstr>PowerPoint Presentation</vt:lpstr>
      <vt:lpstr>PowerPoint Presentation</vt:lpstr>
      <vt:lpstr>PowerPoint Presentation</vt:lpstr>
      <vt:lpstr>PowerPoint Presentation</vt:lpstr>
      <vt:lpstr>Tacoma Watersheds</vt:lpstr>
      <vt:lpstr>Our cities have a lot of hard, impervious surfaces that do not let water soak into the ground – Impervious surfaces include rooftops, roads, parking lots, concrete and blacktop (like playgrounds). Often, lawn and grass does a poor job of letting water drain into the ground, making those surfaces basically impervious also.</vt:lpstr>
      <vt:lpstr>PowerPoint Presentation</vt:lpstr>
      <vt:lpstr>PowerPoint Presentation</vt:lpstr>
      <vt:lpstr>PowerPoint Presentation</vt:lpstr>
      <vt:lpstr>Other map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11</dc:title>
  <dc:creator>Celina Steiger</dc:creator>
  <cp:lastModifiedBy>Celina Steiger</cp:lastModifiedBy>
  <cp:revision>12</cp:revision>
  <dcterms:created xsi:type="dcterms:W3CDTF">2017-02-08T23:30:01Z</dcterms:created>
  <dcterms:modified xsi:type="dcterms:W3CDTF">2022-11-10T22:29:49Z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