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9"/>
  </p:notesMasterIdLst>
  <p:sldIdLst>
    <p:sldId id="256" r:id="rId6"/>
    <p:sldId id="257" r:id="rId7"/>
    <p:sldId id="263" r:id="rId8"/>
    <p:sldId id="275" r:id="rId9"/>
    <p:sldId id="258" r:id="rId10"/>
    <p:sldId id="273" r:id="rId11"/>
    <p:sldId id="259" r:id="rId12"/>
    <p:sldId id="276" r:id="rId13"/>
    <p:sldId id="284" r:id="rId14"/>
    <p:sldId id="274" r:id="rId15"/>
    <p:sldId id="277" r:id="rId16"/>
    <p:sldId id="278" r:id="rId17"/>
    <p:sldId id="283" r:id="rId18"/>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B691E3-13DD-41BF-A1E1-A69CA632668E}" v="13" dt="2022-11-15T00:46:21.9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25" autoAdjust="0"/>
    <p:restoredTop sz="94273" autoAdjust="0"/>
  </p:normalViewPr>
  <p:slideViewPr>
    <p:cSldViewPr snapToGrid="0">
      <p:cViewPr varScale="1">
        <p:scale>
          <a:sx n="89" d="100"/>
          <a:sy n="89" d="100"/>
        </p:scale>
        <p:origin x="114"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83B691E3-13DD-41BF-A1E1-A69CA632668E}"/>
    <pc:docChg chg="custSel addSld delSld modSld sldOrd">
      <pc:chgData name="Celina Steiger" userId="84c8b75e-439a-494b-a32d-c4b3d6be4b87" providerId="ADAL" clId="{83B691E3-13DD-41BF-A1E1-A69CA632668E}" dt="2022-11-15T00:46:46.150" v="22" actId="1076"/>
      <pc:docMkLst>
        <pc:docMk/>
      </pc:docMkLst>
      <pc:sldChg chg="modSp mod">
        <pc:chgData name="Celina Steiger" userId="84c8b75e-439a-494b-a32d-c4b3d6be4b87" providerId="ADAL" clId="{83B691E3-13DD-41BF-A1E1-A69CA632668E}" dt="2022-11-15T00:44:05.071" v="1" actId="20577"/>
        <pc:sldMkLst>
          <pc:docMk/>
          <pc:sldMk cId="109857222" sldId="256"/>
        </pc:sldMkLst>
        <pc:spChg chg="mod">
          <ac:chgData name="Celina Steiger" userId="84c8b75e-439a-494b-a32d-c4b3d6be4b87" providerId="ADAL" clId="{83B691E3-13DD-41BF-A1E1-A69CA632668E}" dt="2022-11-15T00:44:05.071" v="1" actId="20577"/>
          <ac:spMkLst>
            <pc:docMk/>
            <pc:sldMk cId="109857222" sldId="256"/>
            <ac:spMk id="2" creationId="{00000000-0000-0000-0000-000000000000}"/>
          </ac:spMkLst>
        </pc:spChg>
      </pc:sldChg>
      <pc:sldChg chg="modSp mod">
        <pc:chgData name="Celina Steiger" userId="84c8b75e-439a-494b-a32d-c4b3d6be4b87" providerId="ADAL" clId="{83B691E3-13DD-41BF-A1E1-A69CA632668E}" dt="2022-11-15T00:44:30.068" v="2" actId="13926"/>
        <pc:sldMkLst>
          <pc:docMk/>
          <pc:sldMk cId="3815589825" sldId="258"/>
        </pc:sldMkLst>
        <pc:spChg chg="mod">
          <ac:chgData name="Celina Steiger" userId="84c8b75e-439a-494b-a32d-c4b3d6be4b87" providerId="ADAL" clId="{83B691E3-13DD-41BF-A1E1-A69CA632668E}" dt="2022-11-15T00:44:30.068" v="2" actId="13926"/>
          <ac:spMkLst>
            <pc:docMk/>
            <pc:sldMk cId="3815589825" sldId="258"/>
            <ac:spMk id="2" creationId="{70A3009F-97E1-455D-BA45-6FC163CAB79C}"/>
          </ac:spMkLst>
        </pc:spChg>
      </pc:sldChg>
      <pc:sldChg chg="del">
        <pc:chgData name="Celina Steiger" userId="84c8b75e-439a-494b-a32d-c4b3d6be4b87" providerId="ADAL" clId="{83B691E3-13DD-41BF-A1E1-A69CA632668E}" dt="2022-11-15T00:44:39.711" v="4" actId="47"/>
        <pc:sldMkLst>
          <pc:docMk/>
          <pc:sldMk cId="2960306972" sldId="260"/>
        </pc:sldMkLst>
      </pc:sldChg>
      <pc:sldChg chg="modSp mod setBg">
        <pc:chgData name="Celina Steiger" userId="84c8b75e-439a-494b-a32d-c4b3d6be4b87" providerId="ADAL" clId="{83B691E3-13DD-41BF-A1E1-A69CA632668E}" dt="2022-11-15T00:46:46.150" v="22" actId="1076"/>
        <pc:sldMkLst>
          <pc:docMk/>
          <pc:sldMk cId="541098309" sldId="274"/>
        </pc:sldMkLst>
        <pc:spChg chg="mod">
          <ac:chgData name="Celina Steiger" userId="84c8b75e-439a-494b-a32d-c4b3d6be4b87" providerId="ADAL" clId="{83B691E3-13DD-41BF-A1E1-A69CA632668E}" dt="2022-11-15T00:46:46.150" v="22" actId="1076"/>
          <ac:spMkLst>
            <pc:docMk/>
            <pc:sldMk cId="541098309" sldId="274"/>
            <ac:spMk id="6" creationId="{EED7B8FE-CFB6-4A97-AAEA-2F7924800FAE}"/>
          </ac:spMkLst>
        </pc:spChg>
        <pc:picChg chg="mod">
          <ac:chgData name="Celina Steiger" userId="84c8b75e-439a-494b-a32d-c4b3d6be4b87" providerId="ADAL" clId="{83B691E3-13DD-41BF-A1E1-A69CA632668E}" dt="2022-11-15T00:45:18.388" v="10" actId="1076"/>
          <ac:picMkLst>
            <pc:docMk/>
            <pc:sldMk cId="541098309" sldId="274"/>
            <ac:picMk id="2" creationId="{192084D2-9A6A-AA04-261C-2BDD1C5EE3C1}"/>
          </ac:picMkLst>
        </pc:picChg>
        <pc:cxnChg chg="mod">
          <ac:chgData name="Celina Steiger" userId="84c8b75e-439a-494b-a32d-c4b3d6be4b87" providerId="ADAL" clId="{83B691E3-13DD-41BF-A1E1-A69CA632668E}" dt="2022-11-15T00:45:18.388" v="10" actId="1076"/>
          <ac:cxnSpMkLst>
            <pc:docMk/>
            <pc:sldMk cId="541098309" sldId="274"/>
            <ac:cxnSpMk id="9" creationId="{58CFAC37-CE9E-4841-9CE5-CCDF9FB5914D}"/>
          </ac:cxnSpMkLst>
        </pc:cxnChg>
      </pc:sldChg>
      <pc:sldChg chg="modSp mod setBg">
        <pc:chgData name="Celina Steiger" userId="84c8b75e-439a-494b-a32d-c4b3d6be4b87" providerId="ADAL" clId="{83B691E3-13DD-41BF-A1E1-A69CA632668E}" dt="2022-11-15T00:45:41.397" v="13" actId="1076"/>
        <pc:sldMkLst>
          <pc:docMk/>
          <pc:sldMk cId="2692085824" sldId="277"/>
        </pc:sldMkLst>
        <pc:spChg chg="mod">
          <ac:chgData name="Celina Steiger" userId="84c8b75e-439a-494b-a32d-c4b3d6be4b87" providerId="ADAL" clId="{83B691E3-13DD-41BF-A1E1-A69CA632668E}" dt="2022-11-15T00:45:41.397" v="13" actId="1076"/>
          <ac:spMkLst>
            <pc:docMk/>
            <pc:sldMk cId="2692085824" sldId="277"/>
            <ac:spMk id="11" creationId="{CC69219D-CE8F-7910-9162-920C17C26439}"/>
          </ac:spMkLst>
        </pc:spChg>
        <pc:picChg chg="mod">
          <ac:chgData name="Celina Steiger" userId="84c8b75e-439a-494b-a32d-c4b3d6be4b87" providerId="ADAL" clId="{83B691E3-13DD-41BF-A1E1-A69CA632668E}" dt="2022-11-15T00:45:37.661" v="12" actId="14100"/>
          <ac:picMkLst>
            <pc:docMk/>
            <pc:sldMk cId="2692085824" sldId="277"/>
            <ac:picMk id="5" creationId="{C25BBFCF-9569-124D-2348-779B76A203DB}"/>
          </ac:picMkLst>
        </pc:picChg>
        <pc:cxnChg chg="mod">
          <ac:chgData name="Celina Steiger" userId="84c8b75e-439a-494b-a32d-c4b3d6be4b87" providerId="ADAL" clId="{83B691E3-13DD-41BF-A1E1-A69CA632668E}" dt="2022-11-15T00:45:37.661" v="12" actId="14100"/>
          <ac:cxnSpMkLst>
            <pc:docMk/>
            <pc:sldMk cId="2692085824" sldId="277"/>
            <ac:cxnSpMk id="7" creationId="{A10FD1C6-ECF3-B158-48D2-F6AD21D60924}"/>
          </ac:cxnSpMkLst>
        </pc:cxnChg>
      </pc:sldChg>
      <pc:sldChg chg="add">
        <pc:chgData name="Celina Steiger" userId="84c8b75e-439a-494b-a32d-c4b3d6be4b87" providerId="ADAL" clId="{83B691E3-13DD-41BF-A1E1-A69CA632668E}" dt="2022-11-15T00:44:37.958" v="3"/>
        <pc:sldMkLst>
          <pc:docMk/>
          <pc:sldMk cId="312876581" sldId="283"/>
        </pc:sldMkLst>
      </pc:sldChg>
      <pc:sldChg chg="delSp modSp add mod ord setBg">
        <pc:chgData name="Celina Steiger" userId="84c8b75e-439a-494b-a32d-c4b3d6be4b87" providerId="ADAL" clId="{83B691E3-13DD-41BF-A1E1-A69CA632668E}" dt="2022-11-15T00:46:21.917" v="21" actId="171"/>
        <pc:sldMkLst>
          <pc:docMk/>
          <pc:sldMk cId="1473117101" sldId="284"/>
        </pc:sldMkLst>
        <pc:spChg chg="del">
          <ac:chgData name="Celina Steiger" userId="84c8b75e-439a-494b-a32d-c4b3d6be4b87" providerId="ADAL" clId="{83B691E3-13DD-41BF-A1E1-A69CA632668E}" dt="2022-11-15T00:46:04.272" v="15" actId="478"/>
          <ac:spMkLst>
            <pc:docMk/>
            <pc:sldMk cId="1473117101" sldId="284"/>
            <ac:spMk id="3" creationId="{555B9C56-523D-8FFC-78E5-A95C8C0DB889}"/>
          </ac:spMkLst>
        </pc:spChg>
        <pc:picChg chg="mod">
          <ac:chgData name="Celina Steiger" userId="84c8b75e-439a-494b-a32d-c4b3d6be4b87" providerId="ADAL" clId="{83B691E3-13DD-41BF-A1E1-A69CA632668E}" dt="2022-11-15T00:46:21.917" v="21" actId="171"/>
          <ac:picMkLst>
            <pc:docMk/>
            <pc:sldMk cId="1473117101" sldId="284"/>
            <ac:picMk id="5122" creationId="{3B24CE73-C9B9-F7E6-813E-825291DF011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11/14/2022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5</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dirty="0">
                <a:solidFill>
                  <a:srgbClr val="000000"/>
                </a:solidFill>
                <a:effectLst/>
                <a:latin typeface="Calibri" panose="020F0502020204030204" pitchFamily="34" charset="0"/>
              </a:rPr>
              <a:t>Please Note:</a:t>
            </a:r>
            <a:r>
              <a:rPr lang="en-US" sz="1800" b="0" i="0" dirty="0">
                <a:solidFill>
                  <a:srgbClr val="000000"/>
                </a:solidFill>
                <a:effectLst/>
                <a:latin typeface="Calibri" panose="020F0502020204030204" pitchFamily="34" charset="0"/>
              </a:rPr>
              <a:t> </a:t>
            </a:r>
            <a:r>
              <a:rPr lang="en-US" sz="1800" b="0" i="1" dirty="0">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dirty="0">
                <a:solidFill>
                  <a:srgbClr val="000000"/>
                </a:solidFill>
                <a:effectLst/>
                <a:latin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7</a:t>
            </a:fld>
            <a:endParaRPr lang="en-US"/>
          </a:p>
        </p:txBody>
      </p:sp>
    </p:spTree>
    <p:extLst>
      <p:ext uri="{BB962C8B-B14F-4D97-AF65-F5344CB8AC3E}">
        <p14:creationId xmlns:p14="http://schemas.microsoft.com/office/powerpoint/2010/main" val="494350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endParaRPr lang="en-US" dirty="0"/>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B94650-CBDB-4554-8B7E-CE84C614496D}"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B1C71B-0144-43ED-8930-10C10E26CBD9}"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endParaRPr lang="en-US" dirty="0"/>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5A87F7-0A2F-4C6A-8287-DECDD5555A88}" type="datetime1">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58EB4C-F370-477D-A2C6-4D3094819037}" type="datetime1">
              <a:rPr lang="en-US" smtClean="0"/>
              <a:t>11/14/2022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0A457A-8B86-4A24-872E-61A1231D3997}" type="datetime1">
              <a:rPr lang="en-US" smtClean="0"/>
              <a:t>11/14/2022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11/14/2022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endParaRPr lang="en-US" dirty="0"/>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endParaRPr lang="en-US" dirty="0"/>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43BCC-5F76-4E6F-810C-D3C592847A0C}"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72FEED-308F-482F-B7F5-5A0A38399E42}"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11/14/2022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11/14/2022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11/14/2022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11/14/2022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11/14/2022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r>
              <a:rPr lang="en-US" sz="5400" b="0" i="0" u="none" strike="noStrike" dirty="0">
                <a:solidFill>
                  <a:srgbClr val="000000"/>
                </a:solidFill>
                <a:effectLst/>
              </a:rPr>
              <a:t>Larchmont Elementary</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dirty="0">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dirty="0">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11/14/2022</a:t>
            </a:fld>
            <a:endParaRPr lang="en-US" dirty="0"/>
          </a:p>
        </p:txBody>
      </p:sp>
      <p:pic>
        <p:nvPicPr>
          <p:cNvPr id="4" name="Picture 3">
            <a:extLst>
              <a:ext uri="{FF2B5EF4-FFF2-40B4-BE49-F238E27FC236}">
                <a16:creationId xmlns:a16="http://schemas.microsoft.com/office/drawing/2014/main" id="{B7FA4345-C07A-4ABD-A2AB-439E2A4021EC}"/>
              </a:ext>
            </a:extLst>
          </p:cNvPr>
          <p:cNvPicPr/>
          <p:nvPr/>
        </p:nvPicPr>
        <p:blipFill>
          <a:blip r:embed="rId3">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362036" y="86151"/>
            <a:ext cx="12252141" cy="1155607"/>
          </a:xfrm>
        </p:spPr>
        <p:txBody>
          <a:bodyPr>
            <a:normAutofit/>
          </a:bodyPr>
          <a:lstStyle/>
          <a:p>
            <a:r>
              <a:rPr lang="en-US" altLang="en-US" sz="5553" dirty="0" bmk="_Hlk497297497">
                <a:latin typeface="Calibri"/>
                <a:ea typeface="Calibri" panose="020F0502020204030204" pitchFamily="34" charset="0"/>
                <a:cs typeface="Times New Roman"/>
              </a:rPr>
              <a:t>Stormwater in Our Schoolyard – Lesson 2</a:t>
            </a:r>
            <a:endParaRPr lang="en-US" sz="5553" dirty="0"/>
          </a:p>
        </p:txBody>
      </p:sp>
      <p:sp>
        <p:nvSpPr>
          <p:cNvPr id="3" name="Content Placeholder 2">
            <a:extLst>
              <a:ext uri="{FF2B5EF4-FFF2-40B4-BE49-F238E27FC236}">
                <a16:creationId xmlns:a16="http://schemas.microsoft.com/office/drawing/2014/main" id="{1F7563F9-983D-4692-9619-6161B9FC600E}"/>
              </a:ext>
            </a:extLst>
          </p:cNvPr>
          <p:cNvSpPr>
            <a:spLocks noGrp="1"/>
          </p:cNvSpPr>
          <p:nvPr>
            <p:ph idx="1"/>
          </p:nvPr>
        </p:nvSpPr>
        <p:spPr>
          <a:xfrm>
            <a:off x="362036" y="1263139"/>
            <a:ext cx="4301403" cy="5348977"/>
          </a:xfrm>
        </p:spPr>
        <p:txBody>
          <a:bodyPr>
            <a:normAutofit/>
          </a:bodyPr>
          <a:lstStyle/>
          <a:p>
            <a:pPr marL="0" indent="0" eaLnBrk="0" fontAlgn="base" hangingPunct="0">
              <a:lnSpc>
                <a:spcPct val="100000"/>
              </a:lnSpc>
              <a:spcBef>
                <a:spcPct val="0"/>
              </a:spcBef>
              <a:spcAft>
                <a:spcPct val="0"/>
              </a:spcAft>
              <a:buNone/>
            </a:pPr>
            <a:r>
              <a:rPr lang="en-US" altLang="en-US" sz="2167" dirty="0">
                <a:latin typeface="Calibri" panose="020F0502020204030204" pitchFamily="34" charset="0"/>
                <a:ea typeface="Calibri" panose="020F0502020204030204" pitchFamily="34" charset="0"/>
                <a:cs typeface="Times New Roman" panose="02020603050405020304" pitchFamily="18" charset="0"/>
              </a:rPr>
              <a:t>This map and points of interest (photos and info) can be used to guide your class’ exploration of the schoolyard. You will find the student worksheet for this lesson following the teacher guide version.  Please use the extra space on the pages to add your own notes and questions!</a:t>
            </a:r>
            <a:endParaRPr lang="en-US" altLang="en-US" sz="2167"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p:txBody>
          <a:bodyPr/>
          <a:lstStyle/>
          <a:p>
            <a:fld id="{81F4AF88-83A5-4B59-BE0B-0BF5E6E5AA9A}" type="datetime1">
              <a:rPr lang="en-US" smtClean="0"/>
              <a:t>11/14/2022</a:t>
            </a:fld>
            <a:endParaRPr lang="en-US" dirty="0"/>
          </a:p>
        </p:txBody>
      </p:sp>
      <p:sp>
        <p:nvSpPr>
          <p:cNvPr id="4" name="Flowchart: Off-page Connector 131">
            <a:extLst>
              <a:ext uri="{FF2B5EF4-FFF2-40B4-BE49-F238E27FC236}">
                <a16:creationId xmlns:a16="http://schemas.microsoft.com/office/drawing/2014/main" id="{B2135E0B-2D0E-4171-B692-FD6C3B3A1FED}"/>
              </a:ext>
            </a:extLst>
          </p:cNvPr>
          <p:cNvSpPr>
            <a:spLocks noChangeArrowheads="1"/>
          </p:cNvSpPr>
          <p:nvPr/>
        </p:nvSpPr>
        <p:spPr bwMode="auto">
          <a:xfrm>
            <a:off x="14361798" y="1341048"/>
            <a:ext cx="419733" cy="458724"/>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A</a:t>
            </a:r>
            <a:endParaRPr lang="en-US" altLang="en-US" sz="2601">
              <a:latin typeface="Arial" panose="020B0604020202020204" pitchFamily="34" charset="0"/>
            </a:endParaRPr>
          </a:p>
        </p:txBody>
      </p:sp>
      <p:sp>
        <p:nvSpPr>
          <p:cNvPr id="5" name="Flowchart: Off-page Connector 31">
            <a:extLst>
              <a:ext uri="{FF2B5EF4-FFF2-40B4-BE49-F238E27FC236}">
                <a16:creationId xmlns:a16="http://schemas.microsoft.com/office/drawing/2014/main" id="{7DD4B74A-C584-49A8-BF2D-714BD8186218}"/>
              </a:ext>
            </a:extLst>
          </p:cNvPr>
          <p:cNvSpPr>
            <a:spLocks noChangeArrowheads="1"/>
          </p:cNvSpPr>
          <p:nvPr/>
        </p:nvSpPr>
        <p:spPr bwMode="auto">
          <a:xfrm>
            <a:off x="14361799" y="4484449"/>
            <a:ext cx="419730" cy="50000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E</a:t>
            </a:r>
            <a:endParaRPr lang="en-US" altLang="en-US" sz="2601">
              <a:latin typeface="Arial" panose="020B0604020202020204" pitchFamily="34" charset="0"/>
            </a:endParaRPr>
          </a:p>
        </p:txBody>
      </p:sp>
      <p:sp>
        <p:nvSpPr>
          <p:cNvPr id="6" name="Flowchart: Off-page Connector 192">
            <a:extLst>
              <a:ext uri="{FF2B5EF4-FFF2-40B4-BE49-F238E27FC236}">
                <a16:creationId xmlns:a16="http://schemas.microsoft.com/office/drawing/2014/main" id="{A0174344-4A05-4681-BDA9-FC0E94322386}"/>
              </a:ext>
            </a:extLst>
          </p:cNvPr>
          <p:cNvSpPr>
            <a:spLocks noChangeArrowheads="1"/>
          </p:cNvSpPr>
          <p:nvPr/>
        </p:nvSpPr>
        <p:spPr bwMode="auto">
          <a:xfrm>
            <a:off x="14394661" y="3685331"/>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D</a:t>
            </a:r>
            <a:endParaRPr lang="en-US" altLang="en-US" sz="2601">
              <a:latin typeface="Arial" panose="020B0604020202020204" pitchFamily="34" charset="0"/>
            </a:endParaRPr>
          </a:p>
        </p:txBody>
      </p:sp>
      <p:sp>
        <p:nvSpPr>
          <p:cNvPr id="7" name="Flowchart: Off-page Connector 197">
            <a:extLst>
              <a:ext uri="{FF2B5EF4-FFF2-40B4-BE49-F238E27FC236}">
                <a16:creationId xmlns:a16="http://schemas.microsoft.com/office/drawing/2014/main" id="{46ECE5A6-DFCD-4874-8BB4-49D6E5A038FE}"/>
              </a:ext>
            </a:extLst>
          </p:cNvPr>
          <p:cNvSpPr>
            <a:spLocks noChangeArrowheads="1"/>
          </p:cNvSpPr>
          <p:nvPr/>
        </p:nvSpPr>
        <p:spPr bwMode="auto">
          <a:xfrm>
            <a:off x="14394662" y="2863804"/>
            <a:ext cx="419733" cy="513770"/>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C</a:t>
            </a:r>
            <a:endParaRPr lang="en-US" altLang="en-US" sz="2601">
              <a:latin typeface="Arial" panose="020B0604020202020204" pitchFamily="34" charset="0"/>
            </a:endParaRPr>
          </a:p>
        </p:txBody>
      </p:sp>
      <p:sp>
        <p:nvSpPr>
          <p:cNvPr id="8" name="Flowchart: Off-page Connector 199">
            <a:extLst>
              <a:ext uri="{FF2B5EF4-FFF2-40B4-BE49-F238E27FC236}">
                <a16:creationId xmlns:a16="http://schemas.microsoft.com/office/drawing/2014/main" id="{8188D6CC-5357-4FDD-8C3D-566DD6A22F87}"/>
              </a:ext>
            </a:extLst>
          </p:cNvPr>
          <p:cNvSpPr>
            <a:spLocks noChangeArrowheads="1"/>
          </p:cNvSpPr>
          <p:nvPr/>
        </p:nvSpPr>
        <p:spPr bwMode="auto">
          <a:xfrm>
            <a:off x="14361799" y="6026392"/>
            <a:ext cx="419730" cy="559642"/>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E</a:t>
            </a:r>
            <a:endParaRPr lang="en-US" altLang="en-US" sz="2601" dirty="0">
              <a:latin typeface="Arial" panose="020B0604020202020204" pitchFamily="34" charset="0"/>
            </a:endParaRPr>
          </a:p>
        </p:txBody>
      </p:sp>
      <p:sp>
        <p:nvSpPr>
          <p:cNvPr id="9" name="Flowchart: Off-page Connector 198">
            <a:extLst>
              <a:ext uri="{FF2B5EF4-FFF2-40B4-BE49-F238E27FC236}">
                <a16:creationId xmlns:a16="http://schemas.microsoft.com/office/drawing/2014/main" id="{2BCD73F1-8F47-417E-AA3F-6CA2B2EE93A8}"/>
              </a:ext>
            </a:extLst>
          </p:cNvPr>
          <p:cNvSpPr>
            <a:spLocks noChangeArrowheads="1"/>
          </p:cNvSpPr>
          <p:nvPr/>
        </p:nvSpPr>
        <p:spPr bwMode="auto">
          <a:xfrm>
            <a:off x="14394662" y="2000206"/>
            <a:ext cx="419733" cy="536706"/>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1" name="Flowchart: Off-page Connector 299">
            <a:extLst>
              <a:ext uri="{FF2B5EF4-FFF2-40B4-BE49-F238E27FC236}">
                <a16:creationId xmlns:a16="http://schemas.microsoft.com/office/drawing/2014/main" id="{BB810BE1-903C-48AB-A1AD-8376410367DD}"/>
              </a:ext>
            </a:extLst>
          </p:cNvPr>
          <p:cNvSpPr>
            <a:spLocks noChangeArrowheads="1"/>
          </p:cNvSpPr>
          <p:nvPr/>
        </p:nvSpPr>
        <p:spPr bwMode="auto">
          <a:xfrm>
            <a:off x="14361796" y="5296801"/>
            <a:ext cx="419733" cy="48165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G</a:t>
            </a:r>
            <a:endParaRPr lang="en-US" altLang="en-US" sz="1589" dirty="0"/>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38268"/>
            <a:ext cx="266869" cy="844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ct val="0"/>
              </a:spcAft>
            </a:pPr>
            <a:endParaRPr lang="en-US" altLang="en-US" sz="2022" dirty="0"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ct val="0"/>
              </a:spcAft>
            </a:pPr>
            <a:endParaRPr lang="en-US" altLang="en-US" sz="2601" dirty="0">
              <a:latin typeface="Arial" panose="020B0604020202020204" pitchFamily="34" charset="0"/>
            </a:endParaRPr>
          </a:p>
        </p:txBody>
      </p:sp>
      <p:pic>
        <p:nvPicPr>
          <p:cNvPr id="1026" name="Picture 2">
            <a:extLst>
              <a:ext uri="{FF2B5EF4-FFF2-40B4-BE49-F238E27FC236}">
                <a16:creationId xmlns:a16="http://schemas.microsoft.com/office/drawing/2014/main" id="{7F3E5F45-0E64-5835-A498-043BE08333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6098" y="1190852"/>
            <a:ext cx="7545421" cy="5405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286950" y="145626"/>
            <a:ext cx="11216640" cy="1182842"/>
          </a:xfrm>
        </p:spPr>
        <p:txBody>
          <a:bodyPr/>
          <a:lstStyle/>
          <a:p>
            <a:r>
              <a:rPr lang="en-US"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p:txBody>
          <a:bodyPr/>
          <a:lstStyle/>
          <a:p>
            <a:fld id="{F6B1C71B-0144-43ED-8930-10C10E26CBD9}" type="datetime1">
              <a:rPr lang="en-US" smtClean="0"/>
              <a:t>11/14/2022</a:t>
            </a:fld>
            <a:endParaRPr lang="en-US"/>
          </a:p>
        </p:txBody>
      </p:sp>
      <p:pic>
        <p:nvPicPr>
          <p:cNvPr id="2050" name="Picture 2">
            <a:extLst>
              <a:ext uri="{FF2B5EF4-FFF2-40B4-BE49-F238E27FC236}">
                <a16:creationId xmlns:a16="http://schemas.microsoft.com/office/drawing/2014/main" id="{B82C7F53-D3EA-28BB-73C9-F459B31FDB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171" b="19062"/>
          <a:stretch/>
        </p:blipFill>
        <p:spPr bwMode="auto">
          <a:xfrm>
            <a:off x="286950" y="2665438"/>
            <a:ext cx="4140333" cy="35754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3D083F61-ABD6-AA77-87FC-FAA74FE04B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7836" y="3808307"/>
            <a:ext cx="39624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8812B116-5980-3B72-C428-6AE4CAF6D09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r="34346"/>
          <a:stretch/>
        </p:blipFill>
        <p:spPr bwMode="auto">
          <a:xfrm>
            <a:off x="4817611" y="1182842"/>
            <a:ext cx="3129900" cy="357547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BB2FEC8-4575-B39A-FB50-04D4F65E0B76}"/>
              </a:ext>
            </a:extLst>
          </p:cNvPr>
          <p:cNvSpPr txBox="1"/>
          <p:nvPr/>
        </p:nvSpPr>
        <p:spPr>
          <a:xfrm>
            <a:off x="4817610" y="4924875"/>
            <a:ext cx="3129899" cy="738664"/>
          </a:xfrm>
          <a:prstGeom prst="rect">
            <a:avLst/>
          </a:prstGeom>
          <a:noFill/>
          <a:ln>
            <a:solidFill>
              <a:schemeClr val="tx1"/>
            </a:solidFill>
          </a:ln>
        </p:spPr>
        <p:txBody>
          <a:bodyPr wrap="square" rtlCol="0">
            <a:spAutoFit/>
          </a:bodyPr>
          <a:lstStyle/>
          <a:p>
            <a:r>
              <a:rPr lang="en-US" sz="1400" dirty="0">
                <a:latin typeface="+mj-lt"/>
              </a:rPr>
              <a:t>B. Downspouts - Where does water flowing through this downspout lead? Where does the water start?</a:t>
            </a:r>
          </a:p>
        </p:txBody>
      </p:sp>
      <p:sp>
        <p:nvSpPr>
          <p:cNvPr id="6" name="TextBox 5">
            <a:extLst>
              <a:ext uri="{FF2B5EF4-FFF2-40B4-BE49-F238E27FC236}">
                <a16:creationId xmlns:a16="http://schemas.microsoft.com/office/drawing/2014/main" id="{AAA6F9A0-BDB3-FD7D-4870-8542E89E424F}"/>
              </a:ext>
            </a:extLst>
          </p:cNvPr>
          <p:cNvSpPr txBox="1"/>
          <p:nvPr/>
        </p:nvSpPr>
        <p:spPr>
          <a:xfrm>
            <a:off x="286950" y="1756910"/>
            <a:ext cx="3925298" cy="738664"/>
          </a:xfrm>
          <a:prstGeom prst="rect">
            <a:avLst/>
          </a:prstGeom>
          <a:noFill/>
          <a:ln>
            <a:solidFill>
              <a:schemeClr val="tx1"/>
            </a:solidFill>
          </a:ln>
        </p:spPr>
        <p:txBody>
          <a:bodyPr wrap="square" rtlCol="0">
            <a:spAutoFit/>
          </a:bodyPr>
          <a:lstStyle/>
          <a:p>
            <a:r>
              <a:rPr lang="en-US" sz="1400" dirty="0">
                <a:latin typeface="+mj-lt"/>
              </a:rPr>
              <a:t>A. Surfaces – Why is water pooling here? Investigate the area to see if there are any storm drain problems nearby. What collects in this stormwater?</a:t>
            </a:r>
          </a:p>
        </p:txBody>
      </p:sp>
      <p:sp>
        <p:nvSpPr>
          <p:cNvPr id="8" name="TextBox 7">
            <a:extLst>
              <a:ext uri="{FF2B5EF4-FFF2-40B4-BE49-F238E27FC236}">
                <a16:creationId xmlns:a16="http://schemas.microsoft.com/office/drawing/2014/main" id="{C0ED8F96-DFEA-764D-1DA8-94498B700321}"/>
              </a:ext>
            </a:extLst>
          </p:cNvPr>
          <p:cNvSpPr txBox="1"/>
          <p:nvPr/>
        </p:nvSpPr>
        <p:spPr>
          <a:xfrm>
            <a:off x="8337836" y="2386726"/>
            <a:ext cx="3962400" cy="1169551"/>
          </a:xfrm>
          <a:prstGeom prst="rect">
            <a:avLst/>
          </a:prstGeom>
          <a:noFill/>
          <a:ln>
            <a:solidFill>
              <a:schemeClr val="tx1"/>
            </a:solidFill>
          </a:ln>
        </p:spPr>
        <p:txBody>
          <a:bodyPr wrap="square" rtlCol="0">
            <a:spAutoFit/>
          </a:bodyPr>
          <a:lstStyle/>
          <a:p>
            <a:r>
              <a:rPr lang="en-US" sz="1400" dirty="0">
                <a:latin typeface="+mj-lt"/>
              </a:rPr>
              <a:t>C. Surfaces– Notice the directions that water flows on these surfaces and where it ends up. </a:t>
            </a:r>
          </a:p>
          <a:p>
            <a:r>
              <a:rPr lang="en-US" sz="1400" dirty="0">
                <a:latin typeface="+mj-lt"/>
              </a:rPr>
              <a:t>What happens to rain as it falls here? </a:t>
            </a:r>
            <a:r>
              <a:rPr lang="en-US" sz="1400" b="0" i="0" dirty="0">
                <a:effectLst/>
                <a:latin typeface="+mj-lt"/>
              </a:rPr>
              <a:t>Which </a:t>
            </a:r>
            <a:r>
              <a:rPr lang="en-US" sz="1400" dirty="0">
                <a:latin typeface="+mj-lt"/>
              </a:rPr>
              <a:t>surfaces are </a:t>
            </a:r>
            <a:r>
              <a:rPr lang="en-US" sz="1400" b="0" i="0" dirty="0">
                <a:effectLst/>
                <a:latin typeface="+mj-lt"/>
              </a:rPr>
              <a:t>pervious or impervious? </a:t>
            </a:r>
          </a:p>
          <a:p>
            <a:r>
              <a:rPr lang="en-US" sz="1400" dirty="0">
                <a:latin typeface="+mj-lt"/>
              </a:rPr>
              <a:t>Test it out by pouring water on the surface!</a:t>
            </a:r>
          </a:p>
        </p:txBody>
      </p: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488152C-9C44-A38F-C71B-18B97317A39B}"/>
              </a:ext>
            </a:extLst>
          </p:cNvPr>
          <p:cNvSpPr>
            <a:spLocks noGrp="1"/>
          </p:cNvSpPr>
          <p:nvPr>
            <p:ph type="dt" sz="half" idx="10"/>
          </p:nvPr>
        </p:nvSpPr>
        <p:spPr/>
        <p:txBody>
          <a:bodyPr/>
          <a:lstStyle/>
          <a:p>
            <a:fld id="{F6B1C71B-0144-43ED-8930-10C10E26CBD9}" type="datetime1">
              <a:rPr lang="en-US" smtClean="0"/>
              <a:t>11/14/2022</a:t>
            </a:fld>
            <a:endParaRPr lang="en-US"/>
          </a:p>
        </p:txBody>
      </p:sp>
      <p:pic>
        <p:nvPicPr>
          <p:cNvPr id="3074" name="Picture 2">
            <a:extLst>
              <a:ext uri="{FF2B5EF4-FFF2-40B4-BE49-F238E27FC236}">
                <a16:creationId xmlns:a16="http://schemas.microsoft.com/office/drawing/2014/main" id="{2DEAEAE5-23DA-367C-DF91-9DCD6DCBE3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440" y="296333"/>
            <a:ext cx="5913120" cy="443484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CBE8179E-9E8A-0047-CDCC-2AEFF5DB01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6240" y="296333"/>
            <a:ext cx="5913120" cy="4434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13F6682-9EF1-6408-DE1C-3FA4D911B31F}"/>
              </a:ext>
            </a:extLst>
          </p:cNvPr>
          <p:cNvSpPr txBox="1"/>
          <p:nvPr/>
        </p:nvSpPr>
        <p:spPr>
          <a:xfrm>
            <a:off x="413804" y="5232420"/>
            <a:ext cx="12177191" cy="523220"/>
          </a:xfrm>
          <a:prstGeom prst="rect">
            <a:avLst/>
          </a:prstGeom>
          <a:noFill/>
          <a:ln>
            <a:solidFill>
              <a:schemeClr val="tx1"/>
            </a:solidFill>
          </a:ln>
        </p:spPr>
        <p:txBody>
          <a:bodyPr wrap="square" rtlCol="0">
            <a:spAutoFit/>
          </a:bodyPr>
          <a:lstStyle/>
          <a:p>
            <a:r>
              <a:rPr lang="en-US" sz="1400" dirty="0">
                <a:latin typeface="+mj-lt"/>
              </a:rPr>
              <a:t>D &amp; E. Playground surfaces – Notice the directions that water flows on these surfaces and where it puddles like in the picture on the left. Why does the water pool like this? </a:t>
            </a:r>
            <a:r>
              <a:rPr lang="en-US" sz="1400" b="0" i="0" dirty="0">
                <a:effectLst/>
                <a:latin typeface="+mj-lt"/>
              </a:rPr>
              <a:t>Which </a:t>
            </a:r>
            <a:r>
              <a:rPr lang="en-US" sz="1400" dirty="0">
                <a:latin typeface="+mj-lt"/>
              </a:rPr>
              <a:t>surfaces are </a:t>
            </a:r>
            <a:r>
              <a:rPr lang="en-US" sz="1400" b="0" i="0" dirty="0">
                <a:effectLst/>
                <a:latin typeface="+mj-lt"/>
              </a:rPr>
              <a:t>pervious or impervious across your schoolyard? Test them out with water!</a:t>
            </a:r>
          </a:p>
        </p:txBody>
      </p:sp>
    </p:spTree>
    <p:extLst>
      <p:ext uri="{BB962C8B-B14F-4D97-AF65-F5344CB8AC3E}">
        <p14:creationId xmlns:p14="http://schemas.microsoft.com/office/powerpoint/2010/main" val="3957888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1" b="1" dirty="0">
                <a:latin typeface="Calibri" panose="020F0502020204030204" pitchFamily="34" charset="0"/>
                <a:ea typeface="Calibri" panose="020F0502020204030204" pitchFamily="34" charset="0"/>
                <a:cs typeface="Times New Roman" panose="02020603050405020304" pitchFamily="18" charset="0"/>
              </a:rPr>
              <a:t>Mapping Your Schoolyard – Larchmont Elementary	</a:t>
            </a:r>
            <a:r>
              <a:rPr lang="en-US" sz="2000" b="1" dirty="0">
                <a:latin typeface="Calibri" panose="020F0502020204030204" pitchFamily="34" charset="0"/>
                <a:ea typeface="Calibri" panose="020F0502020204030204" pitchFamily="34" charset="0"/>
                <a:cs typeface="Times New Roman" panose="02020603050405020304" pitchFamily="18" charset="0"/>
              </a:rPr>
              <a:t>Name: ____________ Date: _________</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11/14/2022</a:t>
            </a:fld>
            <a:endParaRPr lang="en-US"/>
          </a:p>
        </p:txBody>
      </p:sp>
      <p:sp>
        <p:nvSpPr>
          <p:cNvPr id="4" name="Text Box 2">
            <a:extLst>
              <a:ext uri="{FF2B5EF4-FFF2-40B4-BE49-F238E27FC236}">
                <a16:creationId xmlns:a16="http://schemas.microsoft.com/office/drawing/2014/main" id="{B4396C86-7EBD-4620-93F7-E97D128412C0}"/>
              </a:ext>
            </a:extLst>
          </p:cNvPr>
          <p:cNvSpPr txBox="1">
            <a:spLocks noChangeArrowheads="1"/>
          </p:cNvSpPr>
          <p:nvPr/>
        </p:nvSpPr>
        <p:spPr bwMode="auto">
          <a:xfrm>
            <a:off x="8587085" y="3958246"/>
            <a:ext cx="3639139" cy="2821861"/>
          </a:xfrm>
          <a:prstGeom prst="rect">
            <a:avLst/>
          </a:prstGeom>
          <a:solidFill>
            <a:srgbClr val="FFFFFF"/>
          </a:solidFill>
          <a:ln w="9525">
            <a:noFill/>
            <a:miter lim="800000"/>
            <a:headEnd/>
            <a:tailEnd/>
          </a:ln>
        </p:spPr>
        <p:txBody>
          <a:bodyPr rot="0" vert="horz" wrap="square" lIns="123855" tIns="61928" rIns="123855" bIns="61928" anchor="t" anchorCtr="0">
            <a:noAutofit/>
          </a:body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458" indent="-464458">
              <a:lnSpc>
                <a:spcPct val="115000"/>
              </a:lnSpc>
              <a:spcAft>
                <a:spcPts val="1355"/>
              </a:spcAft>
              <a:buFont typeface="Symbol" panose="05050102010706020507" pitchFamily="18" charset="2"/>
              <a:buChar char=""/>
              <a:tabLst>
                <a:tab pos="309639" algn="l"/>
              </a:tabLst>
            </a:pPr>
            <a:r>
              <a:rPr lang="en-US" sz="1490" dirty="0">
                <a:latin typeface="Calibri" panose="020F0502020204030204" pitchFamily="34" charset="0"/>
                <a:ea typeface="Calibri" panose="020F0502020204030204" pitchFamily="34" charset="0"/>
                <a:cs typeface="Times New Roman" panose="02020603050405020304" pitchFamily="18" charset="0"/>
              </a:rPr>
              <a:t>Symbols from the Key including flow of water, surfaces, and storm drains. </a:t>
            </a:r>
          </a:p>
          <a:p>
            <a:pPr marL="464458" indent="-464458">
              <a:lnSpc>
                <a:spcPct val="115000"/>
              </a:lnSpc>
              <a:spcAft>
                <a:spcPts val="1355"/>
              </a:spcAft>
              <a:buFont typeface="Symbol" panose="05050102010706020507" pitchFamily="18" charset="2"/>
              <a:buChar char=""/>
              <a:tabLst>
                <a:tab pos="309639" algn="l"/>
              </a:tabLst>
            </a:pPr>
            <a:r>
              <a:rPr lang="en-US" sz="1490" dirty="0">
                <a:latin typeface="Calibri" panose="020F0502020204030204" pitchFamily="34" charset="0"/>
                <a:ea typeface="Calibri" panose="020F0502020204030204" pitchFamily="34" charset="0"/>
                <a:cs typeface="Times New Roman" panose="02020603050405020304" pitchFamily="18" charset="0"/>
              </a:rPr>
              <a:t>Label locations of litter, pollution and places where puddles form.</a:t>
            </a:r>
          </a:p>
          <a:p>
            <a:pPr marL="464458" indent="-464458">
              <a:lnSpc>
                <a:spcPct val="115000"/>
              </a:lnSpc>
              <a:spcAft>
                <a:spcPts val="1355"/>
              </a:spcAft>
              <a:buFont typeface="Symbol" panose="05050102010706020507" pitchFamily="18" charset="2"/>
              <a:buChar char=""/>
              <a:tabLst>
                <a:tab pos="309639" algn="l"/>
              </a:tabLst>
            </a:pPr>
            <a:r>
              <a:rPr lang="en-US" sz="1490" dirty="0">
                <a:latin typeface="Calibri" panose="020F0502020204030204" pitchFamily="34" charset="0"/>
                <a:ea typeface="Calibri" panose="020F0502020204030204" pitchFamily="34" charset="0"/>
                <a:cs typeface="Times New Roman" panose="02020603050405020304" pitchFamily="18" charset="0"/>
              </a:rPr>
              <a:t>Sketch any </a:t>
            </a:r>
            <a:r>
              <a:rPr lang="en-US" sz="1490" b="1" dirty="0">
                <a:latin typeface="Calibri" panose="020F0502020204030204" pitchFamily="34" charset="0"/>
                <a:ea typeface="Calibri" panose="020F0502020204030204" pitchFamily="34" charset="0"/>
                <a:cs typeface="Times New Roman" panose="02020603050405020304" pitchFamily="18" charset="0"/>
              </a:rPr>
              <a:t>stormwater problems </a:t>
            </a:r>
            <a:r>
              <a:rPr lang="en-US" sz="1490" dirty="0">
                <a:latin typeface="Calibri" panose="020F0502020204030204" pitchFamily="34" charset="0"/>
                <a:ea typeface="Calibri" panose="020F0502020204030204" pitchFamily="34" charset="0"/>
                <a:cs typeface="Times New Roman" panose="02020603050405020304" pitchFamily="18" charset="0"/>
              </a:rPr>
              <a:t>you see or are aware of.</a:t>
            </a:r>
          </a:p>
          <a:p>
            <a:pPr marL="464458" indent="-464458">
              <a:lnSpc>
                <a:spcPct val="115000"/>
              </a:lnSpc>
              <a:spcAft>
                <a:spcPts val="1355"/>
              </a:spcAft>
              <a:buFont typeface="Symbol" panose="05050102010706020507" pitchFamily="18" charset="2"/>
              <a:buChar char=""/>
              <a:tabLst>
                <a:tab pos="309639" algn="l"/>
              </a:tabLst>
            </a:pPr>
            <a:r>
              <a:rPr lang="en-US" sz="1490" dirty="0">
                <a:latin typeface="Calibri" panose="020F0502020204030204" pitchFamily="34" charset="0"/>
                <a:ea typeface="Calibri" panose="020F0502020204030204" pitchFamily="34" charset="0"/>
                <a:cs typeface="Times New Roman" panose="02020603050405020304" pitchFamily="18" charset="0"/>
              </a:rPr>
              <a:t>Sketch larger plants and bushes.</a:t>
            </a:r>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pic>
        <p:nvPicPr>
          <p:cNvPr id="4098" name="Picture 2">
            <a:extLst>
              <a:ext uri="{FF2B5EF4-FFF2-40B4-BE49-F238E27FC236}">
                <a16:creationId xmlns:a16="http://schemas.microsoft.com/office/drawing/2014/main" id="{876E9171-E902-016A-FC77-CAFA53B46E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091" y="990841"/>
            <a:ext cx="8039819" cy="575929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Graphical user interface&#10;&#10;Description automatically generated with medium confidence">
            <a:extLst>
              <a:ext uri="{FF2B5EF4-FFF2-40B4-BE49-F238E27FC236}">
                <a16:creationId xmlns:a16="http://schemas.microsoft.com/office/drawing/2014/main" id="{2409E0B4-4F89-05A6-3319-FACD4C0072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1985" y="960868"/>
            <a:ext cx="5623034" cy="1349974"/>
          </a:xfrm>
          <a:prstGeom prst="rect">
            <a:avLst/>
          </a:prstGeom>
        </p:spPr>
      </p:pic>
    </p:spTree>
    <p:extLst>
      <p:ext uri="{BB962C8B-B14F-4D97-AF65-F5344CB8AC3E}">
        <p14:creationId xmlns:p14="http://schemas.microsoft.com/office/powerpoint/2010/main" val="3815589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0"/>
            <a:ext cx="12806680" cy="1295400"/>
          </a:xfrm>
        </p:spPr>
        <p:txBody>
          <a:bodyPr>
            <a:normAutofit/>
          </a:bodyPr>
          <a:lstStyle/>
          <a:p>
            <a:r>
              <a:rPr lang="en-US" sz="4267" dirty="0"/>
              <a:t>Larchmont Elementary </a:t>
            </a: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lines and arrows! </a:t>
            </a:r>
            <a:endParaRPr lang="en-US" dirty="0"/>
          </a:p>
        </p:txBody>
      </p:sp>
      <p:pic>
        <p:nvPicPr>
          <p:cNvPr id="5122" name="Picture 2">
            <a:extLst>
              <a:ext uri="{FF2B5EF4-FFF2-40B4-BE49-F238E27FC236}">
                <a16:creationId xmlns:a16="http://schemas.microsoft.com/office/drawing/2014/main" id="{3B24CE73-C9B9-F7E6-813E-825291DF01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3158" y="976278"/>
            <a:ext cx="8453120" cy="590634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55B9C56-523D-8FFC-78E5-A95C8C0DB889}"/>
              </a:ext>
            </a:extLst>
          </p:cNvPr>
          <p:cNvSpPr txBox="1"/>
          <p:nvPr/>
        </p:nvSpPr>
        <p:spPr>
          <a:xfrm>
            <a:off x="309966" y="1472339"/>
            <a:ext cx="3394129" cy="4524315"/>
          </a:xfrm>
          <a:prstGeom prst="rect">
            <a:avLst/>
          </a:prstGeom>
          <a:noFill/>
        </p:spPr>
        <p:txBody>
          <a:bodyPr wrap="square" rtlCol="0">
            <a:spAutoFit/>
          </a:bodyPr>
          <a:lstStyle/>
          <a:p>
            <a:r>
              <a:rPr lang="en-US" altLang="en-US" sz="2400" b="1" dirty="0">
                <a:solidFill>
                  <a:srgbClr val="000000"/>
                </a:solidFill>
                <a:latin typeface="Calibri" panose="020F0502020204030204" pitchFamily="34" charset="0"/>
                <a:cs typeface="Calibri" panose="020F0502020204030204" pitchFamily="34" charset="0"/>
              </a:rPr>
              <a:t>What happens with the stormwater around your school?</a:t>
            </a:r>
            <a:endParaRPr lang="en-US" sz="2400" dirty="0">
              <a:effectLst/>
              <a:latin typeface="Helvetica Neue" panose="02000503000000020004" pitchFamily="2" charset="0"/>
            </a:endParaRPr>
          </a:p>
          <a:p>
            <a:r>
              <a:rPr lang="en-US" sz="2400" i="1" dirty="0">
                <a:effectLst/>
                <a:latin typeface="Helvetica Neue" panose="02000503000000020004" pitchFamily="2" charset="0"/>
              </a:rPr>
              <a:t>Water in the storm drains at your school empty into stormwater pipes under the school and travel underground moving toward E 88</a:t>
            </a:r>
            <a:r>
              <a:rPr lang="en-US" sz="2400" i="1" baseline="30000" dirty="0">
                <a:effectLst/>
                <a:latin typeface="Helvetica Neue" panose="02000503000000020004" pitchFamily="2" charset="0"/>
              </a:rPr>
              <a:t>th</a:t>
            </a:r>
            <a:r>
              <a:rPr lang="en-US" sz="2400" i="1" dirty="0">
                <a:effectLst/>
                <a:latin typeface="Helvetica Neue" panose="02000503000000020004" pitchFamily="2" charset="0"/>
              </a:rPr>
              <a:t> St where it begins to move south until E 92</a:t>
            </a:r>
            <a:r>
              <a:rPr lang="en-US" sz="2400" i="1" baseline="30000" dirty="0">
                <a:effectLst/>
                <a:latin typeface="Helvetica Neue" panose="02000503000000020004" pitchFamily="2" charset="0"/>
              </a:rPr>
              <a:t>nd</a:t>
            </a:r>
            <a:r>
              <a:rPr lang="en-US" sz="2400" i="1" dirty="0">
                <a:effectLst/>
                <a:latin typeface="Helvetica Neue" panose="02000503000000020004" pitchFamily="2" charset="0"/>
              </a:rPr>
              <a:t> St.</a:t>
            </a:r>
            <a:endParaRPr lang="en-US" sz="2400" i="1" dirty="0"/>
          </a:p>
        </p:txBody>
      </p:sp>
    </p:spTree>
    <p:extLst>
      <p:ext uri="{BB962C8B-B14F-4D97-AF65-F5344CB8AC3E}">
        <p14:creationId xmlns:p14="http://schemas.microsoft.com/office/powerpoint/2010/main" val="2742104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11216640" cy="953344"/>
          </a:xfrm>
        </p:spPr>
        <p:txBody>
          <a:bodyPr>
            <a:normAutofit/>
          </a:bodyPr>
          <a:lstStyle/>
          <a:p>
            <a:r>
              <a:rPr lang="en-US" sz="5418" dirty="0">
                <a:latin typeface="Calibri"/>
                <a:ea typeface="Calibri" panose="020F0502020204030204" pitchFamily="34" charset="0"/>
                <a:cs typeface="Times New Roman"/>
              </a:rPr>
              <a:t>Local Stormwater Systems</a:t>
            </a:r>
            <a:endParaRPr lang="en-US" sz="10836" dirty="0">
              <a:latin typeface="Calibri"/>
              <a:cs typeface="Times New Roman"/>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11/14/2022</a:t>
            </a:fld>
            <a:endParaRPr lang="en-US"/>
          </a:p>
        </p:txBody>
      </p:sp>
      <p:sp>
        <p:nvSpPr>
          <p:cNvPr id="9" name="Rectangle 1">
            <a:extLst>
              <a:ext uri="{FF2B5EF4-FFF2-40B4-BE49-F238E27FC236}">
                <a16:creationId xmlns:a16="http://schemas.microsoft.com/office/drawing/2014/main" id="{5116F802-F0BA-4A37-BE5B-0D518BB9597C}"/>
              </a:ext>
            </a:extLst>
          </p:cNvPr>
          <p:cNvSpPr>
            <a:spLocks noChangeArrowheads="1"/>
          </p:cNvSpPr>
          <p:nvPr/>
        </p:nvSpPr>
        <p:spPr bwMode="auto">
          <a:xfrm>
            <a:off x="431862" y="1279453"/>
            <a:ext cx="5557456" cy="729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3855" tIns="61928" rIns="123855" bIns="6192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38555"/>
            <a:r>
              <a:rPr lang="en-US" altLang="en-US" sz="2438" b="1" dirty="0">
                <a:solidFill>
                  <a:srgbClr val="000000"/>
                </a:solidFill>
                <a:latin typeface="Calibri" panose="020F0502020204030204" pitchFamily="34" charset="0"/>
                <a:cs typeface="Calibri" panose="020F0502020204030204" pitchFamily="34" charset="0"/>
              </a:rPr>
              <a:t>What happens next?</a:t>
            </a:r>
          </a:p>
          <a:p>
            <a:pPr defTabSz="1238555"/>
            <a:endParaRPr lang="en-US" altLang="en-US" sz="1490" b="1" dirty="0">
              <a:solidFill>
                <a:srgbClr val="000000"/>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C9B6CDD2-4AE4-B3E7-5F34-21E68D71A794}"/>
              </a:ext>
            </a:extLst>
          </p:cNvPr>
          <p:cNvSpPr txBox="1"/>
          <p:nvPr/>
        </p:nvSpPr>
        <p:spPr>
          <a:xfrm>
            <a:off x="431863" y="1985517"/>
            <a:ext cx="5557455" cy="5050165"/>
          </a:xfrm>
          <a:prstGeom prst="rect">
            <a:avLst/>
          </a:prstGeom>
          <a:noFill/>
        </p:spPr>
        <p:txBody>
          <a:bodyPr wrap="square" rtlCol="0">
            <a:spAutoFit/>
          </a:bodyPr>
          <a:lstStyle/>
          <a:p>
            <a:r>
              <a:rPr lang="en-US" sz="2438" i="1" dirty="0"/>
              <a:t>The water from your school yard then takes a few turns as it moves west, crossing below SR 7. As it moves west, it then moves northwest and settles in </a:t>
            </a:r>
            <a:r>
              <a:rPr lang="en-US" sz="2438" i="1" dirty="0">
                <a:solidFill>
                  <a:srgbClr val="7030A0"/>
                </a:solidFill>
              </a:rPr>
              <a:t>Hosmer Holding Basin</a:t>
            </a:r>
            <a:r>
              <a:rPr lang="en-US" sz="2438" i="1" dirty="0"/>
              <a:t>. From there, it travels under I5 in storm water pipes before settling in another holding basin called </a:t>
            </a:r>
            <a:r>
              <a:rPr lang="en-US" sz="2438" i="1" dirty="0">
                <a:solidFill>
                  <a:srgbClr val="7030A0"/>
                </a:solidFill>
              </a:rPr>
              <a:t>Ward’s Lake. </a:t>
            </a:r>
            <a:r>
              <a:rPr lang="en-US" sz="2438" i="1" dirty="0"/>
              <a:t>Water in this lake then moves north until it reaches </a:t>
            </a:r>
            <a:r>
              <a:rPr lang="en-US" sz="2438" i="1" dirty="0">
                <a:solidFill>
                  <a:srgbClr val="7030A0"/>
                </a:solidFill>
              </a:rPr>
              <a:t>Gravel Pit Holding Basin.</a:t>
            </a:r>
          </a:p>
          <a:p>
            <a:endParaRPr lang="en-US" sz="2438" i="1" dirty="0"/>
          </a:p>
          <a:p>
            <a:r>
              <a:rPr lang="en-US" i="1" dirty="0">
                <a:solidFill>
                  <a:srgbClr val="FF0000"/>
                </a:solidFill>
              </a:rPr>
              <a:t>This journey is mapped out on the following slide</a:t>
            </a:r>
          </a:p>
          <a:p>
            <a:endParaRPr lang="en-US" i="1" dirty="0">
              <a:solidFill>
                <a:srgbClr val="FF0000"/>
              </a:solidFill>
            </a:endParaRPr>
          </a:p>
          <a:p>
            <a:endParaRPr lang="en-US" i="1" dirty="0">
              <a:solidFill>
                <a:srgbClr val="FF0000"/>
              </a:solidFill>
            </a:endParaRPr>
          </a:p>
        </p:txBody>
      </p:sp>
      <p:pic>
        <p:nvPicPr>
          <p:cNvPr id="6146" name="Picture 2">
            <a:extLst>
              <a:ext uri="{FF2B5EF4-FFF2-40B4-BE49-F238E27FC236}">
                <a16:creationId xmlns:a16="http://schemas.microsoft.com/office/drawing/2014/main" id="{A1D38901-7A52-CF00-C7BB-B0FE452D7F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3019" y="1279453"/>
            <a:ext cx="5945565" cy="5554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481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B2A58B3-15AF-5236-C2BD-3B2D762CF564}"/>
              </a:ext>
            </a:extLst>
          </p:cNvPr>
          <p:cNvSpPr>
            <a:spLocks noGrp="1"/>
          </p:cNvSpPr>
          <p:nvPr>
            <p:ph type="dt" sz="half" idx="10"/>
          </p:nvPr>
        </p:nvSpPr>
        <p:spPr/>
        <p:txBody>
          <a:bodyPr/>
          <a:lstStyle/>
          <a:p>
            <a:fld id="{F6B1C71B-0144-43ED-8930-10C10E26CBD9}" type="datetime1">
              <a:rPr lang="en-US" smtClean="0"/>
              <a:t>11/14/2022</a:t>
            </a:fld>
            <a:endParaRPr lang="en-US"/>
          </a:p>
        </p:txBody>
      </p:sp>
      <p:pic>
        <p:nvPicPr>
          <p:cNvPr id="7170" name="Picture 2">
            <a:extLst>
              <a:ext uri="{FF2B5EF4-FFF2-40B4-BE49-F238E27FC236}">
                <a16:creationId xmlns:a16="http://schemas.microsoft.com/office/drawing/2014/main" id="{A1CF5FA6-919B-99A6-6470-91E2D25993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1726" y="2439953"/>
            <a:ext cx="3842279" cy="358986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E16C1CF8-825B-022C-6ECC-59276B1223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795" y="2606040"/>
            <a:ext cx="7924800" cy="4368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8103705-B42B-9422-E837-263034802167}"/>
              </a:ext>
            </a:extLst>
          </p:cNvPr>
          <p:cNvSpPr txBox="1"/>
          <p:nvPr/>
        </p:nvSpPr>
        <p:spPr>
          <a:xfrm>
            <a:off x="8663483" y="6168830"/>
            <a:ext cx="4198410" cy="923330"/>
          </a:xfrm>
          <a:prstGeom prst="rect">
            <a:avLst/>
          </a:prstGeom>
          <a:noFill/>
        </p:spPr>
        <p:txBody>
          <a:bodyPr wrap="square" rtlCol="0">
            <a:spAutoFit/>
          </a:bodyPr>
          <a:lstStyle/>
          <a:p>
            <a:r>
              <a:rPr lang="en-US" i="1" dirty="0">
                <a:solidFill>
                  <a:srgbClr val="7030A0"/>
                </a:solidFill>
              </a:rPr>
              <a:t>The purple dots on this map represent different holding basins that the stormwater settles in</a:t>
            </a:r>
          </a:p>
        </p:txBody>
      </p:sp>
      <p:sp>
        <p:nvSpPr>
          <p:cNvPr id="6" name="Rectangle 5">
            <a:extLst>
              <a:ext uri="{FF2B5EF4-FFF2-40B4-BE49-F238E27FC236}">
                <a16:creationId xmlns:a16="http://schemas.microsoft.com/office/drawing/2014/main" id="{B5A03195-D478-0CBC-1313-A3F807F46DAB}"/>
              </a:ext>
            </a:extLst>
          </p:cNvPr>
          <p:cNvSpPr/>
          <p:nvPr/>
        </p:nvSpPr>
        <p:spPr>
          <a:xfrm rot="16200000">
            <a:off x="5409687" y="3916636"/>
            <a:ext cx="2187971" cy="23088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cxnSp>
        <p:nvCxnSpPr>
          <p:cNvPr id="7" name="Straight Connector 6">
            <a:extLst>
              <a:ext uri="{FF2B5EF4-FFF2-40B4-BE49-F238E27FC236}">
                <a16:creationId xmlns:a16="http://schemas.microsoft.com/office/drawing/2014/main" id="{87FA3805-93DF-4380-9009-89A6F569BC51}"/>
              </a:ext>
            </a:extLst>
          </p:cNvPr>
          <p:cNvCxnSpPr>
            <a:cxnSpLocks/>
            <a:stCxn id="7170" idx="1"/>
          </p:cNvCxnSpPr>
          <p:nvPr/>
        </p:nvCxnSpPr>
        <p:spPr>
          <a:xfrm flipH="1">
            <a:off x="7609678" y="4234887"/>
            <a:ext cx="1112048" cy="896075"/>
          </a:xfrm>
          <a:prstGeom prst="line">
            <a:avLst/>
          </a:prstGeom>
        </p:spPr>
        <p:style>
          <a:lnRef idx="1">
            <a:schemeClr val="dk1"/>
          </a:lnRef>
          <a:fillRef idx="0">
            <a:schemeClr val="dk1"/>
          </a:fillRef>
          <a:effectRef idx="0">
            <a:schemeClr val="dk1"/>
          </a:effectRef>
          <a:fontRef idx="minor">
            <a:schemeClr val="tx1"/>
          </a:fontRef>
        </p:style>
      </p:cxnSp>
      <p:sp>
        <p:nvSpPr>
          <p:cNvPr id="11" name="Star: 5 Points 5">
            <a:extLst>
              <a:ext uri="{FF2B5EF4-FFF2-40B4-BE49-F238E27FC236}">
                <a16:creationId xmlns:a16="http://schemas.microsoft.com/office/drawing/2014/main" id="{1389CB83-4ECF-F7D3-E332-C8C3053F2962}"/>
              </a:ext>
            </a:extLst>
          </p:cNvPr>
          <p:cNvSpPr/>
          <p:nvPr/>
        </p:nvSpPr>
        <p:spPr>
          <a:xfrm>
            <a:off x="11686433" y="3770588"/>
            <a:ext cx="179466" cy="195063"/>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sp>
        <p:nvSpPr>
          <p:cNvPr id="12" name="Star: 5 Points 5">
            <a:extLst>
              <a:ext uri="{FF2B5EF4-FFF2-40B4-BE49-F238E27FC236}">
                <a16:creationId xmlns:a16="http://schemas.microsoft.com/office/drawing/2014/main" id="{D6F47ED6-5EC0-0903-3446-34F297FFEECB}"/>
              </a:ext>
            </a:extLst>
          </p:cNvPr>
          <p:cNvSpPr/>
          <p:nvPr/>
        </p:nvSpPr>
        <p:spPr>
          <a:xfrm>
            <a:off x="6993881" y="4944674"/>
            <a:ext cx="179466" cy="195063"/>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sp>
        <p:nvSpPr>
          <p:cNvPr id="17" name="TextBox 16">
            <a:extLst>
              <a:ext uri="{FF2B5EF4-FFF2-40B4-BE49-F238E27FC236}">
                <a16:creationId xmlns:a16="http://schemas.microsoft.com/office/drawing/2014/main" id="{6E0BD568-FB01-A3D7-3033-67AC5F4637CB}"/>
              </a:ext>
            </a:extLst>
          </p:cNvPr>
          <p:cNvSpPr txBox="1"/>
          <p:nvPr/>
        </p:nvSpPr>
        <p:spPr>
          <a:xfrm>
            <a:off x="440795" y="244929"/>
            <a:ext cx="11968919" cy="2585323"/>
          </a:xfrm>
          <a:prstGeom prst="rect">
            <a:avLst/>
          </a:prstGeom>
          <a:noFill/>
        </p:spPr>
        <p:txBody>
          <a:bodyPr wrap="square" rtlCol="0">
            <a:spAutoFit/>
          </a:bodyPr>
          <a:lstStyle/>
          <a:p>
            <a:r>
              <a:rPr lang="en-US" i="1" dirty="0"/>
              <a:t>From the Gravel Pit Holding Basin, the stormwater then travels north to 74</a:t>
            </a:r>
            <a:r>
              <a:rPr lang="en-US" i="1" baseline="30000" dirty="0"/>
              <a:t>th</a:t>
            </a:r>
            <a:r>
              <a:rPr lang="en-US" i="1" dirty="0"/>
              <a:t> St before it turns and moves southeast. This water then settles into a series of four </a:t>
            </a:r>
            <a:r>
              <a:rPr lang="en-US" i="1" dirty="0" err="1">
                <a:solidFill>
                  <a:srgbClr val="7030A0"/>
                </a:solidFill>
              </a:rPr>
              <a:t>Flett</a:t>
            </a:r>
            <a:r>
              <a:rPr lang="en-US" i="1" dirty="0">
                <a:solidFill>
                  <a:srgbClr val="7030A0"/>
                </a:solidFill>
              </a:rPr>
              <a:t> Creek Ponds </a:t>
            </a:r>
            <a:r>
              <a:rPr lang="en-US" i="1" dirty="0"/>
              <a:t>before it goes through</a:t>
            </a:r>
            <a:r>
              <a:rPr lang="en-US" i="1" dirty="0">
                <a:solidFill>
                  <a:srgbClr val="7030A0"/>
                </a:solidFill>
              </a:rPr>
              <a:t> </a:t>
            </a:r>
            <a:r>
              <a:rPr lang="en-US" i="1" dirty="0" err="1">
                <a:solidFill>
                  <a:srgbClr val="7030A0"/>
                </a:solidFill>
              </a:rPr>
              <a:t>Flett</a:t>
            </a:r>
            <a:r>
              <a:rPr lang="en-US" i="1" dirty="0">
                <a:solidFill>
                  <a:srgbClr val="7030A0"/>
                </a:solidFill>
              </a:rPr>
              <a:t> Creek Pump Station. </a:t>
            </a:r>
          </a:p>
          <a:p>
            <a:pPr rtl="0">
              <a:spcBef>
                <a:spcPts val="0"/>
              </a:spcBef>
              <a:spcAft>
                <a:spcPts val="0"/>
              </a:spcAft>
            </a:pPr>
            <a:r>
              <a:rPr lang="en-US" sz="1800" b="0" i="1" u="none" strike="noStrike" dirty="0">
                <a:solidFill>
                  <a:srgbClr val="000000"/>
                </a:solidFill>
                <a:effectLst/>
              </a:rPr>
              <a:t>This area consists of lakes, ponds and basins to hold surface water. Wapato Lake is fed by stormwater runoff from city streets and Interstate 5. It flows into Wards Lake in the City of Lakewood.</a:t>
            </a:r>
            <a:endParaRPr lang="en-US" b="0" i="1" dirty="0">
              <a:effectLst/>
            </a:endParaRPr>
          </a:p>
          <a:p>
            <a:pPr rtl="0">
              <a:spcBef>
                <a:spcPts val="0"/>
              </a:spcBef>
              <a:spcAft>
                <a:spcPts val="0"/>
              </a:spcAft>
            </a:pPr>
            <a:br>
              <a:rPr lang="en-US" b="0" i="1" dirty="0">
                <a:effectLst/>
              </a:rPr>
            </a:br>
            <a:r>
              <a:rPr lang="en-US" sz="1800" b="0" i="1" u="none" strike="noStrike" dirty="0">
                <a:solidFill>
                  <a:srgbClr val="000000"/>
                </a:solidFill>
                <a:effectLst/>
              </a:rPr>
              <a:t>The discharge from the </a:t>
            </a:r>
            <a:r>
              <a:rPr lang="en-US" sz="1800" b="0" i="1" u="none" strike="noStrike" dirty="0" err="1">
                <a:solidFill>
                  <a:srgbClr val="000000"/>
                </a:solidFill>
                <a:effectLst/>
              </a:rPr>
              <a:t>Flett</a:t>
            </a:r>
            <a:r>
              <a:rPr lang="en-US" sz="1800" b="0" i="1" u="none" strike="noStrike" dirty="0">
                <a:solidFill>
                  <a:srgbClr val="000000"/>
                </a:solidFill>
                <a:effectLst/>
              </a:rPr>
              <a:t> Creek holding basins is pumped to the headwater of </a:t>
            </a:r>
            <a:r>
              <a:rPr lang="en-US" sz="1800" b="0" i="1" u="none" strike="noStrike" dirty="0" err="1">
                <a:solidFill>
                  <a:srgbClr val="000000"/>
                </a:solidFill>
                <a:effectLst/>
              </a:rPr>
              <a:t>Flett</a:t>
            </a:r>
            <a:r>
              <a:rPr lang="en-US" sz="1800" b="0" i="1" u="none" strike="noStrike" dirty="0">
                <a:solidFill>
                  <a:srgbClr val="000000"/>
                </a:solidFill>
                <a:effectLst/>
              </a:rPr>
              <a:t> Creek or flows south into Wards Lake in the City of Lakewood. </a:t>
            </a:r>
            <a:endParaRPr lang="en-US" b="0" i="1" dirty="0">
              <a:effectLst/>
            </a:endParaRPr>
          </a:p>
          <a:p>
            <a:br>
              <a:rPr lang="en-US" dirty="0"/>
            </a:br>
            <a:endParaRPr lang="en-US" dirty="0">
              <a:solidFill>
                <a:srgbClr val="7030A0"/>
              </a:solidFill>
            </a:endParaRPr>
          </a:p>
        </p:txBody>
      </p:sp>
    </p:spTree>
    <p:extLst>
      <p:ext uri="{BB962C8B-B14F-4D97-AF65-F5344CB8AC3E}">
        <p14:creationId xmlns:p14="http://schemas.microsoft.com/office/powerpoint/2010/main" val="654713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3B24CE73-C9B9-F7E6-813E-825291DF01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4569" y="771882"/>
            <a:ext cx="8765798" cy="61248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0"/>
            <a:ext cx="12806680" cy="1295400"/>
          </a:xfrm>
        </p:spPr>
        <p:txBody>
          <a:bodyPr>
            <a:normAutofit/>
          </a:bodyPr>
          <a:lstStyle/>
          <a:p>
            <a:r>
              <a:rPr lang="en-US" sz="4267" dirty="0"/>
              <a:t>Larchmont Elementary </a:t>
            </a: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lines and arrows! </a:t>
            </a:r>
            <a:endParaRPr lang="en-US" dirty="0"/>
          </a:p>
        </p:txBody>
      </p:sp>
    </p:spTree>
    <p:extLst>
      <p:ext uri="{BB962C8B-B14F-4D97-AF65-F5344CB8AC3E}">
        <p14:creationId xmlns:p14="http://schemas.microsoft.com/office/powerpoint/2010/main" val="1473117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A67B4ED9-3EF1-3455-5D27-5067B41C73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397" y="218800"/>
            <a:ext cx="5329922" cy="550926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a:extLst>
              <a:ext uri="{FF2B5EF4-FFF2-40B4-BE49-F238E27FC236}">
                <a16:creationId xmlns:a16="http://schemas.microsoft.com/office/drawing/2014/main" id="{192084D2-9A6A-AA04-261C-2BDD1C5EE3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9309" y="3110274"/>
            <a:ext cx="7202842" cy="397079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2C68C50E-C895-450E-9D86-839452CD1461}"/>
              </a:ext>
            </a:extLst>
          </p:cNvPr>
          <p:cNvSpPr/>
          <p:nvPr/>
        </p:nvSpPr>
        <p:spPr>
          <a:xfrm rot="16200000">
            <a:off x="3529298" y="3546156"/>
            <a:ext cx="1220377" cy="2330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cxnSp>
        <p:nvCxnSpPr>
          <p:cNvPr id="9" name="Straight Connector 8">
            <a:extLst>
              <a:ext uri="{FF2B5EF4-FFF2-40B4-BE49-F238E27FC236}">
                <a16:creationId xmlns:a16="http://schemas.microsoft.com/office/drawing/2014/main" id="{58CFAC37-CE9E-4841-9CE5-CCDF9FB5914D}"/>
              </a:ext>
            </a:extLst>
          </p:cNvPr>
          <p:cNvCxnSpPr>
            <a:cxnSpLocks/>
            <a:stCxn id="2" idx="1"/>
            <a:endCxn id="8" idx="2"/>
          </p:cNvCxnSpPr>
          <p:nvPr/>
        </p:nvCxnSpPr>
        <p:spPr>
          <a:xfrm flipH="1" flipV="1">
            <a:off x="5304615" y="4711284"/>
            <a:ext cx="404694" cy="384389"/>
          </a:xfrm>
          <a:prstGeom prst="line">
            <a:avLst/>
          </a:prstGeom>
        </p:spPr>
        <p:style>
          <a:lnRef idx="1">
            <a:schemeClr val="dk1"/>
          </a:lnRef>
          <a:fillRef idx="0">
            <a:schemeClr val="dk1"/>
          </a:fillRef>
          <a:effectRef idx="0">
            <a:schemeClr val="dk1"/>
          </a:effectRef>
          <a:fontRef idx="minor">
            <a:schemeClr val="tx1"/>
          </a:fontRef>
        </p:style>
      </p:cxnSp>
      <p:sp>
        <p:nvSpPr>
          <p:cNvPr id="6" name="Star: 5 Points 5">
            <a:extLst>
              <a:ext uri="{FF2B5EF4-FFF2-40B4-BE49-F238E27FC236}">
                <a16:creationId xmlns:a16="http://schemas.microsoft.com/office/drawing/2014/main" id="{EED7B8FE-CFB6-4A97-AAEA-2F7924800FAE}"/>
              </a:ext>
            </a:extLst>
          </p:cNvPr>
          <p:cNvSpPr/>
          <p:nvPr/>
        </p:nvSpPr>
        <p:spPr>
          <a:xfrm>
            <a:off x="11688250" y="5126410"/>
            <a:ext cx="179466" cy="195063"/>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sp>
        <p:nvSpPr>
          <p:cNvPr id="12" name="Star: 5 Points 5">
            <a:extLst>
              <a:ext uri="{FF2B5EF4-FFF2-40B4-BE49-F238E27FC236}">
                <a16:creationId xmlns:a16="http://schemas.microsoft.com/office/drawing/2014/main" id="{E4566A40-9237-8F4E-3D06-1D5210D5244C}"/>
              </a:ext>
            </a:extLst>
          </p:cNvPr>
          <p:cNvSpPr/>
          <p:nvPr/>
        </p:nvSpPr>
        <p:spPr>
          <a:xfrm>
            <a:off x="5125149" y="4807656"/>
            <a:ext cx="179466" cy="195063"/>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sp>
        <p:nvSpPr>
          <p:cNvPr id="16" name="TextBox 15">
            <a:extLst>
              <a:ext uri="{FF2B5EF4-FFF2-40B4-BE49-F238E27FC236}">
                <a16:creationId xmlns:a16="http://schemas.microsoft.com/office/drawing/2014/main" id="{44FFA02D-FE88-7336-D631-1D7E69B696F1}"/>
              </a:ext>
            </a:extLst>
          </p:cNvPr>
          <p:cNvSpPr txBox="1"/>
          <p:nvPr/>
        </p:nvSpPr>
        <p:spPr>
          <a:xfrm>
            <a:off x="6434301" y="998016"/>
            <a:ext cx="5780314" cy="1569660"/>
          </a:xfrm>
          <a:prstGeom prst="rect">
            <a:avLst/>
          </a:prstGeom>
          <a:noFill/>
        </p:spPr>
        <p:txBody>
          <a:bodyPr wrap="square" rtlCol="0">
            <a:spAutoFit/>
          </a:bodyPr>
          <a:lstStyle/>
          <a:p>
            <a:r>
              <a:rPr lang="en-US" sz="2400" dirty="0"/>
              <a:t>See the path of the stormwater from your school yard as it flows through </a:t>
            </a:r>
            <a:r>
              <a:rPr lang="en-US" sz="2400" dirty="0" err="1"/>
              <a:t>Flett</a:t>
            </a:r>
            <a:r>
              <a:rPr lang="en-US" sz="2400" dirty="0"/>
              <a:t> Creek and empties into Chambers Creek (outlined in a yellow line)… </a:t>
            </a:r>
          </a:p>
        </p:txBody>
      </p:sp>
    </p:spTree>
    <p:extLst>
      <p:ext uri="{BB962C8B-B14F-4D97-AF65-F5344CB8AC3E}">
        <p14:creationId xmlns:p14="http://schemas.microsoft.com/office/powerpoint/2010/main" val="541098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944D0378-8C16-067A-76A2-7EC2DAA4B7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375" b="5938"/>
          <a:stretch/>
        </p:blipFill>
        <p:spPr bwMode="auto">
          <a:xfrm>
            <a:off x="7096760" y="560070"/>
            <a:ext cx="5486400" cy="61950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25BBFCF-9569-124D-2348-779B76A20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2890" y="569517"/>
            <a:ext cx="4305152" cy="445001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22A25404-5DB4-8B2E-54E0-38929513327F}"/>
              </a:ext>
            </a:extLst>
          </p:cNvPr>
          <p:cNvSpPr/>
          <p:nvPr/>
        </p:nvSpPr>
        <p:spPr>
          <a:xfrm rot="16200000">
            <a:off x="9658354" y="4560569"/>
            <a:ext cx="1371600" cy="15773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cxnSp>
        <p:nvCxnSpPr>
          <p:cNvPr id="7" name="Straight Connector 6">
            <a:extLst>
              <a:ext uri="{FF2B5EF4-FFF2-40B4-BE49-F238E27FC236}">
                <a16:creationId xmlns:a16="http://schemas.microsoft.com/office/drawing/2014/main" id="{A10FD1C6-ECF3-B158-48D2-F6AD21D60924}"/>
              </a:ext>
            </a:extLst>
          </p:cNvPr>
          <p:cNvCxnSpPr>
            <a:cxnSpLocks/>
            <a:endCxn id="5" idx="2"/>
          </p:cNvCxnSpPr>
          <p:nvPr/>
        </p:nvCxnSpPr>
        <p:spPr>
          <a:xfrm flipH="1" flipV="1">
            <a:off x="3755466" y="5019527"/>
            <a:ext cx="5800017" cy="329712"/>
          </a:xfrm>
          <a:prstGeom prst="line">
            <a:avLst/>
          </a:prstGeom>
        </p:spPr>
        <p:style>
          <a:lnRef idx="1">
            <a:schemeClr val="dk1"/>
          </a:lnRef>
          <a:fillRef idx="0">
            <a:schemeClr val="dk1"/>
          </a:fillRef>
          <a:effectRef idx="0">
            <a:schemeClr val="dk1"/>
          </a:effectRef>
          <a:fontRef idx="minor">
            <a:schemeClr val="tx1"/>
          </a:fontRef>
        </p:style>
      </p:cxnSp>
      <p:sp>
        <p:nvSpPr>
          <p:cNvPr id="10" name="Star: 5 Points 5">
            <a:extLst>
              <a:ext uri="{FF2B5EF4-FFF2-40B4-BE49-F238E27FC236}">
                <a16:creationId xmlns:a16="http://schemas.microsoft.com/office/drawing/2014/main" id="{1AC91FDB-876C-E91F-222C-0633C06853DE}"/>
              </a:ext>
            </a:extLst>
          </p:cNvPr>
          <p:cNvSpPr/>
          <p:nvPr/>
        </p:nvSpPr>
        <p:spPr>
          <a:xfrm>
            <a:off x="10605761" y="5573378"/>
            <a:ext cx="179466" cy="195063"/>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sp>
        <p:nvSpPr>
          <p:cNvPr id="11" name="Star: 5 Points 5">
            <a:extLst>
              <a:ext uri="{FF2B5EF4-FFF2-40B4-BE49-F238E27FC236}">
                <a16:creationId xmlns:a16="http://schemas.microsoft.com/office/drawing/2014/main" id="{CC69219D-CE8F-7910-9162-920C17C26439}"/>
              </a:ext>
            </a:extLst>
          </p:cNvPr>
          <p:cNvSpPr/>
          <p:nvPr/>
        </p:nvSpPr>
        <p:spPr>
          <a:xfrm>
            <a:off x="5468469" y="4138663"/>
            <a:ext cx="179466" cy="195063"/>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sp>
        <p:nvSpPr>
          <p:cNvPr id="12" name="TextBox 11">
            <a:extLst>
              <a:ext uri="{FF2B5EF4-FFF2-40B4-BE49-F238E27FC236}">
                <a16:creationId xmlns:a16="http://schemas.microsoft.com/office/drawing/2014/main" id="{6744054A-1F61-1791-809F-17BBF07C5E20}"/>
              </a:ext>
            </a:extLst>
          </p:cNvPr>
          <p:cNvSpPr txBox="1"/>
          <p:nvPr/>
        </p:nvSpPr>
        <p:spPr>
          <a:xfrm>
            <a:off x="927827" y="5573378"/>
            <a:ext cx="4980214" cy="954107"/>
          </a:xfrm>
          <a:prstGeom prst="rect">
            <a:avLst/>
          </a:prstGeom>
          <a:noFill/>
        </p:spPr>
        <p:txBody>
          <a:bodyPr wrap="square" rtlCol="0">
            <a:spAutoFit/>
          </a:bodyPr>
          <a:lstStyle/>
          <a:p>
            <a:r>
              <a:rPr lang="en-US" sz="2800" dirty="0"/>
              <a:t>…where it finally reaches the Puget Sound/Salish Sea!</a:t>
            </a:r>
          </a:p>
        </p:txBody>
      </p:sp>
    </p:spTree>
    <p:extLst>
      <p:ext uri="{BB962C8B-B14F-4D97-AF65-F5344CB8AC3E}">
        <p14:creationId xmlns:p14="http://schemas.microsoft.com/office/powerpoint/2010/main" val="2692085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ABDFD-EEE7-F625-A28A-134844736ABA}"/>
              </a:ext>
            </a:extLst>
          </p:cNvPr>
          <p:cNvSpPr>
            <a:spLocks noGrp="1"/>
          </p:cNvSpPr>
          <p:nvPr>
            <p:ph type="title"/>
          </p:nvPr>
        </p:nvSpPr>
        <p:spPr>
          <a:xfrm>
            <a:off x="894079" y="389467"/>
            <a:ext cx="10454277" cy="622904"/>
          </a:xfrm>
        </p:spPr>
        <p:txBody>
          <a:bodyPr>
            <a:noAutofit/>
          </a:bodyPr>
          <a:lstStyle/>
          <a:p>
            <a:r>
              <a:rPr lang="en-US" sz="3200" dirty="0"/>
              <a:t>More information about your watershed:</a:t>
            </a:r>
          </a:p>
        </p:txBody>
      </p:sp>
      <p:sp>
        <p:nvSpPr>
          <p:cNvPr id="3" name="Content Placeholder 2">
            <a:extLst>
              <a:ext uri="{FF2B5EF4-FFF2-40B4-BE49-F238E27FC236}">
                <a16:creationId xmlns:a16="http://schemas.microsoft.com/office/drawing/2014/main" id="{6E055711-BA9B-BC4F-E7D6-A5603265F1C1}"/>
              </a:ext>
            </a:extLst>
          </p:cNvPr>
          <p:cNvSpPr>
            <a:spLocks noGrp="1"/>
          </p:cNvSpPr>
          <p:nvPr>
            <p:ph idx="1"/>
          </p:nvPr>
        </p:nvSpPr>
        <p:spPr>
          <a:xfrm>
            <a:off x="555171" y="1600200"/>
            <a:ext cx="12181114" cy="5151847"/>
          </a:xfrm>
        </p:spPr>
        <p:txBody>
          <a:bodyPr>
            <a:normAutofit/>
          </a:bodyPr>
          <a:lstStyle/>
          <a:p>
            <a:pPr marL="0" indent="0">
              <a:buNone/>
            </a:pPr>
            <a:r>
              <a:rPr lang="en-US" sz="2000" dirty="0"/>
              <a:t>Larchmont Elementary is a part of </a:t>
            </a:r>
            <a:r>
              <a:rPr lang="en-US" sz="2000" dirty="0" err="1">
                <a:highlight>
                  <a:srgbClr val="FFFF00"/>
                </a:highlight>
              </a:rPr>
              <a:t>Flett</a:t>
            </a:r>
            <a:r>
              <a:rPr lang="en-US" sz="2000" dirty="0">
                <a:highlight>
                  <a:srgbClr val="FFFF00"/>
                </a:highlight>
              </a:rPr>
              <a:t> Creek Watershed.</a:t>
            </a:r>
          </a:p>
          <a:p>
            <a:pPr marL="0" indent="0" rtl="0">
              <a:spcBef>
                <a:spcPts val="0"/>
              </a:spcBef>
              <a:spcAft>
                <a:spcPts val="0"/>
              </a:spcAft>
              <a:buNone/>
            </a:pPr>
            <a:r>
              <a:rPr lang="en-US" sz="2000" b="0" i="0" u="none" strike="noStrike" dirty="0" err="1">
                <a:solidFill>
                  <a:srgbClr val="000000"/>
                </a:solidFill>
                <a:effectLst/>
              </a:rPr>
              <a:t>Flett</a:t>
            </a:r>
            <a:r>
              <a:rPr lang="en-US" sz="2000" b="0" i="0" u="none" strike="noStrike" dirty="0">
                <a:solidFill>
                  <a:srgbClr val="000000"/>
                </a:solidFill>
                <a:effectLst/>
              </a:rPr>
              <a:t> Creek covers 7,153 acres and is the second largest </a:t>
            </a:r>
            <a:r>
              <a:rPr lang="en-US" sz="2000" b="0" i="0" u="none" strike="noStrike" dirty="0" err="1">
                <a:solidFill>
                  <a:srgbClr val="000000"/>
                </a:solidFill>
                <a:effectLst/>
              </a:rPr>
              <a:t>subwatershed</a:t>
            </a:r>
            <a:r>
              <a:rPr lang="en-US" sz="2000" b="0" i="0" u="none" strike="noStrike" dirty="0">
                <a:solidFill>
                  <a:srgbClr val="000000"/>
                </a:solidFill>
                <a:effectLst/>
              </a:rPr>
              <a:t> in Tacoma and is mostly residential with light commercial and industrial areas.</a:t>
            </a:r>
            <a:endParaRPr lang="en-US" sz="2000" b="0" dirty="0">
              <a:effectLst/>
            </a:endParaRPr>
          </a:p>
          <a:p>
            <a:pPr marL="0" indent="0" rtl="0">
              <a:spcBef>
                <a:spcPts val="0"/>
              </a:spcBef>
              <a:spcAft>
                <a:spcPts val="0"/>
              </a:spcAft>
              <a:buNone/>
            </a:pPr>
            <a:endParaRPr lang="en-US" sz="2000" dirty="0"/>
          </a:p>
          <a:p>
            <a:pPr marL="0" indent="0" rtl="0">
              <a:spcBef>
                <a:spcPts val="0"/>
              </a:spcBef>
              <a:spcAft>
                <a:spcPts val="0"/>
              </a:spcAft>
              <a:buNone/>
            </a:pPr>
            <a:r>
              <a:rPr lang="en-US" sz="2000" b="0" i="0" u="none" strike="noStrike" dirty="0" err="1">
                <a:solidFill>
                  <a:srgbClr val="000000"/>
                </a:solidFill>
                <a:effectLst/>
              </a:rPr>
              <a:t>Flett</a:t>
            </a:r>
            <a:r>
              <a:rPr lang="en-US" sz="2000" b="0" i="0" u="none" strike="noStrike" dirty="0">
                <a:solidFill>
                  <a:srgbClr val="000000"/>
                </a:solidFill>
                <a:effectLst/>
              </a:rPr>
              <a:t> Creek </a:t>
            </a:r>
            <a:r>
              <a:rPr lang="en-US" sz="2000" b="0" i="0" u="none" strike="noStrike" dirty="0" err="1">
                <a:solidFill>
                  <a:srgbClr val="000000"/>
                </a:solidFill>
                <a:effectLst/>
              </a:rPr>
              <a:t>subwatershed</a:t>
            </a:r>
            <a:r>
              <a:rPr lang="en-US" sz="2000" b="0" i="0" u="none" strike="noStrike" dirty="0">
                <a:solidFill>
                  <a:srgbClr val="000000"/>
                </a:solidFill>
                <a:effectLst/>
              </a:rPr>
              <a:t> flows into Snake Lake and Wapato Lake. The </a:t>
            </a:r>
            <a:r>
              <a:rPr lang="en-US" sz="2000" b="0" i="0" u="none" strike="noStrike" dirty="0" err="1">
                <a:solidFill>
                  <a:srgbClr val="000000"/>
                </a:solidFill>
                <a:effectLst/>
              </a:rPr>
              <a:t>Flett</a:t>
            </a:r>
            <a:r>
              <a:rPr lang="en-US" sz="2000" b="0" i="0" u="none" strike="noStrike" dirty="0">
                <a:solidFill>
                  <a:srgbClr val="000000"/>
                </a:solidFill>
                <a:effectLst/>
              </a:rPr>
              <a:t> Creek surface water drains through a series of holding basins, including Hosmer, Ward’s Lake, a gravel holding basin just north of Ward’s Lake and the four </a:t>
            </a:r>
            <a:r>
              <a:rPr lang="en-US" sz="2000" b="0" i="0" u="none" strike="noStrike" dirty="0" err="1">
                <a:solidFill>
                  <a:srgbClr val="000000"/>
                </a:solidFill>
                <a:effectLst/>
              </a:rPr>
              <a:t>Flett</a:t>
            </a:r>
            <a:r>
              <a:rPr lang="en-US" sz="2000" b="0" i="0" u="none" strike="noStrike" dirty="0">
                <a:solidFill>
                  <a:srgbClr val="000000"/>
                </a:solidFill>
                <a:effectLst/>
              </a:rPr>
              <a:t> Creek holding basins in the west. At the last </a:t>
            </a:r>
            <a:r>
              <a:rPr lang="en-US" sz="2000" b="0" i="0" u="none" strike="noStrike" dirty="0" err="1">
                <a:solidFill>
                  <a:srgbClr val="000000"/>
                </a:solidFill>
                <a:effectLst/>
              </a:rPr>
              <a:t>Flett</a:t>
            </a:r>
            <a:r>
              <a:rPr lang="en-US" sz="2000" b="0" i="0" u="none" strike="noStrike" dirty="0">
                <a:solidFill>
                  <a:srgbClr val="000000"/>
                </a:solidFill>
                <a:effectLst/>
              </a:rPr>
              <a:t> Creek holding basin a pump station sends the water to the </a:t>
            </a:r>
            <a:r>
              <a:rPr lang="en-US" sz="2000" b="0" i="0" u="none" strike="noStrike" dirty="0" err="1">
                <a:solidFill>
                  <a:srgbClr val="000000"/>
                </a:solidFill>
                <a:effectLst/>
              </a:rPr>
              <a:t>Flett</a:t>
            </a:r>
            <a:r>
              <a:rPr lang="en-US" sz="2000" b="0" i="0" u="none" strike="noStrike" dirty="0">
                <a:solidFill>
                  <a:srgbClr val="000000"/>
                </a:solidFill>
                <a:effectLst/>
              </a:rPr>
              <a:t> Dairy wetlands, where it flows into Fleet Creek. Downstream, </a:t>
            </a:r>
            <a:r>
              <a:rPr lang="en-US" sz="2000" b="0" i="0" u="none" strike="noStrike" dirty="0" err="1">
                <a:solidFill>
                  <a:srgbClr val="000000"/>
                </a:solidFill>
                <a:effectLst/>
              </a:rPr>
              <a:t>Flett</a:t>
            </a:r>
            <a:r>
              <a:rPr lang="en-US" sz="2000" b="0" i="0" u="none" strike="noStrike" dirty="0">
                <a:solidFill>
                  <a:srgbClr val="000000"/>
                </a:solidFill>
                <a:effectLst/>
              </a:rPr>
              <a:t> Creek flows into Chambers Creek, a salmonid-bearing stream, which discharges into Chambers Bay then to the Narrows.</a:t>
            </a:r>
            <a:endParaRPr lang="en-US" sz="2000" b="0" dirty="0">
              <a:effectLst/>
            </a:endParaRPr>
          </a:p>
          <a:p>
            <a:pPr marL="0" indent="0" rtl="0">
              <a:spcBef>
                <a:spcPts val="0"/>
              </a:spcBef>
              <a:spcAft>
                <a:spcPts val="0"/>
              </a:spcAft>
              <a:buNone/>
            </a:pPr>
            <a:r>
              <a:rPr lang="en-US" sz="2000" b="0" i="0" u="none" strike="noStrike" dirty="0">
                <a:solidFill>
                  <a:srgbClr val="000000"/>
                </a:solidFill>
                <a:effectLst/>
              </a:rPr>
              <a:t> </a:t>
            </a:r>
            <a:endParaRPr lang="en-US" sz="2000" dirty="0"/>
          </a:p>
          <a:p>
            <a:pPr marL="0" indent="0" rtl="0">
              <a:spcBef>
                <a:spcPts val="0"/>
              </a:spcBef>
              <a:spcAft>
                <a:spcPts val="0"/>
              </a:spcAft>
              <a:buNone/>
            </a:pPr>
            <a:r>
              <a:rPr lang="en-US" sz="2000" b="0" i="0" u="none" strike="noStrike" dirty="0">
                <a:solidFill>
                  <a:srgbClr val="000000"/>
                </a:solidFill>
                <a:effectLst/>
              </a:rPr>
              <a:t>Clover Park Technical College set aside a large amount of the </a:t>
            </a:r>
            <a:r>
              <a:rPr lang="en-US" sz="2000" b="0" i="0" u="none" strike="noStrike" dirty="0" err="1">
                <a:solidFill>
                  <a:srgbClr val="000000"/>
                </a:solidFill>
                <a:effectLst/>
              </a:rPr>
              <a:t>Flett</a:t>
            </a:r>
            <a:r>
              <a:rPr lang="en-US" sz="2000" b="0" i="0" u="none" strike="noStrike" dirty="0">
                <a:solidFill>
                  <a:srgbClr val="000000"/>
                </a:solidFill>
                <a:effectLst/>
              </a:rPr>
              <a:t> Dairy wetland to be preserved as open space and to provide for student training in water quality and environmental investigations and sampling.</a:t>
            </a:r>
            <a:endParaRPr lang="en-US" sz="2000" dirty="0"/>
          </a:p>
        </p:txBody>
      </p:sp>
    </p:spTree>
    <p:extLst>
      <p:ext uri="{BB962C8B-B14F-4D97-AF65-F5344CB8AC3E}">
        <p14:creationId xmlns:p14="http://schemas.microsoft.com/office/powerpoint/2010/main" val="3169870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11/14/2022</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Guide TEMPLATE" id="{9CAADA94-2232-0144-8F15-D5AC9DEC3961}" vid="{AB926F31-4F42-F643-8A0A-A1A06C5B8863}"/>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Guide TEMPLATE" id="{9CAADA94-2232-0144-8F15-D5AC9DEC3961}" vid="{21A8DBAF-EAA2-734A-893E-6762FD7A44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3678EA-B1B1-4771-8F43-97160D9DD230}">
  <ds:schemaRefs>
    <ds:schemaRef ds:uri="188c5fa1-f80e-45c6-a801-680064d87fe8"/>
    <ds:schemaRef ds:uri="http://purl.org/dc/terms/"/>
    <ds:schemaRef ds:uri="72dab5ac-ebd7-4489-96fd-5e04b1b08638"/>
    <ds:schemaRef ds:uri="http://schemas.microsoft.com/office/infopath/2007/PartnerControls"/>
    <ds:schemaRef ds:uri="http://www.w3.org/XML/1998/namespace"/>
    <ds:schemaRef ds:uri="http://schemas.microsoft.com/office/2006/documentManagement/types"/>
    <ds:schemaRef ds:uri="http://purl.org/dc/elements/1.1/"/>
    <ds:schemaRef ds:uri="http://purl.org/dc/dcmityp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EA462347-29A2-4586-B7B3-B58863DCD7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ab5ac-ebd7-4489-96fd-5e04b1b08638"/>
    <ds:schemaRef ds:uri="188c5fa1-f80e-45c6-a801-680064d87f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2D131BB-8766-487A-B10A-B2C51495A5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1649</TotalTime>
  <Words>1027</Words>
  <Application>Microsoft Office PowerPoint</Application>
  <PresentationFormat>Custom</PresentationFormat>
  <Paragraphs>70</Paragraphs>
  <Slides>13</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Arial</vt:lpstr>
      <vt:lpstr>Calibri</vt:lpstr>
      <vt:lpstr>Calibri Light</vt:lpstr>
      <vt:lpstr>Helvetica Neue</vt:lpstr>
      <vt:lpstr>Symbol</vt:lpstr>
      <vt:lpstr>office theme</vt:lpstr>
      <vt:lpstr>1_Office Theme</vt:lpstr>
      <vt:lpstr>Community Waters School Guide: Larchmont Elementary</vt:lpstr>
      <vt:lpstr>Stormwater in Our Schoolyard – Lesson 2</vt:lpstr>
      <vt:lpstr>Schoolyard stormwater points of interest</vt:lpstr>
      <vt:lpstr>PowerPoint Presentation</vt:lpstr>
      <vt:lpstr>Mapping Your Schoolyard – Larchmont Elementary Name: ____________ Date: _________</vt:lpstr>
      <vt:lpstr>Larchmont Elementary Where does your school’s stormwater go?  Follow the lines and arrows! </vt:lpstr>
      <vt:lpstr>Local Stormwater Systems</vt:lpstr>
      <vt:lpstr>PowerPoint Presentation</vt:lpstr>
      <vt:lpstr>Larchmont Elementary Where does your school’s stormwater go?  Follow the lines and arrows! </vt:lpstr>
      <vt:lpstr>PowerPoint Presentation</vt:lpstr>
      <vt:lpstr>PowerPoint Presentation</vt:lpstr>
      <vt:lpstr>More information about your watershed:</vt:lpstr>
      <vt:lpstr>How did we figure this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15</cp:revision>
  <dcterms:created xsi:type="dcterms:W3CDTF">2021-06-30T19:40:51Z</dcterms:created>
  <dcterms:modified xsi:type="dcterms:W3CDTF">2022-11-15T00:46:56Z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