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1_E32365DE.xml" ContentType="application/vnd.ms-powerpoint.comments+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79" r:id="rId10"/>
    <p:sldId id="280" r:id="rId11"/>
    <p:sldId id="258" r:id="rId12"/>
    <p:sldId id="259" r:id="rId13"/>
    <p:sldId id="273" r:id="rId14"/>
    <p:sldId id="274"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1716DC-013C-CAB4-B46F-7947E41C0709}" name="Joelle Varsovia" initials="JV" userId="S::joellev@islandwood.org::8af2db84-d4f6-48c4-b51d-489a9f4126e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08CD3D-A733-489E-8318-66E51F6F88CF}" v="15" dt="2022-11-15T00:23:22.0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8"/>
    <p:restoredTop sz="94650"/>
  </p:normalViewPr>
  <p:slideViewPr>
    <p:cSldViewPr snapToGrid="0">
      <p:cViewPr varScale="1">
        <p:scale>
          <a:sx n="98" d="100"/>
          <a:sy n="98" d="100"/>
        </p:scale>
        <p:origin x="7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C208CD3D-A733-489E-8318-66E51F6F88CF}"/>
    <pc:docChg chg="undo custSel addSld delSld modSld sldOrd">
      <pc:chgData name="Celina Steiger" userId="84c8b75e-439a-494b-a32d-c4b3d6be4b87" providerId="ADAL" clId="{C208CD3D-A733-489E-8318-66E51F6F88CF}" dt="2022-11-15T00:23:22.081" v="291"/>
      <pc:docMkLst>
        <pc:docMk/>
      </pc:docMkLst>
      <pc:sldChg chg="addSp modSp mod">
        <pc:chgData name="Celina Steiger" userId="84c8b75e-439a-494b-a32d-c4b3d6be4b87" providerId="ADAL" clId="{C208CD3D-A733-489E-8318-66E51F6F88CF}" dt="2022-11-15T00:11:06.911" v="48" actId="20577"/>
        <pc:sldMkLst>
          <pc:docMk/>
          <pc:sldMk cId="3810747870" sldId="257"/>
        </pc:sldMkLst>
        <pc:spChg chg="add mod">
          <ac:chgData name="Celina Steiger" userId="84c8b75e-439a-494b-a32d-c4b3d6be4b87" providerId="ADAL" clId="{C208CD3D-A733-489E-8318-66E51F6F88CF}" dt="2022-11-15T00:11:06.911" v="48" actId="20577"/>
          <ac:spMkLst>
            <pc:docMk/>
            <pc:sldMk cId="3810747870" sldId="257"/>
            <ac:spMk id="5" creationId="{25C21C8F-A4B7-A94D-8E77-775F212D08D4}"/>
          </ac:spMkLst>
        </pc:spChg>
      </pc:sldChg>
      <pc:sldChg chg="del">
        <pc:chgData name="Celina Steiger" userId="84c8b75e-439a-494b-a32d-c4b3d6be4b87" providerId="ADAL" clId="{C208CD3D-A733-489E-8318-66E51F6F88CF}" dt="2022-11-15T00:19:33.757" v="289" actId="47"/>
        <pc:sldMkLst>
          <pc:docMk/>
          <pc:sldMk cId="2960306972" sldId="260"/>
        </pc:sldMkLst>
      </pc:sldChg>
      <pc:sldChg chg="modSp mod ord">
        <pc:chgData name="Celina Steiger" userId="84c8b75e-439a-494b-a32d-c4b3d6be4b87" providerId="ADAL" clId="{C208CD3D-A733-489E-8318-66E51F6F88CF}" dt="2022-11-15T00:17:06.967" v="75" actId="1076"/>
        <pc:sldMkLst>
          <pc:docMk/>
          <pc:sldMk cId="3309941536" sldId="263"/>
        </pc:sldMkLst>
        <pc:picChg chg="mod">
          <ac:chgData name="Celina Steiger" userId="84c8b75e-439a-494b-a32d-c4b3d6be4b87" providerId="ADAL" clId="{C208CD3D-A733-489E-8318-66E51F6F88CF}" dt="2022-11-15T00:17:06.967" v="75" actId="1076"/>
          <ac:picMkLst>
            <pc:docMk/>
            <pc:sldMk cId="3309941536" sldId="263"/>
            <ac:picMk id="11" creationId="{0B345BE8-5925-A1B6-8931-68004BC85215}"/>
          </ac:picMkLst>
        </pc:picChg>
      </pc:sldChg>
      <pc:sldChg chg="setBg">
        <pc:chgData name="Celina Steiger" userId="84c8b75e-439a-494b-a32d-c4b3d6be4b87" providerId="ADAL" clId="{C208CD3D-A733-489E-8318-66E51F6F88CF}" dt="2022-11-15T00:23:17.987" v="290"/>
        <pc:sldMkLst>
          <pc:docMk/>
          <pc:sldMk cId="2742104049" sldId="273"/>
        </pc:sldMkLst>
      </pc:sldChg>
      <pc:sldChg chg="setBg">
        <pc:chgData name="Celina Steiger" userId="84c8b75e-439a-494b-a32d-c4b3d6be4b87" providerId="ADAL" clId="{C208CD3D-A733-489E-8318-66E51F6F88CF}" dt="2022-11-15T00:23:22.081" v="291"/>
        <pc:sldMkLst>
          <pc:docMk/>
          <pc:sldMk cId="541098309" sldId="274"/>
        </pc:sldMkLst>
      </pc:sldChg>
      <pc:sldChg chg="addSp modSp mod">
        <pc:chgData name="Celina Steiger" userId="84c8b75e-439a-494b-a32d-c4b3d6be4b87" providerId="ADAL" clId="{C208CD3D-A733-489E-8318-66E51F6F88CF}" dt="2022-11-15T00:15:23.969" v="66" actId="9405"/>
        <pc:sldMkLst>
          <pc:docMk/>
          <pc:sldMk cId="613284172" sldId="278"/>
        </pc:sldMkLst>
        <pc:spChg chg="mod">
          <ac:chgData name="Celina Steiger" userId="84c8b75e-439a-494b-a32d-c4b3d6be4b87" providerId="ADAL" clId="{C208CD3D-A733-489E-8318-66E51F6F88CF}" dt="2022-11-15T00:15:07.880" v="63" actId="1076"/>
          <ac:spMkLst>
            <pc:docMk/>
            <pc:sldMk cId="613284172" sldId="278"/>
            <ac:spMk id="15" creationId="{65C1E2EF-BC2A-16AB-6649-4F92C817739B}"/>
          </ac:spMkLst>
        </pc:spChg>
        <pc:picChg chg="add mod">
          <ac:chgData name="Celina Steiger" userId="84c8b75e-439a-494b-a32d-c4b3d6be4b87" providerId="ADAL" clId="{C208CD3D-A733-489E-8318-66E51F6F88CF}" dt="2022-11-15T00:15:11.518" v="64" actId="1076"/>
          <ac:picMkLst>
            <pc:docMk/>
            <pc:sldMk cId="613284172" sldId="278"/>
            <ac:picMk id="3" creationId="{2E13A28D-81F1-AF09-0F37-2E18910EE664}"/>
          </ac:picMkLst>
        </pc:picChg>
        <pc:inkChg chg="add">
          <ac:chgData name="Celina Steiger" userId="84c8b75e-439a-494b-a32d-c4b3d6be4b87" providerId="ADAL" clId="{C208CD3D-A733-489E-8318-66E51F6F88CF}" dt="2022-11-15T00:15:20.730" v="65" actId="9405"/>
          <ac:inkMkLst>
            <pc:docMk/>
            <pc:sldMk cId="613284172" sldId="278"/>
            <ac:inkMk id="5" creationId="{2E96EA0E-87A0-24FD-7BA0-6FE57666F736}"/>
          </ac:inkMkLst>
        </pc:inkChg>
        <pc:inkChg chg="add">
          <ac:chgData name="Celina Steiger" userId="84c8b75e-439a-494b-a32d-c4b3d6be4b87" providerId="ADAL" clId="{C208CD3D-A733-489E-8318-66E51F6F88CF}" dt="2022-11-15T00:15:23.969" v="66" actId="9405"/>
          <ac:inkMkLst>
            <pc:docMk/>
            <pc:sldMk cId="613284172" sldId="278"/>
            <ac:inkMk id="7" creationId="{49E6B9A3-5E47-9926-0569-2AD42CEF7C23}"/>
          </ac:inkMkLst>
        </pc:inkChg>
      </pc:sldChg>
      <pc:sldChg chg="addSp delSp modSp new mod">
        <pc:chgData name="Celina Steiger" userId="84c8b75e-439a-494b-a32d-c4b3d6be4b87" providerId="ADAL" clId="{C208CD3D-A733-489E-8318-66E51F6F88CF}" dt="2022-11-15T00:19:07.198" v="288" actId="20577"/>
        <pc:sldMkLst>
          <pc:docMk/>
          <pc:sldMk cId="1034917030" sldId="279"/>
        </pc:sldMkLst>
        <pc:spChg chg="del">
          <ac:chgData name="Celina Steiger" userId="84c8b75e-439a-494b-a32d-c4b3d6be4b87" providerId="ADAL" clId="{C208CD3D-A733-489E-8318-66E51F6F88CF}" dt="2022-11-15T00:16:46.774" v="73"/>
          <ac:spMkLst>
            <pc:docMk/>
            <pc:sldMk cId="1034917030" sldId="279"/>
            <ac:spMk id="3" creationId="{C6B93D58-F470-7F31-AD36-AF45CF60027D}"/>
          </ac:spMkLst>
        </pc:spChg>
        <pc:spChg chg="add mod">
          <ac:chgData name="Celina Steiger" userId="84c8b75e-439a-494b-a32d-c4b3d6be4b87" providerId="ADAL" clId="{C208CD3D-A733-489E-8318-66E51F6F88CF}" dt="2022-11-15T00:13:40.290" v="51" actId="113"/>
          <ac:spMkLst>
            <pc:docMk/>
            <pc:sldMk cId="1034917030" sldId="279"/>
            <ac:spMk id="5" creationId="{1502ED04-5F75-99C2-01F6-E332FAD6BCD8}"/>
          </ac:spMkLst>
        </pc:spChg>
        <pc:spChg chg="add del mod">
          <ac:chgData name="Celina Steiger" userId="84c8b75e-439a-494b-a32d-c4b3d6be4b87" providerId="ADAL" clId="{C208CD3D-A733-489E-8318-66E51F6F88CF}" dt="2022-11-15T00:13:43.701" v="53"/>
          <ac:spMkLst>
            <pc:docMk/>
            <pc:sldMk cId="1034917030" sldId="279"/>
            <ac:spMk id="6" creationId="{4A79D436-935A-1D6E-92CD-62402CE06E75}"/>
          </ac:spMkLst>
        </pc:spChg>
        <pc:spChg chg="add del mod">
          <ac:chgData name="Celina Steiger" userId="84c8b75e-439a-494b-a32d-c4b3d6be4b87" providerId="ADAL" clId="{C208CD3D-A733-489E-8318-66E51F6F88CF}" dt="2022-11-15T00:14:01.360" v="55"/>
          <ac:spMkLst>
            <pc:docMk/>
            <pc:sldMk cId="1034917030" sldId="279"/>
            <ac:spMk id="7" creationId="{1E6A405B-A157-A845-4675-24702FF55FF7}"/>
          </ac:spMkLst>
        </pc:spChg>
        <pc:spChg chg="add mod">
          <ac:chgData name="Celina Steiger" userId="84c8b75e-439a-494b-a32d-c4b3d6be4b87" providerId="ADAL" clId="{C208CD3D-A733-489E-8318-66E51F6F88CF}" dt="2022-11-15T00:19:07.198" v="288" actId="20577"/>
          <ac:spMkLst>
            <pc:docMk/>
            <pc:sldMk cId="1034917030" sldId="279"/>
            <ac:spMk id="12" creationId="{E0F5C4FD-A0B7-F054-22CE-5C2FC43090BC}"/>
          </ac:spMkLst>
        </pc:spChg>
        <pc:picChg chg="add del mod">
          <ac:chgData name="Celina Steiger" userId="84c8b75e-439a-494b-a32d-c4b3d6be4b87" providerId="ADAL" clId="{C208CD3D-A733-489E-8318-66E51F6F88CF}" dt="2022-11-15T00:14:56.324" v="59" actId="21"/>
          <ac:picMkLst>
            <pc:docMk/>
            <pc:sldMk cId="1034917030" sldId="279"/>
            <ac:picMk id="8" creationId="{6589E0BF-3DA8-6497-F15D-E0D18B317C70}"/>
          </ac:picMkLst>
        </pc:picChg>
        <pc:picChg chg="add mod">
          <ac:chgData name="Celina Steiger" userId="84c8b75e-439a-494b-a32d-c4b3d6be4b87" providerId="ADAL" clId="{C208CD3D-A733-489E-8318-66E51F6F88CF}" dt="2022-11-15T00:16:18.471" v="72" actId="1076"/>
          <ac:picMkLst>
            <pc:docMk/>
            <pc:sldMk cId="1034917030" sldId="279"/>
            <ac:picMk id="10" creationId="{DC5265B8-8D77-E4DD-DD45-0531ECBA500B}"/>
          </ac:picMkLst>
        </pc:picChg>
        <pc:picChg chg="add mod">
          <ac:chgData name="Celina Steiger" userId="84c8b75e-439a-494b-a32d-c4b3d6be4b87" providerId="ADAL" clId="{C208CD3D-A733-489E-8318-66E51F6F88CF}" dt="2022-11-15T00:16:49.768" v="74" actId="1076"/>
          <ac:picMkLst>
            <pc:docMk/>
            <pc:sldMk cId="1034917030" sldId="279"/>
            <ac:picMk id="11" creationId="{5E5B0AAF-4FA2-C85D-195A-37BBD26BF587}"/>
          </ac:picMkLst>
        </pc:picChg>
        <pc:inkChg chg="add del">
          <ac:chgData name="Celina Steiger" userId="84c8b75e-439a-494b-a32d-c4b3d6be4b87" providerId="ADAL" clId="{C208CD3D-A733-489E-8318-66E51F6F88CF}" dt="2022-11-15T00:16:06.103" v="68" actId="9405"/>
          <ac:inkMkLst>
            <pc:docMk/>
            <pc:sldMk cId="1034917030" sldId="279"/>
            <ac:inkMk id="9" creationId="{D3E6C05D-9DF8-531E-86C8-397331EA5C72}"/>
          </ac:inkMkLst>
        </pc:inkChg>
      </pc:sldChg>
      <pc:sldChg chg="addSp delSp modSp new mod">
        <pc:chgData name="Celina Steiger" userId="84c8b75e-439a-494b-a32d-c4b3d6be4b87" providerId="ADAL" clId="{C208CD3D-A733-489E-8318-66E51F6F88CF}" dt="2022-11-15T00:18:13.348" v="169" actId="478"/>
        <pc:sldMkLst>
          <pc:docMk/>
          <pc:sldMk cId="3199561755" sldId="280"/>
        </pc:sldMkLst>
        <pc:spChg chg="del">
          <ac:chgData name="Celina Steiger" userId="84c8b75e-439a-494b-a32d-c4b3d6be4b87" providerId="ADAL" clId="{C208CD3D-A733-489E-8318-66E51F6F88CF}" dt="2022-11-15T00:18:13.348" v="169" actId="478"/>
          <ac:spMkLst>
            <pc:docMk/>
            <pc:sldMk cId="3199561755" sldId="280"/>
            <ac:spMk id="2" creationId="{662E817C-CB58-FC4A-1DF8-1BBA2B340C82}"/>
          </ac:spMkLst>
        </pc:spChg>
        <pc:spChg chg="mod">
          <ac:chgData name="Celina Steiger" userId="84c8b75e-439a-494b-a32d-c4b3d6be4b87" providerId="ADAL" clId="{C208CD3D-A733-489E-8318-66E51F6F88CF}" dt="2022-11-15T00:18:08.447" v="168" actId="20577"/>
          <ac:spMkLst>
            <pc:docMk/>
            <pc:sldMk cId="3199561755" sldId="280"/>
            <ac:spMk id="3" creationId="{E6099F40-91F7-2F97-68A3-1BCA136ACFDC}"/>
          </ac:spMkLst>
        </pc:spChg>
        <pc:picChg chg="add mod">
          <ac:chgData name="Celina Steiger" userId="84c8b75e-439a-494b-a32d-c4b3d6be4b87" providerId="ADAL" clId="{C208CD3D-A733-489E-8318-66E51F6F88CF}" dt="2022-11-15T00:17:43.599" v="79" actId="1076"/>
          <ac:picMkLst>
            <pc:docMk/>
            <pc:sldMk cId="3199561755" sldId="280"/>
            <ac:picMk id="5" creationId="{90576AA7-1425-25BE-1DA6-362672E97E80}"/>
          </ac:picMkLst>
        </pc:picChg>
      </pc:sldChg>
    </pc:docChg>
  </pc:docChgLst>
  <pc:docChgLst>
    <pc:chgData name="Joelle Varsovia" userId="S::joellev@islandwood.org::8af2db84-d4f6-48c4-b51d-489a9f4126e4" providerId="AD" clId="Web-{849059C5-9708-4D5E-B730-05834B74FE1E}"/>
    <pc:docChg chg="mod modSld">
      <pc:chgData name="Joelle Varsovia" userId="S::joellev@islandwood.org::8af2db84-d4f6-48c4-b51d-489a9f4126e4" providerId="AD" clId="Web-{849059C5-9708-4D5E-B730-05834B74FE1E}" dt="2022-11-12T20:26:06.747" v="3"/>
      <pc:docMkLst>
        <pc:docMk/>
      </pc:docMkLst>
      <pc:sldChg chg="addSp modSp addCm">
        <pc:chgData name="Joelle Varsovia" userId="S::joellev@islandwood.org::8af2db84-d4f6-48c4-b51d-489a9f4126e4" providerId="AD" clId="Web-{849059C5-9708-4D5E-B730-05834B74FE1E}" dt="2022-11-12T20:26:06.747" v="3"/>
        <pc:sldMkLst>
          <pc:docMk/>
          <pc:sldMk cId="3810747870" sldId="257"/>
        </pc:sldMkLst>
        <pc:spChg chg="mod">
          <ac:chgData name="Joelle Varsovia" userId="S::joellev@islandwood.org::8af2db84-d4f6-48c4-b51d-489a9f4126e4" providerId="AD" clId="Web-{849059C5-9708-4D5E-B730-05834B74FE1E}" dt="2022-11-12T20:24:30.804" v="0" actId="1076"/>
          <ac:spMkLst>
            <pc:docMk/>
            <pc:sldMk cId="3810747870" sldId="257"/>
            <ac:spMk id="2" creationId="{25A8BC33-119E-4B52-B140-F25E7BC5EC1C}"/>
          </ac:spMkLst>
        </pc:spChg>
        <pc:spChg chg="add">
          <ac:chgData name="Joelle Varsovia" userId="S::joellev@islandwood.org::8af2db84-d4f6-48c4-b51d-489a9f4126e4" providerId="AD" clId="Web-{849059C5-9708-4D5E-B730-05834B74FE1E}" dt="2022-11-12T20:26:04.263" v="1"/>
          <ac:spMkLst>
            <pc:docMk/>
            <pc:sldMk cId="3810747870" sldId="257"/>
            <ac:spMk id="3" creationId="{A723B7E7-F312-6C80-A0E1-D39C31233A0D}"/>
          </ac:spMkLst>
        </pc:spChg>
      </pc:sldChg>
    </pc:docChg>
  </pc:docChgLst>
</pc:chgInfo>
</file>

<file path=ppt/comments/modernComment_101_E32365DE.xml><?xml version="1.0" encoding="utf-8"?>
<p188:cmLst xmlns:a="http://schemas.openxmlformats.org/drawingml/2006/main" xmlns:r="http://schemas.openxmlformats.org/officeDocument/2006/relationships" xmlns:p188="http://schemas.microsoft.com/office/powerpoint/2018/8/main">
  <p188:cm id="{CFD85927-05B3-4732-A859-B98DC5459123}" authorId="{6E1716DC-013C-CAB4-B46F-7947E41C0709}" created="2022-11-12T20:26:06.747">
    <ac:deMkLst xmlns:ac="http://schemas.microsoft.com/office/drawing/2013/main/command">
      <pc:docMk xmlns:pc="http://schemas.microsoft.com/office/powerpoint/2013/main/command"/>
      <pc:sldMk xmlns:pc="http://schemas.microsoft.com/office/powerpoint/2013/main/command" cId="3810747870" sldId="257"/>
      <ac:spMk id="3" creationId="{A723B7E7-F312-6C80-A0E1-D39C31233A0D}"/>
    </ac:deMkLst>
    <p188:txBody>
      <a:bodyPr/>
      <a:lstStyle/>
      <a:p>
        <a:r>
          <a:rPr lang="en-US"/>
          <a:t>[@Celina Steiger] the google maps/earth for this school doesnt reflect its new building/construction, so it was difficult for me to place markers. i opted from not doing it bc it made it more confusing</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5T00:15:20.727"/>
    </inkml:context>
    <inkml:brush xml:id="br0">
      <inkml:brushProperty name="width" value="0.2" units="cm"/>
      <inkml:brushProperty name="height" value="0.2" units="cm"/>
      <inkml:brushProperty name="color" value="#FFC114"/>
    </inkml:brush>
  </inkml:definitions>
  <inkml:trace contextRef="#ctx0" brushRef="#br0">3301 1518 24575,'2'-110'0,"0"31"0,-13-124 0,8 182 0,-2 0 0,-1 0 0,-1 0 0,0 1 0,-2 0 0,0 0 0,-1 1 0,-1 0 0,-1 1 0,0 1 0,-29-31 0,-1 5 0,-2 2 0,-2 3 0,-54-36 0,-3 6 0,-4 4 0,-192-83 0,-242-57 0,390 152 0,-254-50 0,341 91 0,-1 3 0,1 2 0,-1 4 0,-1 2 0,2 3 0,-118 21 0,117-9 0,2 3 0,0 2 0,-68 32 0,91-32 0,0 1 0,1 2 0,1 1 0,2 2 0,-52 48 0,75-60 0,0 0 0,2 1 0,0 1 0,0 0 0,2 1 0,0 0 0,0 0 0,2 0 0,0 1 0,2 1 0,-7 31 0,1 18 0,-5 129 0,14-163 0,-1 30 0,2 0 0,9 80 0,-5-123 0,1 0 0,1 0 0,1 0 0,0 0 0,2-1 0,1 0 0,0 0 0,1-1 0,1-1 0,21 28 0,0-10 0,1-1 0,2-2 0,1-1 0,2-2 0,71 44 0,-24-24 0,167 69 0,-113-68 0,3-5 0,216 40 0,302 9 0,161-67 0,-722-26 0,-60 1 0,1-2 0,0-2 0,-1-1 0,1-2 0,65-16 0,-100 19 0,-1-1 0,0 1 0,0-1 0,1 0 0,-1 0 0,0 0 0,-1-1 0,1 1 0,0-1 0,-1 0 0,1 0 0,-1 0 0,0-1 0,0 1 0,0-1 0,-1 1 0,4-7 0,-3 3 0,-1-1 0,0 1 0,0-1 0,-1 0 0,0 0 0,0 0 0,0 0 0,-1 0 0,-1-8 0,-2-17 53,-11-50 1,8 54-545,1-1 0,-1-40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5T00:15:23.968"/>
    </inkml:context>
    <inkml:brush xml:id="br0">
      <inkml:brushProperty name="width" value="0.2" units="cm"/>
      <inkml:brushProperty name="height" value="0.2" units="cm"/>
      <inkml:brushProperty name="color" value="#FFC114"/>
    </inkml:brush>
  </inkml:definitions>
  <inkml:trace contextRef="#ctx0" brushRef="#br0">1 388 24575,'74'-2'0,"1"-4"0,76-15 0,141-43 0,-123 24 0,1173-165-1101,21 156 914,-1187 52 177,-1 9 1,-1 7-1,-1 7 1,202 59 0,326 166 9,-24 51 0,-601-267-1,-16-8 13,366 177-40,-287-131 123,130 93-1,-209-121 277,-1 2 0,57 62-1,93 117-323,-205-221-43,111 127-4,108 168 0,-157-198 0,-5 3 0,74 170 0,-104-192 0,-4 1 0,28 141 0,4 177 0,-48-319 0,68 767 0,-39-369 0,-9 135 0,-31 2 0,2 96 0,6-569 0,31 168 0,50 143 0,-38-212 0,-13-25 0,34 146 0,-64-338 0,2-1 0,19 39 0,-16-38 0,16 47 0,-28-71 0,0 0 0,0-1 0,0 1 0,-1 0 0,1 0 0,-1 0 0,0 0 0,0 0 0,0 0 0,0 0 0,0 0 0,-1 0 0,1-1 0,-1 1 0,0 0 0,-2 4 0,2-5 0,0-1 0,0 0 0,0 1 0,0-1 0,-1 0 0,1 0 0,0 0 0,-1 0 0,1 0 0,-1 0 0,1 0 0,-1 0 0,0-1 0,1 1 0,-1 0 0,0-1 0,0 0 0,1 1 0,-1-1 0,-2 0 0,-4 0 0,1 0 0,-1-1 0,1 0 0,-1-1 0,1 1 0,0-1 0,0-1 0,0 1 0,0-1 0,0-1 0,-8-4 0,-12-11 0,1 0 0,1-2 0,0-1 0,2-1 0,1-1 0,1-1 0,1 0 0,1-2 0,-17-31 0,33 52 0,1 0 0,0 0 0,0 0 0,1-1 0,-2-11 0,3 17 0,-1 0 0,1 0 0,0 0 0,0 0 0,0 0 0,0 0 0,1 0 0,-1 0 0,0 0 0,0 0 0,1 0 0,-1 0 0,0 0 0,1 0 0,-1 0 0,1 1 0,-1-1 0,2-1 0,-1 1 0,-1 1 0,1 0 0,0 0 0,0-1 0,0 1 0,0 0 0,0 0 0,0 0 0,0 0 0,0 0 0,-1 0 0,1 1 0,0-1 0,0 0 0,0 0 0,0 1 0,0-1 0,-1 0 0,1 1 0,0-1 0,0 1 0,0-1 0,-1 1 0,1-1 0,1 2 0,21 16 0,0 1 0,-2 1 0,27 31 0,8 7 0,82 82 0,-136-138 0,-1 0 0,1-1 0,0 1 0,0 0 0,0-1 0,-1 1 0,2-1 0,-1 0 0,0 0 0,0 0 0,0 0 0,1 0 0,-1 0 0,0 0 0,5 0 0,-5-1 0,-1-1 0,0 1 0,1-1 0,-1 1 0,1-1 0,-1 0 0,0 0 0,0 0 0,0 1 0,1-1 0,-1 0 0,0 0 0,0-1 0,0 1 0,0 0 0,0 0 0,-1 0 0,1-1 0,0 1 0,-1 0 0,1-1 0,0 1 0,-1-1 0,0 1 0,1 0 0,-1-1 0,0-2 0,8-23 0,25-95 0,81-198 0,-96 280-1365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8</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11/14/2022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11/14/2022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101_E32365DE.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hyperlink" Target="https://www.cityoftacoma.org/cms/One.aspx?portalId=169&amp;pageId=2860#Flett%20Cree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Birney Elementary School</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11/14/2022</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118441" y="173232"/>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11/14/2022</a:t>
            </a:fld>
            <a:endParaRPr lang="en-US"/>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4361796" y="529680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9" name="Content Placeholder 18" descr="A picture containing device, dirty&#10;&#10;Description automatically generated">
            <a:extLst>
              <a:ext uri="{FF2B5EF4-FFF2-40B4-BE49-F238E27FC236}">
                <a16:creationId xmlns:a16="http://schemas.microsoft.com/office/drawing/2014/main" id="{F4894556-6C85-C6E6-5E48-9665C9364E4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9531" y="1165031"/>
            <a:ext cx="5842500" cy="6004542"/>
          </a:xfrm>
        </p:spPr>
      </p:pic>
      <p:sp>
        <p:nvSpPr>
          <p:cNvPr id="3" name="TextBox 2">
            <a:extLst>
              <a:ext uri="{FF2B5EF4-FFF2-40B4-BE49-F238E27FC236}">
                <a16:creationId xmlns:a16="http://schemas.microsoft.com/office/drawing/2014/main" id="{A723B7E7-F312-6C80-A0E1-D39C31233A0D}"/>
              </a:ext>
            </a:extLst>
          </p:cNvPr>
          <p:cNvSpPr txBox="1"/>
          <p:nvPr/>
        </p:nvSpPr>
        <p:spPr>
          <a:xfrm>
            <a:off x="16885655" y="3094057"/>
            <a:ext cx="180974"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25C21C8F-A4B7-A94D-8E77-775F212D08D4}"/>
              </a:ext>
            </a:extLst>
          </p:cNvPr>
          <p:cNvSpPr txBox="1"/>
          <p:nvPr/>
        </p:nvSpPr>
        <p:spPr>
          <a:xfrm>
            <a:off x="9032240" y="2687934"/>
            <a:ext cx="3248660" cy="3139321"/>
          </a:xfrm>
          <a:prstGeom prst="rect">
            <a:avLst/>
          </a:prstGeom>
          <a:noFill/>
        </p:spPr>
        <p:txBody>
          <a:bodyPr wrap="square">
            <a:spAutoFit/>
          </a:bodyPr>
          <a:lstStyle/>
          <a:p>
            <a:pPr marL="0" indent="0" eaLnBrk="0" fontAlgn="base" hangingPunct="0">
              <a:lnSpc>
                <a:spcPct val="100000"/>
              </a:lnSpc>
              <a:spcBef>
                <a:spcPct val="0"/>
              </a:spcBef>
              <a:spcAft>
                <a:spcPct val="0"/>
              </a:spcAft>
              <a:buNone/>
            </a:pPr>
            <a:r>
              <a:rPr lang="en-US" altLang="en-US" sz="1800"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on next slides) can be used to guide your </a:t>
            </a:r>
            <a:r>
              <a:rPr lang="en-US" altLang="en-US" sz="1800" dirty="0" err="1">
                <a:latin typeface="Calibri" panose="020F0502020204030204" pitchFamily="34" charset="0"/>
                <a:ea typeface="Calibri" panose="020F0502020204030204" pitchFamily="34" charset="0"/>
                <a:cs typeface="Times New Roman" panose="02020603050405020304" pitchFamily="18" charset="0"/>
              </a:rPr>
              <a:t>class’</a:t>
            </a:r>
            <a:r>
              <a:rPr lang="en-US" altLang="en-US" sz="1800" dirty="0">
                <a:latin typeface="Calibri" panose="020F0502020204030204" pitchFamily="34" charset="0"/>
                <a:ea typeface="Calibri" panose="020F0502020204030204" pitchFamily="34" charset="0"/>
                <a:cs typeface="Times New Roman" panose="02020603050405020304" pitchFamily="18" charset="0"/>
              </a:rPr>
              <a:t> exploration of the schoolyard. You will find the student worksheet for this lesson following the teacher guide version and as a separate PDF file.  Please use the extra space on the pages to add your own notes and questions!</a:t>
            </a:r>
          </a:p>
        </p:txBody>
      </p:sp>
    </p:spTree>
    <p:extLst>
      <p:ext uri="{BB962C8B-B14F-4D97-AF65-F5344CB8AC3E}">
        <p14:creationId xmlns:p14="http://schemas.microsoft.com/office/powerpoint/2010/main" val="3810747870"/>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82550" y="-16002"/>
            <a:ext cx="9667240" cy="1161541"/>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11/14/2022</a:t>
            </a:fld>
            <a:endParaRPr lang="en-US" sz="1200">
              <a:solidFill>
                <a:prstClr val="black">
                  <a:tint val="75000"/>
                </a:prstClr>
              </a:solidFill>
              <a:latin typeface="Calibri" panose="020F0502020204030204"/>
            </a:endParaRPr>
          </a:p>
        </p:txBody>
      </p:sp>
      <p:pic>
        <p:nvPicPr>
          <p:cNvPr id="6" name="Picture 5" descr="A picture containing tree, outdoor, ground, plant&#10;&#10;Description automatically generated">
            <a:extLst>
              <a:ext uri="{FF2B5EF4-FFF2-40B4-BE49-F238E27FC236}">
                <a16:creationId xmlns:a16="http://schemas.microsoft.com/office/drawing/2014/main" id="{7931D757-18C1-2E10-1BDB-FDC6BD719C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56" y="1161541"/>
            <a:ext cx="6715081" cy="5036311"/>
          </a:xfrm>
          <a:prstGeom prst="rect">
            <a:avLst/>
          </a:prstGeom>
        </p:spPr>
      </p:pic>
      <p:pic>
        <p:nvPicPr>
          <p:cNvPr id="11" name="Picture 10" descr="A picture containing tree, outdoor&#10;&#10;Description automatically generated">
            <a:extLst>
              <a:ext uri="{FF2B5EF4-FFF2-40B4-BE49-F238E27FC236}">
                <a16:creationId xmlns:a16="http://schemas.microsoft.com/office/drawing/2014/main" id="{0B345BE8-5925-A1B6-8931-68004BC852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413139" y="3020603"/>
            <a:ext cx="4721269" cy="3540952"/>
          </a:xfrm>
          <a:prstGeom prst="rect">
            <a:avLst/>
          </a:prstGeom>
        </p:spPr>
      </p:pic>
      <p:sp>
        <p:nvSpPr>
          <p:cNvPr id="15" name="TextBox 14">
            <a:extLst>
              <a:ext uri="{FF2B5EF4-FFF2-40B4-BE49-F238E27FC236}">
                <a16:creationId xmlns:a16="http://schemas.microsoft.com/office/drawing/2014/main" id="{535EDF19-CAE6-BCFC-220C-9FC4EF5FAAA5}"/>
              </a:ext>
            </a:extLst>
          </p:cNvPr>
          <p:cNvSpPr txBox="1"/>
          <p:nvPr/>
        </p:nvSpPr>
        <p:spPr>
          <a:xfrm>
            <a:off x="7109341" y="766847"/>
            <a:ext cx="5379728" cy="1663597"/>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Playground/recess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297180" y="145627"/>
            <a:ext cx="9658350" cy="1100243"/>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11/14/2022</a:t>
            </a:fld>
            <a:endParaRPr lang="en-US" sz="1200">
              <a:solidFill>
                <a:prstClr val="black">
                  <a:tint val="75000"/>
                </a:prstClr>
              </a:solidFill>
              <a:latin typeface="Calibri" panose="020F0502020204030204"/>
            </a:endParaRPr>
          </a:p>
        </p:txBody>
      </p:sp>
      <p:pic>
        <p:nvPicPr>
          <p:cNvPr id="6" name="Picture 5" descr="A tire in the grass&#10;&#10;Description automatically generated with low confidence">
            <a:extLst>
              <a:ext uri="{FF2B5EF4-FFF2-40B4-BE49-F238E27FC236}">
                <a16:creationId xmlns:a16="http://schemas.microsoft.com/office/drawing/2014/main" id="{B509070F-765C-12FD-F53F-D9810E5C2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791" y="1322917"/>
            <a:ext cx="5065395" cy="3799046"/>
          </a:xfrm>
          <a:prstGeom prst="rect">
            <a:avLst/>
          </a:prstGeom>
        </p:spPr>
      </p:pic>
      <p:pic>
        <p:nvPicPr>
          <p:cNvPr id="9" name="Picture 8" descr="A picture containing grass, outdoor, field, plant&#10;&#10;Description automatically generated">
            <a:extLst>
              <a:ext uri="{FF2B5EF4-FFF2-40B4-BE49-F238E27FC236}">
                <a16:creationId xmlns:a16="http://schemas.microsoft.com/office/drawing/2014/main" id="{8246450D-E2A5-3D05-FB57-95A8F9294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6870" y="865717"/>
            <a:ext cx="4181474" cy="3136106"/>
          </a:xfrm>
          <a:prstGeom prst="rect">
            <a:avLst/>
          </a:prstGeom>
        </p:spPr>
      </p:pic>
      <p:pic>
        <p:nvPicPr>
          <p:cNvPr id="11" name="Picture 10" descr="A picture containing outdoor, grass, leaf, wood&#10;&#10;Description automatically generated">
            <a:extLst>
              <a:ext uri="{FF2B5EF4-FFF2-40B4-BE49-F238E27FC236}">
                <a16:creationId xmlns:a16="http://schemas.microsoft.com/office/drawing/2014/main" id="{1BB173B8-3244-1E09-75C6-456C5F8EE8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798817" y="3981664"/>
            <a:ext cx="3723214" cy="2792411"/>
          </a:xfrm>
          <a:prstGeom prst="rect">
            <a:avLst/>
          </a:prstGeom>
        </p:spPr>
      </p:pic>
      <p:sp>
        <p:nvSpPr>
          <p:cNvPr id="15" name="TextBox 14">
            <a:extLst>
              <a:ext uri="{FF2B5EF4-FFF2-40B4-BE49-F238E27FC236}">
                <a16:creationId xmlns:a16="http://schemas.microsoft.com/office/drawing/2014/main" id="{65C1E2EF-BC2A-16AB-6649-4F92C817739B}"/>
              </a:ext>
            </a:extLst>
          </p:cNvPr>
          <p:cNvSpPr txBox="1"/>
          <p:nvPr/>
        </p:nvSpPr>
        <p:spPr>
          <a:xfrm>
            <a:off x="538618" y="5199010"/>
            <a:ext cx="4444773" cy="1663597"/>
          </a:xfrm>
          <a:prstGeom prst="rect">
            <a:avLst/>
          </a:prstGeom>
          <a:noFill/>
        </p:spPr>
        <p:txBody>
          <a:bodyPr wrap="square">
            <a:spAutoFit/>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a:t>
            </a:r>
            <a:r>
              <a:rPr lang="en-US" sz="1800" dirty="0">
                <a:effectLst/>
                <a:latin typeface="Calibri" panose="020F0502020204030204" pitchFamily="34" charset="0"/>
                <a:ea typeface="Calibri" panose="020F0502020204030204" pitchFamily="34" charset="0"/>
                <a:cs typeface="Times New Roman" panose="02020603050405020304" pitchFamily="18" charset="0"/>
              </a:rPr>
              <a:t>. Storm Drains – Note how this drain is surrounded by grass.  Why might this drain have been put here?  What might happen to stormwater here?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 else can you find storm drains?</a:t>
            </a:r>
          </a:p>
        </p:txBody>
      </p:sp>
      <p:pic>
        <p:nvPicPr>
          <p:cNvPr id="3" name="Picture 2">
            <a:extLst>
              <a:ext uri="{FF2B5EF4-FFF2-40B4-BE49-F238E27FC236}">
                <a16:creationId xmlns:a16="http://schemas.microsoft.com/office/drawing/2014/main" id="{2E13A28D-81F1-AF09-0F37-2E18910EE664}"/>
              </a:ext>
            </a:extLst>
          </p:cNvPr>
          <p:cNvPicPr>
            <a:picLocks noChangeAspect="1"/>
          </p:cNvPicPr>
          <p:nvPr/>
        </p:nvPicPr>
        <p:blipFill>
          <a:blip r:embed="rId5"/>
          <a:stretch>
            <a:fillRect/>
          </a:stretch>
        </p:blipFill>
        <p:spPr>
          <a:xfrm>
            <a:off x="8137485" y="2945278"/>
            <a:ext cx="4735039" cy="3553269"/>
          </a:xfrm>
          <a:prstGeom prst="rect">
            <a:avLst/>
          </a:prstGeom>
        </p:spPr>
      </p:pic>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2E96EA0E-87A0-24FD-7BA0-6FE57666F736}"/>
                  </a:ext>
                </a:extLst>
              </p14:cNvPr>
              <p14:cNvContentPartPr/>
              <p14:nvPr/>
            </p14:nvContentPartPr>
            <p14:xfrm>
              <a:off x="11301986" y="4910660"/>
              <a:ext cx="1200600" cy="752760"/>
            </p14:xfrm>
          </p:contentPart>
        </mc:Choice>
        <mc:Fallback>
          <p:pic>
            <p:nvPicPr>
              <p:cNvPr id="5" name="Ink 4">
                <a:extLst>
                  <a:ext uri="{FF2B5EF4-FFF2-40B4-BE49-F238E27FC236}">
                    <a16:creationId xmlns:a16="http://schemas.microsoft.com/office/drawing/2014/main" id="{2E96EA0E-87A0-24FD-7BA0-6FE57666F736}"/>
                  </a:ext>
                </a:extLst>
              </p:cNvPr>
              <p:cNvPicPr/>
              <p:nvPr/>
            </p:nvPicPr>
            <p:blipFill>
              <a:blip r:embed="rId7"/>
              <a:stretch>
                <a:fillRect/>
              </a:stretch>
            </p:blipFill>
            <p:spPr>
              <a:xfrm>
                <a:off x="11266346" y="4875020"/>
                <a:ext cx="1272240" cy="8244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Ink 6">
                <a:extLst>
                  <a:ext uri="{FF2B5EF4-FFF2-40B4-BE49-F238E27FC236}">
                    <a16:creationId xmlns:a16="http://schemas.microsoft.com/office/drawing/2014/main" id="{49E6B9A3-5E47-9926-0569-2AD42CEF7C23}"/>
                  </a:ext>
                </a:extLst>
              </p14:cNvPr>
              <p14:cNvContentPartPr/>
              <p14:nvPr/>
            </p14:nvContentPartPr>
            <p14:xfrm>
              <a:off x="8978186" y="1757060"/>
              <a:ext cx="3183840" cy="3145680"/>
            </p14:xfrm>
          </p:contentPart>
        </mc:Choice>
        <mc:Fallback>
          <p:pic>
            <p:nvPicPr>
              <p:cNvPr id="7" name="Ink 6">
                <a:extLst>
                  <a:ext uri="{FF2B5EF4-FFF2-40B4-BE49-F238E27FC236}">
                    <a16:creationId xmlns:a16="http://schemas.microsoft.com/office/drawing/2014/main" id="{49E6B9A3-5E47-9926-0569-2AD42CEF7C23}"/>
                  </a:ext>
                </a:extLst>
              </p:cNvPr>
              <p:cNvPicPr/>
              <p:nvPr/>
            </p:nvPicPr>
            <p:blipFill>
              <a:blip r:embed="rId9"/>
              <a:stretch>
                <a:fillRect/>
              </a:stretch>
            </p:blipFill>
            <p:spPr>
              <a:xfrm>
                <a:off x="8942546" y="1721420"/>
                <a:ext cx="3255480" cy="3217320"/>
              </a:xfrm>
              <a:prstGeom prst="rect">
                <a:avLst/>
              </a:prstGeom>
            </p:spPr>
          </p:pic>
        </mc:Fallback>
      </mc:AlternateContent>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4FDF-6D68-901E-9973-0A4413FA3F14}"/>
              </a:ext>
            </a:extLst>
          </p:cNvPr>
          <p:cNvSpPr>
            <a:spLocks noGrp="1"/>
          </p:cNvSpPr>
          <p:nvPr>
            <p:ph type="title"/>
          </p:nvPr>
        </p:nvSpPr>
        <p:spPr/>
        <p:txBody>
          <a:bodyPr/>
          <a:lstStyle/>
          <a:p>
            <a:endParaRPr lang="en-US"/>
          </a:p>
        </p:txBody>
      </p:sp>
      <p:pic>
        <p:nvPicPr>
          <p:cNvPr id="11" name="Content Placeholder 10">
            <a:extLst>
              <a:ext uri="{FF2B5EF4-FFF2-40B4-BE49-F238E27FC236}">
                <a16:creationId xmlns:a16="http://schemas.microsoft.com/office/drawing/2014/main" id="{5E5B0AAF-4FA2-C85D-195A-37BBD26BF587}"/>
              </a:ext>
            </a:extLst>
          </p:cNvPr>
          <p:cNvPicPr>
            <a:picLocks noGrp="1" noChangeAspect="1"/>
          </p:cNvPicPr>
          <p:nvPr>
            <p:ph idx="1"/>
          </p:nvPr>
        </p:nvPicPr>
        <p:blipFill>
          <a:blip r:embed="rId2"/>
          <a:stretch>
            <a:fillRect/>
          </a:stretch>
        </p:blipFill>
        <p:spPr>
          <a:xfrm>
            <a:off x="6192736" y="115146"/>
            <a:ext cx="6183551" cy="4640262"/>
          </a:xfrm>
          <a:prstGeom prst="rect">
            <a:avLst/>
          </a:prstGeom>
        </p:spPr>
      </p:pic>
      <p:sp>
        <p:nvSpPr>
          <p:cNvPr id="4" name="Date Placeholder 3">
            <a:extLst>
              <a:ext uri="{FF2B5EF4-FFF2-40B4-BE49-F238E27FC236}">
                <a16:creationId xmlns:a16="http://schemas.microsoft.com/office/drawing/2014/main" id="{FFDE1E3B-68C0-9EB8-DB85-FEA06BF68D86}"/>
              </a:ext>
            </a:extLst>
          </p:cNvPr>
          <p:cNvSpPr>
            <a:spLocks noGrp="1"/>
          </p:cNvSpPr>
          <p:nvPr>
            <p:ph type="dt" sz="half" idx="10"/>
          </p:nvPr>
        </p:nvSpPr>
        <p:spPr/>
        <p:txBody>
          <a:bodyPr/>
          <a:lstStyle/>
          <a:p>
            <a:fld id="{F6B1C71B-0144-43ED-8930-10C10E26CBD9}" type="datetime1">
              <a:rPr lang="en-US" smtClean="0"/>
              <a:t>11/14/2022</a:t>
            </a:fld>
            <a:endParaRPr lang="en-US"/>
          </a:p>
        </p:txBody>
      </p:sp>
      <p:sp>
        <p:nvSpPr>
          <p:cNvPr id="5" name="AutoShape 2">
            <a:extLst>
              <a:ext uri="{FF2B5EF4-FFF2-40B4-BE49-F238E27FC236}">
                <a16:creationId xmlns:a16="http://schemas.microsoft.com/office/drawing/2014/main" id="{1502ED04-5F75-99C2-01F6-E332FAD6BCD8}"/>
              </a:ext>
            </a:extLst>
          </p:cNvPr>
          <p:cNvSpPr>
            <a:spLocks noChangeAspect="1" noChangeArrowheads="1"/>
          </p:cNvSpPr>
          <p:nvPr/>
        </p:nvSpPr>
        <p:spPr bwMode="auto">
          <a:xfrm>
            <a:off x="6350000" y="3505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DC5265B8-8D77-E4DD-DD45-0531ECBA500B}"/>
              </a:ext>
            </a:extLst>
          </p:cNvPr>
          <p:cNvPicPr>
            <a:picLocks noChangeAspect="1"/>
          </p:cNvPicPr>
          <p:nvPr/>
        </p:nvPicPr>
        <p:blipFill>
          <a:blip r:embed="rId3"/>
          <a:stretch>
            <a:fillRect/>
          </a:stretch>
        </p:blipFill>
        <p:spPr>
          <a:xfrm>
            <a:off x="460500" y="115146"/>
            <a:ext cx="5086978" cy="6780107"/>
          </a:xfrm>
          <a:prstGeom prst="rect">
            <a:avLst/>
          </a:prstGeom>
        </p:spPr>
      </p:pic>
      <p:sp>
        <p:nvSpPr>
          <p:cNvPr id="12" name="Content Placeholder 2">
            <a:extLst>
              <a:ext uri="{FF2B5EF4-FFF2-40B4-BE49-F238E27FC236}">
                <a16:creationId xmlns:a16="http://schemas.microsoft.com/office/drawing/2014/main" id="{E0F5C4FD-A0B7-F054-22CE-5C2FC43090BC}"/>
              </a:ext>
            </a:extLst>
          </p:cNvPr>
          <p:cNvSpPr txBox="1">
            <a:spLocks/>
          </p:cNvSpPr>
          <p:nvPr/>
        </p:nvSpPr>
        <p:spPr>
          <a:xfrm>
            <a:off x="6263748" y="5044692"/>
            <a:ext cx="6280552" cy="4541016"/>
          </a:xfrm>
          <a:prstGeom prst="rect">
            <a:avLst/>
          </a:prstGeom>
        </p:spPr>
        <p:txBody>
          <a:bodyPr vert="horz" lIns="91440" tIns="45720" rIns="91440" bIns="45720" rtlCol="0">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r>
              <a:rPr lang="en-US" dirty="0"/>
              <a:t>Notice the gutters and downspouts on the left – where does that stormwater go?</a:t>
            </a:r>
          </a:p>
          <a:p>
            <a:r>
              <a:rPr lang="en-US" dirty="0"/>
              <a:t>Another storm drain above!</a:t>
            </a:r>
          </a:p>
        </p:txBody>
      </p:sp>
    </p:spTree>
    <p:extLst>
      <p:ext uri="{BB962C8B-B14F-4D97-AF65-F5344CB8AC3E}">
        <p14:creationId xmlns:p14="http://schemas.microsoft.com/office/powerpoint/2010/main" val="1034917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099F40-91F7-2F97-68A3-1BCA136ACFDC}"/>
              </a:ext>
            </a:extLst>
          </p:cNvPr>
          <p:cNvSpPr>
            <a:spLocks noGrp="1"/>
          </p:cNvSpPr>
          <p:nvPr>
            <p:ph idx="1"/>
          </p:nvPr>
        </p:nvSpPr>
        <p:spPr>
          <a:xfrm>
            <a:off x="894080" y="1947334"/>
            <a:ext cx="3985281" cy="4541016"/>
          </a:xfrm>
        </p:spPr>
        <p:txBody>
          <a:bodyPr/>
          <a:lstStyle/>
          <a:p>
            <a:r>
              <a:rPr lang="en-US" dirty="0"/>
              <a:t>How does water interact with the plants, soils and other things in this space?</a:t>
            </a:r>
          </a:p>
        </p:txBody>
      </p:sp>
      <p:sp>
        <p:nvSpPr>
          <p:cNvPr id="4" name="Date Placeholder 3">
            <a:extLst>
              <a:ext uri="{FF2B5EF4-FFF2-40B4-BE49-F238E27FC236}">
                <a16:creationId xmlns:a16="http://schemas.microsoft.com/office/drawing/2014/main" id="{DCE1861F-9034-9D22-CCAD-21107C9019FD}"/>
              </a:ext>
            </a:extLst>
          </p:cNvPr>
          <p:cNvSpPr>
            <a:spLocks noGrp="1"/>
          </p:cNvSpPr>
          <p:nvPr>
            <p:ph type="dt" sz="half" idx="10"/>
          </p:nvPr>
        </p:nvSpPr>
        <p:spPr/>
        <p:txBody>
          <a:bodyPr/>
          <a:lstStyle/>
          <a:p>
            <a:fld id="{F6B1C71B-0144-43ED-8930-10C10E26CBD9}" type="datetime1">
              <a:rPr lang="en-US" smtClean="0"/>
              <a:t>11/14/2022</a:t>
            </a:fld>
            <a:endParaRPr lang="en-US"/>
          </a:p>
        </p:txBody>
      </p:sp>
      <p:pic>
        <p:nvPicPr>
          <p:cNvPr id="5" name="Picture 4">
            <a:extLst>
              <a:ext uri="{FF2B5EF4-FFF2-40B4-BE49-F238E27FC236}">
                <a16:creationId xmlns:a16="http://schemas.microsoft.com/office/drawing/2014/main" id="{90576AA7-1425-25BE-1DA6-362672E97E80}"/>
              </a:ext>
            </a:extLst>
          </p:cNvPr>
          <p:cNvPicPr>
            <a:picLocks noChangeAspect="1"/>
          </p:cNvPicPr>
          <p:nvPr/>
        </p:nvPicPr>
        <p:blipFill>
          <a:blip r:embed="rId2"/>
          <a:stretch>
            <a:fillRect/>
          </a:stretch>
        </p:blipFill>
        <p:spPr>
          <a:xfrm>
            <a:off x="4879361" y="389467"/>
            <a:ext cx="7518512" cy="5642043"/>
          </a:xfrm>
          <a:prstGeom prst="rect">
            <a:avLst/>
          </a:prstGeom>
        </p:spPr>
      </p:pic>
    </p:spTree>
    <p:extLst>
      <p:ext uri="{BB962C8B-B14F-4D97-AF65-F5344CB8AC3E}">
        <p14:creationId xmlns:p14="http://schemas.microsoft.com/office/powerpoint/2010/main" val="3199561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Birney Elementary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11/14/2022</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18" name="TextBox 17">
            <a:extLst>
              <a:ext uri="{FF2B5EF4-FFF2-40B4-BE49-F238E27FC236}">
                <a16:creationId xmlns:a16="http://schemas.microsoft.com/office/drawing/2014/main" id="{38D286C6-A1C9-4AF4-986A-368ECDD90ABB}"/>
              </a:ext>
            </a:extLst>
          </p:cNvPr>
          <p:cNvSpPr txBox="1"/>
          <p:nvPr/>
        </p:nvSpPr>
        <p:spPr>
          <a:xfrm>
            <a:off x="2819336" y="1799772"/>
            <a:ext cx="4466094" cy="842667"/>
          </a:xfrm>
          <a:prstGeom prst="rect">
            <a:avLst/>
          </a:prstGeom>
          <a:noFill/>
        </p:spPr>
        <p:txBody>
          <a:bodyPr wrap="none" rtlCol="0">
            <a:spAutoFit/>
          </a:bodyPr>
          <a:lstStyle/>
          <a:p>
            <a:r>
              <a:rPr lang="en-US" sz="2438" i="1"/>
              <a:t>Insert map for students here</a:t>
            </a:r>
          </a:p>
          <a:p>
            <a:r>
              <a:rPr lang="en-US" sz="2438"/>
              <a:t>-grayscale, somewhat transparent</a:t>
            </a:r>
          </a:p>
        </p:txBody>
      </p:sp>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750297" y="1200774"/>
            <a:ext cx="2362560" cy="4913652"/>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1285826" y="1600200"/>
            <a:ext cx="1047988" cy="4114800"/>
          </a:xfrm>
          <a:prstGeom prst="rect">
            <a:avLst/>
          </a:prstGeom>
        </p:spPr>
      </p:pic>
      <p:pic>
        <p:nvPicPr>
          <p:cNvPr id="12" name="Picture 11" descr="A picture containing device, dirty&#10;&#10;Description automatically generated">
            <a:extLst>
              <a:ext uri="{FF2B5EF4-FFF2-40B4-BE49-F238E27FC236}">
                <a16:creationId xmlns:a16="http://schemas.microsoft.com/office/drawing/2014/main" id="{D9C99483-C21E-7492-1C6C-2BD05F762FD0}"/>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896280" y="755340"/>
            <a:ext cx="6245859" cy="6419088"/>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11/14/2022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a:solidFill>
                <a:srgbClr val="000000"/>
              </a:solidFill>
              <a:latin typeface="Calibri" panose="020F0502020204030204" pitchFamily="34" charset="0"/>
              <a:cs typeface="Calibri" panose="020F0502020204030204" pitchFamily="34" charset="0"/>
            </a:endParaRPr>
          </a:p>
          <a:p>
            <a:pPr defTabSz="1238555"/>
            <a:r>
              <a:rPr lang="en-US" sz="2438" b="1">
                <a:solidFill>
                  <a:srgbClr val="000000"/>
                </a:solidFill>
                <a:latin typeface="Calibri" panose="020F0502020204030204" pitchFamily="34" charset="0"/>
              </a:rPr>
              <a:t>Where does your stormwater runoff end up?</a:t>
            </a:r>
            <a:r>
              <a:rPr lang="en-US" sz="2438">
                <a:solidFill>
                  <a:srgbClr val="000000"/>
                </a:solidFill>
                <a:latin typeface="Calibri" panose="020F0502020204030204" pitchFamily="34" charset="0"/>
              </a:rPr>
              <a:t> </a:t>
            </a:r>
            <a:r>
              <a:rPr lang="en-US" altLang="en-US" sz="1490">
                <a:solidFill>
                  <a:srgbClr val="000000"/>
                </a:solidFill>
                <a:latin typeface="Calibri" panose="020F0502020204030204" pitchFamily="34" charset="0"/>
                <a:cs typeface="Calibri" panose="020F0502020204030204" pitchFamily="34" charset="0"/>
              </a:rPr>
              <a:t> </a:t>
            </a:r>
            <a:r>
              <a:rPr lang="en-US" altLang="en-US" sz="1084"/>
              <a:t> </a:t>
            </a:r>
            <a:endParaRPr lang="en-US" altLang="en-US" sz="2438"/>
          </a:p>
        </p:txBody>
      </p:sp>
      <p:sp>
        <p:nvSpPr>
          <p:cNvPr id="4" name="TextBox 3">
            <a:extLst>
              <a:ext uri="{FF2B5EF4-FFF2-40B4-BE49-F238E27FC236}">
                <a16:creationId xmlns:a16="http://schemas.microsoft.com/office/drawing/2014/main" id="{91EE45CE-32AD-8B93-BB9D-8708ED687EEC}"/>
              </a:ext>
            </a:extLst>
          </p:cNvPr>
          <p:cNvSpPr txBox="1"/>
          <p:nvPr/>
        </p:nvSpPr>
        <p:spPr>
          <a:xfrm>
            <a:off x="431864" y="2539512"/>
            <a:ext cx="10857988" cy="523220"/>
          </a:xfrm>
          <a:prstGeom prst="rect">
            <a:avLst/>
          </a:prstGeom>
          <a:noFill/>
        </p:spPr>
        <p:txBody>
          <a:bodyPr wrap="square">
            <a:spAutoFit/>
          </a:bodyPr>
          <a:lstStyle/>
          <a:p>
            <a:r>
              <a:rPr lang="en-US" sz="2800" dirty="0">
                <a:solidFill>
                  <a:srgbClr val="000000"/>
                </a:solidFill>
                <a:latin typeface="Calibri" panose="020F0502020204030204" pitchFamily="34" charset="0"/>
              </a:rPr>
              <a:t>The stormwater from your school ends up in </a:t>
            </a:r>
            <a:r>
              <a:rPr lang="en-US" sz="2800" dirty="0" err="1">
                <a:solidFill>
                  <a:srgbClr val="000000"/>
                </a:solidFill>
                <a:latin typeface="Calibri" panose="020F0502020204030204" pitchFamily="34" charset="0"/>
              </a:rPr>
              <a:t>Flett</a:t>
            </a:r>
            <a:r>
              <a:rPr lang="en-US" sz="2800" dirty="0">
                <a:solidFill>
                  <a:srgbClr val="000000"/>
                </a:solidFill>
                <a:latin typeface="Calibri" panose="020F0502020204030204" pitchFamily="34" charset="0"/>
              </a:rPr>
              <a:t> Pond.</a:t>
            </a:r>
          </a:p>
        </p:txBody>
      </p:sp>
      <p:sp>
        <p:nvSpPr>
          <p:cNvPr id="6" name="TextBox 5">
            <a:extLst>
              <a:ext uri="{FF2B5EF4-FFF2-40B4-BE49-F238E27FC236}">
                <a16:creationId xmlns:a16="http://schemas.microsoft.com/office/drawing/2014/main" id="{F4AA96E3-C19D-BA86-C11F-5B2DF84AA940}"/>
              </a:ext>
            </a:extLst>
          </p:cNvPr>
          <p:cNvSpPr txBox="1"/>
          <p:nvPr/>
        </p:nvSpPr>
        <p:spPr>
          <a:xfrm>
            <a:off x="454342" y="3218028"/>
            <a:ext cx="12096115" cy="4524315"/>
          </a:xfrm>
          <a:prstGeom prst="rect">
            <a:avLst/>
          </a:prstGeom>
          <a:noFill/>
        </p:spPr>
        <p:txBody>
          <a:bodyPr wrap="square">
            <a:spAutoFit/>
          </a:bodyPr>
          <a:lstStyle/>
          <a:p>
            <a:pPr algn="l"/>
            <a:r>
              <a:rPr lang="en-US" dirty="0">
                <a:solidFill>
                  <a:srgbClr val="222222"/>
                </a:solidFill>
              </a:rPr>
              <a:t>Your school is in the </a:t>
            </a:r>
            <a:r>
              <a:rPr lang="en-US" b="1" dirty="0" err="1">
                <a:solidFill>
                  <a:srgbClr val="222222"/>
                </a:solidFill>
              </a:rPr>
              <a:t>Flett</a:t>
            </a:r>
            <a:r>
              <a:rPr lang="en-US" b="1" dirty="0">
                <a:solidFill>
                  <a:srgbClr val="222222"/>
                </a:solidFill>
              </a:rPr>
              <a:t> Creek Watershed</a:t>
            </a:r>
          </a:p>
          <a:p>
            <a:pPr algn="l"/>
            <a:endParaRPr lang="en-US" b="1" i="0" dirty="0">
              <a:solidFill>
                <a:srgbClr val="222222"/>
              </a:solidFill>
              <a:effectLst/>
            </a:endParaRPr>
          </a:p>
          <a:p>
            <a:pPr algn="l"/>
            <a:r>
              <a:rPr lang="en-US" i="0" dirty="0">
                <a:solidFill>
                  <a:srgbClr val="222222"/>
                </a:solidFill>
                <a:effectLst/>
              </a:rPr>
              <a:t>Storm</a:t>
            </a:r>
            <a:r>
              <a:rPr lang="en-US" dirty="0">
                <a:solidFill>
                  <a:srgbClr val="222222"/>
                </a:solidFill>
              </a:rPr>
              <a:t>water on S 76</a:t>
            </a:r>
            <a:r>
              <a:rPr lang="en-US" baseline="30000" dirty="0">
                <a:solidFill>
                  <a:srgbClr val="222222"/>
                </a:solidFill>
              </a:rPr>
              <a:t>th</a:t>
            </a:r>
            <a:r>
              <a:rPr lang="en-US" dirty="0">
                <a:solidFill>
                  <a:srgbClr val="222222"/>
                </a:solidFill>
              </a:rPr>
              <a:t> St., then travels north on S L St. and curves around Wapato Lake, it then travels south on Highway 5 where is discharges into </a:t>
            </a:r>
            <a:r>
              <a:rPr lang="en-US" dirty="0" err="1">
                <a:solidFill>
                  <a:srgbClr val="222222"/>
                </a:solidFill>
              </a:rPr>
              <a:t>Flett</a:t>
            </a:r>
            <a:r>
              <a:rPr lang="en-US" dirty="0">
                <a:solidFill>
                  <a:srgbClr val="222222"/>
                </a:solidFill>
              </a:rPr>
              <a:t> Pond. Finally, the stormwater follows along Chambers Creek and exits into </a:t>
            </a:r>
            <a:r>
              <a:rPr lang="en-US" b="1" dirty="0">
                <a:solidFill>
                  <a:srgbClr val="222222"/>
                </a:solidFill>
              </a:rPr>
              <a:t>Chambers Bay and/or Puget Sound</a:t>
            </a:r>
            <a:r>
              <a:rPr lang="en-US" dirty="0">
                <a:solidFill>
                  <a:srgbClr val="222222"/>
                </a:solidFill>
              </a:rPr>
              <a:t>. </a:t>
            </a:r>
          </a:p>
          <a:p>
            <a:pPr algn="l"/>
            <a:endParaRPr lang="en-US" b="0" i="0" dirty="0">
              <a:solidFill>
                <a:srgbClr val="222222"/>
              </a:solidFill>
              <a:effectLst/>
            </a:endParaRPr>
          </a:p>
          <a:p>
            <a:pPr algn="l"/>
            <a:r>
              <a:rPr lang="en-US" b="0" i="0" dirty="0" err="1">
                <a:solidFill>
                  <a:srgbClr val="222222"/>
                </a:solidFill>
                <a:effectLst/>
              </a:rPr>
              <a:t>Flett</a:t>
            </a:r>
            <a:r>
              <a:rPr lang="en-US" b="0" i="0" dirty="0">
                <a:solidFill>
                  <a:srgbClr val="222222"/>
                </a:solidFill>
                <a:effectLst/>
              </a:rPr>
              <a:t> Creek covers 7,153 acres and is the second largest </a:t>
            </a:r>
            <a:r>
              <a:rPr lang="en-US" b="0" i="0" dirty="0" err="1">
                <a:solidFill>
                  <a:srgbClr val="222222"/>
                </a:solidFill>
                <a:effectLst/>
              </a:rPr>
              <a:t>subwatershed</a:t>
            </a:r>
            <a:r>
              <a:rPr lang="en-US" b="0" i="0" dirty="0">
                <a:solidFill>
                  <a:srgbClr val="222222"/>
                </a:solidFill>
                <a:effectLst/>
              </a:rPr>
              <a:t> in Tacoma and is mostly residential with light commercial and industrial areas.</a:t>
            </a:r>
          </a:p>
          <a:p>
            <a:pPr algn="l"/>
            <a:r>
              <a:rPr lang="en-US" b="0" i="0" dirty="0">
                <a:solidFill>
                  <a:srgbClr val="222222"/>
                </a:solidFill>
                <a:effectLst/>
              </a:rPr>
              <a:t> </a:t>
            </a:r>
          </a:p>
          <a:p>
            <a:pPr algn="l"/>
            <a:r>
              <a:rPr lang="en-US" b="0" i="0" dirty="0" err="1">
                <a:solidFill>
                  <a:srgbClr val="222222"/>
                </a:solidFill>
                <a:effectLst/>
              </a:rPr>
              <a:t>Flett</a:t>
            </a:r>
            <a:r>
              <a:rPr lang="en-US" b="0" i="0" dirty="0">
                <a:solidFill>
                  <a:srgbClr val="222222"/>
                </a:solidFill>
                <a:effectLst/>
              </a:rPr>
              <a:t> Creek </a:t>
            </a:r>
            <a:r>
              <a:rPr lang="en-US" b="0" i="0" dirty="0" err="1">
                <a:solidFill>
                  <a:srgbClr val="222222"/>
                </a:solidFill>
                <a:effectLst/>
              </a:rPr>
              <a:t>subwatershed</a:t>
            </a:r>
            <a:r>
              <a:rPr lang="en-US" b="0" i="0" dirty="0">
                <a:solidFill>
                  <a:srgbClr val="222222"/>
                </a:solidFill>
                <a:effectLst/>
              </a:rPr>
              <a:t> flows into Snake Lake and Wapato Lake. The </a:t>
            </a:r>
            <a:r>
              <a:rPr lang="en-US" b="0" i="0" dirty="0" err="1">
                <a:solidFill>
                  <a:srgbClr val="222222"/>
                </a:solidFill>
                <a:effectLst/>
              </a:rPr>
              <a:t>Flett</a:t>
            </a:r>
            <a:r>
              <a:rPr lang="en-US" b="0" i="0" dirty="0">
                <a:solidFill>
                  <a:srgbClr val="222222"/>
                </a:solidFill>
                <a:effectLst/>
              </a:rPr>
              <a:t> Creek surface water drains through a series of holding basins, including Hosmer, Ward’s Lake, a gravel holding basin just north of Ward’s Lake and the four </a:t>
            </a:r>
            <a:r>
              <a:rPr lang="en-US" b="0" i="0" dirty="0" err="1">
                <a:solidFill>
                  <a:srgbClr val="222222"/>
                </a:solidFill>
                <a:effectLst/>
              </a:rPr>
              <a:t>Flett</a:t>
            </a:r>
            <a:r>
              <a:rPr lang="en-US" b="0" i="0" dirty="0">
                <a:solidFill>
                  <a:srgbClr val="222222"/>
                </a:solidFill>
                <a:effectLst/>
              </a:rPr>
              <a:t> Creek holding basins in the west. At the last </a:t>
            </a:r>
            <a:r>
              <a:rPr lang="en-US" b="0" i="0" dirty="0" err="1">
                <a:solidFill>
                  <a:srgbClr val="222222"/>
                </a:solidFill>
                <a:effectLst/>
              </a:rPr>
              <a:t>Flett</a:t>
            </a:r>
            <a:r>
              <a:rPr lang="en-US" b="0" i="0" dirty="0">
                <a:solidFill>
                  <a:srgbClr val="222222"/>
                </a:solidFill>
                <a:effectLst/>
              </a:rPr>
              <a:t> Creek holding basin a pump station sends the water to the </a:t>
            </a:r>
            <a:r>
              <a:rPr lang="en-US" b="0" i="0" dirty="0" err="1">
                <a:solidFill>
                  <a:srgbClr val="222222"/>
                </a:solidFill>
                <a:effectLst/>
              </a:rPr>
              <a:t>Flett</a:t>
            </a:r>
            <a:r>
              <a:rPr lang="en-US" b="0" i="0" dirty="0">
                <a:solidFill>
                  <a:srgbClr val="222222"/>
                </a:solidFill>
                <a:effectLst/>
              </a:rPr>
              <a:t> Dairy wetlands, where it flows into </a:t>
            </a:r>
            <a:r>
              <a:rPr lang="en-US" b="0" i="0" dirty="0" err="1">
                <a:solidFill>
                  <a:srgbClr val="222222"/>
                </a:solidFill>
                <a:effectLst/>
              </a:rPr>
              <a:t>Flett</a:t>
            </a:r>
            <a:r>
              <a:rPr lang="en-US" b="0" i="0" dirty="0">
                <a:solidFill>
                  <a:srgbClr val="222222"/>
                </a:solidFill>
                <a:effectLst/>
              </a:rPr>
              <a:t> Creek. Downstream, </a:t>
            </a:r>
            <a:r>
              <a:rPr lang="en-US" b="0" i="0" dirty="0" err="1">
                <a:solidFill>
                  <a:srgbClr val="222222"/>
                </a:solidFill>
                <a:effectLst/>
              </a:rPr>
              <a:t>Flett</a:t>
            </a:r>
            <a:r>
              <a:rPr lang="en-US" b="0" i="0" dirty="0">
                <a:solidFill>
                  <a:srgbClr val="222222"/>
                </a:solidFill>
                <a:effectLst/>
              </a:rPr>
              <a:t> Creek flows into Chambers Creek, a salmonid-bearing stream, which discharges into Chambers Bay then to the Narrows. </a:t>
            </a:r>
            <a:r>
              <a:rPr lang="en-US" b="0" i="0" dirty="0">
                <a:solidFill>
                  <a:srgbClr val="222222"/>
                </a:solidFill>
                <a:effectLst/>
                <a:hlinkClick r:id="rId3"/>
              </a:rPr>
              <a:t>https://www.cityoftacoma.org/cms/One.aspx?portalId=169&amp;pageId=2860#Flett%20Creek</a:t>
            </a:r>
            <a:r>
              <a:rPr lang="en-US" b="0" i="0" dirty="0">
                <a:solidFill>
                  <a:srgbClr val="222222"/>
                </a:solidFill>
                <a:effectLst/>
              </a:rPr>
              <a:t> </a:t>
            </a:r>
          </a:p>
          <a:p>
            <a:br>
              <a:rPr lang="en-US" dirty="0"/>
            </a:br>
            <a:endParaRPr lang="en-US" dirty="0"/>
          </a:p>
        </p:txBody>
      </p:sp>
    </p:spTree>
    <p:extLst>
      <p:ext uri="{BB962C8B-B14F-4D97-AF65-F5344CB8AC3E}">
        <p14:creationId xmlns:p14="http://schemas.microsoft.com/office/powerpoint/2010/main" val="1451481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a:t>Birney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4" name="Picture 3" descr="Diagram&#10;&#10;Description automatically generated with medium confidence">
            <a:extLst>
              <a:ext uri="{FF2B5EF4-FFF2-40B4-BE49-F238E27FC236}">
                <a16:creationId xmlns:a16="http://schemas.microsoft.com/office/drawing/2014/main" id="{81C86577-A964-D5B4-A34E-A5B56A04E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59" y="1565032"/>
            <a:ext cx="12806681" cy="5118894"/>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5192065" y="5699547"/>
            <a:ext cx="7062453" cy="1113943"/>
          </a:xfrm>
        </p:spPr>
        <p:txBody>
          <a:bodyPr>
            <a:normAutofit fontScale="92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pink line away from your school (find your school by looking for the star) to see how it gets to the Salish Sea!</a:t>
            </a:r>
          </a:p>
        </p:txBody>
      </p:sp>
      <p:pic>
        <p:nvPicPr>
          <p:cNvPr id="5" name="Picture 4" descr="Map&#10;&#10;Description automatically generated">
            <a:extLst>
              <a:ext uri="{FF2B5EF4-FFF2-40B4-BE49-F238E27FC236}">
                <a16:creationId xmlns:a16="http://schemas.microsoft.com/office/drawing/2014/main" id="{7B3A9CA2-29BB-4C92-085A-B472328B33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5338" y="273110"/>
            <a:ext cx="8933391" cy="4191642"/>
          </a:xfrm>
          <a:prstGeom prst="rect">
            <a:avLst/>
          </a:prstGeom>
        </p:spPr>
      </p:pic>
      <p:pic>
        <p:nvPicPr>
          <p:cNvPr id="12" name="Picture 11" descr="An aerial view of a city&#10;&#10;Description automatically generated with medium confidence">
            <a:extLst>
              <a:ext uri="{FF2B5EF4-FFF2-40B4-BE49-F238E27FC236}">
                <a16:creationId xmlns:a16="http://schemas.microsoft.com/office/drawing/2014/main" id="{3360D990-4CD2-29D8-236F-BAC3DBC35C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71" y="3417570"/>
            <a:ext cx="4216668" cy="3044688"/>
          </a:xfrm>
          <a:prstGeom prst="rect">
            <a:avLst/>
          </a:prstGeom>
        </p:spPr>
      </p:pic>
      <p:sp>
        <p:nvSpPr>
          <p:cNvPr id="13" name="Rectangle 12">
            <a:extLst>
              <a:ext uri="{FF2B5EF4-FFF2-40B4-BE49-F238E27FC236}">
                <a16:creationId xmlns:a16="http://schemas.microsoft.com/office/drawing/2014/main" id="{EC00F1D5-F04E-CEEB-6662-C28A2CD78460}"/>
              </a:ext>
            </a:extLst>
          </p:cNvPr>
          <p:cNvSpPr/>
          <p:nvPr/>
        </p:nvSpPr>
        <p:spPr>
          <a:xfrm>
            <a:off x="3291840" y="1714500"/>
            <a:ext cx="1600200" cy="148590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5-Point Star 13">
            <a:extLst>
              <a:ext uri="{FF2B5EF4-FFF2-40B4-BE49-F238E27FC236}">
                <a16:creationId xmlns:a16="http://schemas.microsoft.com/office/drawing/2014/main" id="{2F83D977-AB9C-5EAB-AC0A-C97185E41686}"/>
              </a:ext>
            </a:extLst>
          </p:cNvPr>
          <p:cNvSpPr/>
          <p:nvPr/>
        </p:nvSpPr>
        <p:spPr>
          <a:xfrm>
            <a:off x="10115550" y="2368931"/>
            <a:ext cx="342900" cy="351409"/>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4B2C553C-D1EA-865F-BFE0-A21F908E3C17}"/>
              </a:ext>
            </a:extLst>
          </p:cNvPr>
          <p:cNvCxnSpPr/>
          <p:nvPr/>
        </p:nvCxnSpPr>
        <p:spPr>
          <a:xfrm flipH="1">
            <a:off x="2205990" y="3200400"/>
            <a:ext cx="1085850" cy="1554480"/>
          </a:xfrm>
          <a:prstGeom prst="line">
            <a:avLst/>
          </a:prstGeom>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E8FB2A36-ACD6-D112-DF60-E6830AAB558E}"/>
              </a:ext>
            </a:extLst>
          </p:cNvPr>
          <p:cNvCxnSpPr/>
          <p:nvPr/>
        </p:nvCxnSpPr>
        <p:spPr>
          <a:xfrm flipH="1">
            <a:off x="2228850" y="3200400"/>
            <a:ext cx="2663190" cy="157734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10983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B3678EA-B1B1-4771-8F43-97160D9DD230}">
  <ds:schemaRefs>
    <ds:schemaRef ds:uri="188c5fa1-f80e-45c6-a801-680064d87fe8"/>
    <ds:schemaRef ds:uri="72dab5ac-ebd7-4489-96fd-5e04b1b08638"/>
    <ds:schemaRef ds:uri="http://schemas.microsoft.com/office/2006/metadata/propertie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744</Words>
  <Application>Microsoft Office PowerPoint</Application>
  <PresentationFormat>Custom</PresentationFormat>
  <Paragraphs>53</Paragraphs>
  <Slides>10</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Symbol</vt:lpstr>
      <vt:lpstr>office theme</vt:lpstr>
      <vt:lpstr>1_Office Theme</vt:lpstr>
      <vt:lpstr>Community Waters School Guide:  Birney Elementary School</vt:lpstr>
      <vt:lpstr>Stormwater in Our Schoolyard from Lesson 2</vt:lpstr>
      <vt:lpstr>Schoolyard stormwater points of interest</vt:lpstr>
      <vt:lpstr>Schoolyard stormwater points of interest</vt:lpstr>
      <vt:lpstr>PowerPoint Presentation</vt:lpstr>
      <vt:lpstr>PowerPoint Presentation</vt:lpstr>
      <vt:lpstr>Mapping Your Schoolyard – Birney Elementary Name: ____________ Date: _________</vt:lpstr>
      <vt:lpstr>Local Stormwater Systems</vt:lpstr>
      <vt:lpstr>Birney Elementary Where does your school’s stormwater go?  Follow the lines and arrows!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69</cp:revision>
  <dcterms:created xsi:type="dcterms:W3CDTF">2021-06-30T19:40:51Z</dcterms:created>
  <dcterms:modified xsi:type="dcterms:W3CDTF">2022-11-15T00:23:27Z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